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3" r:id="rId2"/>
    <p:sldId id="284" r:id="rId3"/>
    <p:sldId id="256" r:id="rId4"/>
    <p:sldId id="287" r:id="rId5"/>
    <p:sldId id="288" r:id="rId6"/>
    <p:sldId id="289" r:id="rId7"/>
    <p:sldId id="290" r:id="rId8"/>
    <p:sldId id="270" r:id="rId9"/>
    <p:sldId id="258" r:id="rId10"/>
    <p:sldId id="259" r:id="rId11"/>
    <p:sldId id="271" r:id="rId12"/>
    <p:sldId id="272" r:id="rId13"/>
    <p:sldId id="260" r:id="rId14"/>
    <p:sldId id="261" r:id="rId15"/>
    <p:sldId id="262" r:id="rId16"/>
    <p:sldId id="273" r:id="rId17"/>
    <p:sldId id="274" r:id="rId18"/>
    <p:sldId id="263" r:id="rId19"/>
    <p:sldId id="264" r:id="rId20"/>
    <p:sldId id="265" r:id="rId21"/>
    <p:sldId id="282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66" r:id="rId30"/>
    <p:sldId id="267" r:id="rId31"/>
    <p:sldId id="268" r:id="rId32"/>
    <p:sldId id="269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B15EF-8627-4753-AB22-68083FEAAFFE}" type="datetimeFigureOut">
              <a:rPr lang="en-US" smtClean="0"/>
              <a:pPr/>
              <a:t>5/9/2013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6B93D-5403-4DBB-9CD2-4D99E796D9E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E7905-B4E2-49C6-ABD1-1BF4369BA30F}" type="datetime1">
              <a:rPr lang="fr-FR" smtClean="0"/>
              <a:pPr>
                <a:defRPr/>
              </a:pPr>
              <a:t>09/05/2013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587F7-7D67-45A2-B905-B482E452C8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143DF-8D0F-4404-B223-3B8BE9568670}" type="datetime1">
              <a:rPr lang="fr-FR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ndara" pitchFamily="34" charset="0"/>
              </a:rPr>
              <a:t>Print and Out-of-Home </a:t>
            </a:r>
            <a:r>
              <a:rPr lang="en-US" dirty="0" smtClean="0">
                <a:latin typeface="Candara" pitchFamily="34" charset="0"/>
              </a:rPr>
              <a:t>Media</a:t>
            </a:r>
            <a:br>
              <a:rPr lang="en-US" dirty="0" smtClean="0">
                <a:latin typeface="Candara" pitchFamily="34" charset="0"/>
              </a:rPr>
            </a:br>
            <a:r>
              <a:rPr lang="en-US" sz="2800" dirty="0" smtClean="0">
                <a:latin typeface="Candara" pitchFamily="34" charset="0"/>
              </a:rPr>
              <a:t>(Continued)</a:t>
            </a:r>
            <a:endParaRPr lang="en-US" dirty="0" smtClean="0">
              <a:latin typeface="Candara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</a:t>
            </a:r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20</a:t>
            </a:r>
            <a:endParaRPr lang="en-US" dirty="0" smtClean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4" descr="C:\Users\waqas\Desktop\Junk\Media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7" y="4143380"/>
            <a:ext cx="2974031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1200" indent="-7112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The Media Industry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Basic Media Concepts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Print Media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Newspapers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Magazines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600" smtClean="0"/>
              <a:t>Most magazines today are special interest publications aimed at narrower target markets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Specialty magazines seem to have an edge over more general publications in terms of maintaining growth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smtClean="0"/>
              <a:t>Upscale magazines provide an ideal place for the image advertising of luxury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qas\Desktop\Junk\forbes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9"/>
            <a:ext cx="2000264" cy="2674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waqas\Desktop\Junk\ell0-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285728"/>
            <a:ext cx="2595424" cy="3657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C:\Users\waqas\Desktop\Junk\gourmet_magaz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285728"/>
            <a:ext cx="2286000" cy="3181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C:\Users\waqas\Desktop\Junk\architectural-dige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3786190"/>
            <a:ext cx="1994141" cy="2822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357562"/>
            <a:ext cx="2195836" cy="3071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Types of Magazines</a:t>
            </a:r>
            <a:endParaRPr lang="fr-FR" dirty="0" smtClean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268788"/>
          </a:xfrm>
        </p:spPr>
        <p:txBody>
          <a:bodyPr rtlCol="0"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Audience focus</a:t>
            </a:r>
          </a:p>
          <a:p>
            <a:pPr eaLnBrk="1" hangingPunct="1"/>
            <a:r>
              <a:rPr lang="en-US" dirty="0" smtClean="0"/>
              <a:t>Consumer magazines</a:t>
            </a:r>
          </a:p>
          <a:p>
            <a:pPr eaLnBrk="1" hangingPunct="1"/>
            <a:r>
              <a:rPr lang="en-US" dirty="0" smtClean="0"/>
              <a:t>Business magazines</a:t>
            </a:r>
          </a:p>
          <a:p>
            <a:pPr eaLnBrk="1" hangingPunct="1"/>
            <a:r>
              <a:rPr lang="en-US" dirty="0" smtClean="0"/>
              <a:t>Farm magazines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Types of Magazines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2952750" cy="3800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C:\Users\waqas\Desktop\Junk\akhbarejehan_tit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428736"/>
            <a:ext cx="2143125" cy="3295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C:\Users\waqas\Desktop\Junk\time-magazine-mark-zuckerbergjpg-f02efe6cd337bd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285860"/>
            <a:ext cx="2743526" cy="3786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Types of Magazines</a:t>
            </a:r>
            <a:endParaRPr lang="fr-FR" dirty="0" smtClean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268788"/>
          </a:xfrm>
        </p:spPr>
        <p:txBody>
          <a:bodyPr rtlCol="0"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Other classifications</a:t>
            </a:r>
          </a:p>
          <a:p>
            <a:pPr eaLnBrk="1" hangingPunct="1"/>
            <a:r>
              <a:rPr lang="en-US" dirty="0" smtClean="0"/>
              <a:t>Geography</a:t>
            </a:r>
          </a:p>
          <a:p>
            <a:pPr eaLnBrk="1" hangingPunct="1"/>
            <a:r>
              <a:rPr lang="en-US" dirty="0" smtClean="0"/>
              <a:t>Demographics</a:t>
            </a:r>
          </a:p>
          <a:p>
            <a:pPr eaLnBrk="1" hangingPunct="1"/>
            <a:r>
              <a:rPr lang="en-US" dirty="0" smtClean="0"/>
              <a:t>Editorial content</a:t>
            </a:r>
          </a:p>
          <a:p>
            <a:pPr eaLnBrk="1" hangingPunct="1"/>
            <a:r>
              <a:rPr lang="en-US" dirty="0" smtClean="0"/>
              <a:t>Physical characteristics</a:t>
            </a:r>
          </a:p>
          <a:p>
            <a:pPr eaLnBrk="1" hangingPunct="1"/>
            <a:r>
              <a:rPr lang="en-US" dirty="0" smtClean="0"/>
              <a:t>Ownership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waqas\Desktop\Junk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895600"/>
            <a:ext cx="3286148" cy="2738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 descr="C:\Users\waqas\Desktop\Junk\CoverGatefol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76600"/>
            <a:ext cx="3991732" cy="2600328"/>
          </a:xfrm>
          <a:prstGeom prst="rect">
            <a:avLst/>
          </a:prstGeom>
          <a:noFill/>
        </p:spPr>
      </p:pic>
      <p:pic>
        <p:nvPicPr>
          <p:cNvPr id="9220" name="Picture 4" descr="C:\Users\waqas\Desktop\Junk\uniqlo_juntakahashi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14290"/>
            <a:ext cx="4411981" cy="2908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Distribution and Circulation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Traditional delivery</a:t>
            </a:r>
          </a:p>
          <a:p>
            <a:pPr lvl="1" eaLnBrk="1" hangingPunct="1"/>
            <a:r>
              <a:rPr lang="en-US" smtClean="0"/>
              <a:t>Through newsstand purchases or home delivery</a:t>
            </a:r>
          </a:p>
          <a:p>
            <a:pPr eaLnBrk="1" hangingPunct="1"/>
            <a:r>
              <a:rPr lang="en-US" smtClean="0"/>
              <a:t>Nontraditional delivery (controlled circulation)</a:t>
            </a:r>
          </a:p>
          <a:p>
            <a:pPr lvl="1" eaLnBrk="1" hangingPunct="1"/>
            <a:r>
              <a:rPr lang="en-US" smtClean="0"/>
              <a:t>Hanging bagged copies on doorknobs</a:t>
            </a:r>
          </a:p>
          <a:p>
            <a:pPr lvl="1" eaLnBrk="1" hangingPunct="1"/>
            <a:r>
              <a:rPr lang="en-US" smtClean="0"/>
              <a:t>Inserting magazines in newspapers</a:t>
            </a:r>
          </a:p>
          <a:p>
            <a:pPr lvl="1" eaLnBrk="1" hangingPunct="1"/>
            <a:r>
              <a:rPr lang="en-US" smtClean="0"/>
              <a:t>Delivering through professionals</a:t>
            </a:r>
          </a:p>
          <a:p>
            <a:pPr lvl="1" eaLnBrk="1" hangingPunct="1"/>
            <a:r>
              <a:rPr lang="en-US" smtClean="0"/>
              <a:t>Direct delivery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Magazine Advertising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4038600" cy="4953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200" b="1" u="sng" smtClean="0"/>
              <a:t>Format</a:t>
            </a:r>
          </a:p>
          <a:p>
            <a:pPr eaLnBrk="1" hangingPunct="1"/>
            <a:r>
              <a:rPr lang="en-US" smtClean="0"/>
              <a:t>Double-page spread</a:t>
            </a:r>
          </a:p>
          <a:p>
            <a:pPr eaLnBrk="1" hangingPunct="1"/>
            <a:r>
              <a:rPr lang="en-US" smtClean="0"/>
              <a:t>Gutter</a:t>
            </a:r>
          </a:p>
          <a:p>
            <a:pPr eaLnBrk="1" hangingPunct="1"/>
            <a:r>
              <a:rPr lang="en-US" smtClean="0"/>
              <a:t>Bleed page</a:t>
            </a:r>
          </a:p>
          <a:p>
            <a:pPr eaLnBrk="1" hangingPunct="1"/>
            <a:r>
              <a:rPr lang="en-US" smtClean="0"/>
              <a:t>Gatefold</a:t>
            </a:r>
          </a:p>
          <a:p>
            <a:pPr eaLnBrk="1" hangingPunct="1"/>
            <a:r>
              <a:rPr lang="en-US" smtClean="0"/>
              <a:t>Photo essay ad</a:t>
            </a:r>
          </a:p>
        </p:txBody>
      </p:sp>
      <p:sp>
        <p:nvSpPr>
          <p:cNvPr id="1946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47800"/>
            <a:ext cx="4038600" cy="4953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Technology</a:t>
            </a:r>
          </a:p>
          <a:p>
            <a:pPr eaLnBrk="1" hangingPunct="1"/>
            <a:r>
              <a:rPr lang="en-US" smtClean="0"/>
              <a:t>Has enabled magazines to distinguish themselves from one another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aqas\Desktop\Junk\magazine-ads-mc-coff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503933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aqas\Desktop\Junk\1265346525_5331_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214291"/>
            <a:ext cx="4711802" cy="2928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waqas\Desktop\Junk\magazine-ads-vias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357562"/>
            <a:ext cx="4558834" cy="3300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Readership Measurement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Magazine rates</a:t>
            </a:r>
          </a:p>
          <a:p>
            <a:pPr lvl="1" eaLnBrk="1" hangingPunct="1"/>
            <a:r>
              <a:rPr lang="en-US" smtClean="0"/>
              <a:t>Based on circulation that a publisher promises to provide</a:t>
            </a:r>
          </a:p>
          <a:p>
            <a:pPr eaLnBrk="1" hangingPunct="1"/>
            <a:r>
              <a:rPr lang="en-US" smtClean="0"/>
              <a:t>Magazine circulation</a:t>
            </a:r>
          </a:p>
          <a:p>
            <a:pPr lvl="1" eaLnBrk="1" hangingPunct="1"/>
            <a:r>
              <a:rPr lang="en-US" smtClean="0"/>
              <a:t>The number of copies of an issue sold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MediaMark</a:t>
            </a:r>
          </a:p>
          <a:p>
            <a:pPr lvl="1" eaLnBrk="1" hangingPunct="1"/>
            <a:r>
              <a:rPr lang="en-US" smtClean="0"/>
              <a:t>Measures readership for many popular magazines</a:t>
            </a:r>
          </a:p>
          <a:p>
            <a:pPr eaLnBrk="1" hangingPunct="1"/>
            <a:r>
              <a:rPr lang="en-US" smtClean="0"/>
              <a:t>Simmons Market Research Bureau</a:t>
            </a:r>
          </a:p>
          <a:p>
            <a:pPr lvl="1" eaLnBrk="1" hangingPunct="1"/>
            <a:r>
              <a:rPr lang="en-US" smtClean="0"/>
              <a:t>Provides psychographic data on who reads which magazines and which products readers buy and consume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Magazine Advertising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Advantages</a:t>
            </a:r>
          </a:p>
          <a:p>
            <a:pPr eaLnBrk="1" hangingPunct="1"/>
            <a:r>
              <a:rPr lang="en-US" smtClean="0"/>
              <a:t>Target audience</a:t>
            </a:r>
          </a:p>
          <a:p>
            <a:pPr eaLnBrk="1" hangingPunct="1"/>
            <a:r>
              <a:rPr lang="en-US" smtClean="0"/>
              <a:t>Audience receptivity</a:t>
            </a:r>
          </a:p>
          <a:p>
            <a:pPr eaLnBrk="1" hangingPunct="1"/>
            <a:r>
              <a:rPr lang="en-US" smtClean="0"/>
              <a:t>Long life span</a:t>
            </a:r>
          </a:p>
          <a:p>
            <a:pPr eaLnBrk="1" hangingPunct="1"/>
            <a:r>
              <a:rPr lang="en-US" smtClean="0"/>
              <a:t>Format</a:t>
            </a:r>
          </a:p>
          <a:p>
            <a:pPr eaLnBrk="1" hangingPunct="1"/>
            <a:r>
              <a:rPr lang="en-US" smtClean="0"/>
              <a:t>Visual quality</a:t>
            </a:r>
          </a:p>
          <a:p>
            <a:pPr eaLnBrk="1" hangingPunct="1"/>
            <a:r>
              <a:rPr lang="en-US" smtClean="0"/>
              <a:t>Sales promotions</a:t>
            </a:r>
          </a:p>
        </p:txBody>
      </p:sp>
      <p:sp>
        <p:nvSpPr>
          <p:cNvPr id="21509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Disadvantages</a:t>
            </a:r>
          </a:p>
          <a:p>
            <a:pPr eaLnBrk="1" hangingPunct="1"/>
            <a:r>
              <a:rPr lang="en-US" smtClean="0"/>
              <a:t>Limited flexibility</a:t>
            </a:r>
          </a:p>
          <a:p>
            <a:pPr eaLnBrk="1" hangingPunct="1"/>
            <a:r>
              <a:rPr lang="en-US" smtClean="0"/>
              <a:t>Lack of immediacy</a:t>
            </a:r>
          </a:p>
          <a:p>
            <a:pPr eaLnBrk="1" hangingPunct="1"/>
            <a:r>
              <a:rPr lang="en-US" smtClean="0"/>
              <a:t>High cost</a:t>
            </a:r>
          </a:p>
          <a:p>
            <a:pPr eaLnBrk="1" hangingPunct="1"/>
            <a:r>
              <a:rPr lang="en-US" smtClean="0"/>
              <a:t>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Packaging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Both a container and a communication vehicle</a:t>
            </a:r>
          </a:p>
          <a:p>
            <a:pPr eaLnBrk="1" hangingPunct="1"/>
            <a:r>
              <a:rPr lang="en-US" sz="4000" smtClean="0"/>
              <a:t>The last ad a customer sees before making the decision to buy</a:t>
            </a:r>
          </a:p>
          <a:p>
            <a:pPr eaLnBrk="1" hangingPunct="1"/>
            <a:r>
              <a:rPr lang="en-US" sz="4000" smtClean="0"/>
              <a:t>Constant brand reminder once on the shelf at home or in the office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waqas\Desktop\Junk\a97936_packaging_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3209" y="0"/>
            <a:ext cx="497758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waqas\Desktop\Junk\a97936_packaging_9-tequila-sh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4880418" cy="3286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:\Users\waqas\Desktop\Junk\a97936_packaging_8-smirno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14422"/>
            <a:ext cx="3419904" cy="4643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Out-of-Home Advertising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Outdoor advertising</a:t>
            </a:r>
          </a:p>
          <a:p>
            <a:pPr lvl="1" eaLnBrk="1" hangingPunct="1"/>
            <a:r>
              <a:rPr lang="en-US" sz="2800" smtClean="0"/>
              <a:t>Billboards and posters in public locations</a:t>
            </a:r>
          </a:p>
        </p:txBody>
      </p:sp>
      <p:sp>
        <p:nvSpPr>
          <p:cNvPr id="23557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Size and format</a:t>
            </a:r>
          </a:p>
          <a:p>
            <a:pPr eaLnBrk="1" hangingPunct="1"/>
            <a:r>
              <a:rPr lang="en-US" smtClean="0"/>
              <a:t>Printed posters</a:t>
            </a:r>
          </a:p>
          <a:p>
            <a:pPr eaLnBrk="1" hangingPunct="1"/>
            <a:r>
              <a:rPr lang="en-US" smtClean="0"/>
              <a:t>Painted bulletin</a:t>
            </a:r>
          </a:p>
          <a:p>
            <a:pPr algn="ctr" eaLnBrk="1" hangingPunct="1">
              <a:buFontTx/>
              <a:buNone/>
            </a:pPr>
            <a:r>
              <a:rPr lang="en-US" b="1" u="sng" smtClean="0"/>
              <a:t>Buying Outdoor</a:t>
            </a:r>
          </a:p>
          <a:p>
            <a:pPr eaLnBrk="1" hangingPunct="1"/>
            <a:r>
              <a:rPr lang="en-US" smtClean="0"/>
              <a:t>Showings</a:t>
            </a:r>
          </a:p>
          <a:p>
            <a:pPr eaLnBrk="1" hangingPunct="1"/>
            <a:r>
              <a:rPr lang="en-US" smtClean="0"/>
              <a:t>Traffic count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Out-of-Home Advertising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Advantages</a:t>
            </a:r>
          </a:p>
          <a:p>
            <a:pPr eaLnBrk="1" hangingPunct="1"/>
            <a:r>
              <a:rPr lang="en-US" smtClean="0"/>
              <a:t>High impact medium</a:t>
            </a:r>
          </a:p>
          <a:p>
            <a:pPr eaLnBrk="1" hangingPunct="1"/>
            <a:r>
              <a:rPr lang="en-US" smtClean="0"/>
              <a:t>Larger-than-life visuals</a:t>
            </a:r>
          </a:p>
          <a:p>
            <a:pPr eaLnBrk="1" hangingPunct="1"/>
            <a:r>
              <a:rPr lang="en-US" smtClean="0"/>
              <a:t>Hard to ignore structure</a:t>
            </a:r>
          </a:p>
          <a:p>
            <a:pPr eaLnBrk="1" hangingPunct="1"/>
            <a:r>
              <a:rPr lang="en-US" smtClean="0"/>
              <a:t>Least expensive</a:t>
            </a:r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Disadvantages</a:t>
            </a:r>
          </a:p>
          <a:p>
            <a:pPr eaLnBrk="1" hangingPunct="1"/>
            <a:r>
              <a:rPr lang="en-US" smtClean="0"/>
              <a:t>Message could fail to be seen or have impact</a:t>
            </a:r>
          </a:p>
          <a:p>
            <a:pPr eaLnBrk="1" hangingPunct="1"/>
            <a:r>
              <a:rPr lang="en-US" smtClean="0"/>
              <a:t>Passive medium</a:t>
            </a:r>
          </a:p>
          <a:p>
            <a:pPr eaLnBrk="1" hangingPunct="1"/>
            <a:r>
              <a:rPr lang="en-US" smtClean="0"/>
              <a:t>Extensive regulation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Out-of-Home Advertising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On-Premise Signs</a:t>
            </a:r>
          </a:p>
          <a:p>
            <a:pPr lvl="1" eaLnBrk="1" hangingPunct="1"/>
            <a:r>
              <a:rPr lang="en-US" smtClean="0"/>
              <a:t>Retail signs that identify stores</a:t>
            </a:r>
          </a:p>
          <a:p>
            <a:pPr eaLnBrk="1" hangingPunct="1"/>
            <a:r>
              <a:rPr lang="en-US" smtClean="0"/>
              <a:t>Posters</a:t>
            </a:r>
          </a:p>
          <a:p>
            <a:pPr lvl="1" eaLnBrk="1" hangingPunct="1"/>
            <a:r>
              <a:rPr lang="en-US" smtClean="0"/>
              <a:t>Used on the sides of buildings and vehicles, as well as on bulletin boards and kiosks</a:t>
            </a:r>
          </a:p>
        </p:txBody>
      </p:sp>
      <p:sp>
        <p:nvSpPr>
          <p:cNvPr id="2560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Kiosks</a:t>
            </a:r>
          </a:p>
          <a:p>
            <a:pPr lvl="1" eaLnBrk="1" hangingPunct="1"/>
            <a:r>
              <a:rPr lang="en-US" smtClean="0"/>
              <a:t>Designed for public posting of notices and advertising posters</a:t>
            </a:r>
          </a:p>
          <a:p>
            <a:pPr eaLnBrk="1" hangingPunct="1"/>
            <a:r>
              <a:rPr lang="en-US" smtClean="0"/>
              <a:t>Transit advertising</a:t>
            </a:r>
          </a:p>
          <a:p>
            <a:pPr lvl="1" eaLnBrk="1" hangingPunct="1"/>
            <a:r>
              <a:rPr lang="en-US" smtClean="0"/>
              <a:t>Includes posters in bus, train, airport, and subway stations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aqas\Desktop\Junk\kio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3714775" cy="2786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waqas\Desktop\Junk\CIP-Absolut at Copl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500042"/>
            <a:ext cx="3714776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Users\waqas\Desktop\Junk\khkk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581400"/>
            <a:ext cx="1905000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C:\Users\waqas\Desktop\Junk\a-mcdonald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657600"/>
            <a:ext cx="3238523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waqas\Desktop\Junk\CreativeAdvertising_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4379170" cy="3143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7" name="Picture 3" descr="C:\Users\waqas\Desktop\Junk\a97278_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571480"/>
            <a:ext cx="3159944" cy="28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8" name="Picture 4" descr="C:\Users\waqas\Desktop\Junk\CreativeAdvertising_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581400"/>
            <a:ext cx="4143404" cy="2909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9" name="Picture 5" descr="C:\Users\waqas\Desktop\Junk\CreativeAdvertising_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0" y="3829050"/>
            <a:ext cx="3679735" cy="2600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waqas\Desktop\Junk\CreativeAdvertising_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71546"/>
            <a:ext cx="6852673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waqas\Desktop\Junk\CreativeAdvertising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082078" cy="3071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C:\Users\waqas\Desktop\Junk\CreativeAdvertising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876"/>
            <a:ext cx="5103069" cy="3084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aqas\Desktop\Junk\folgers-manhole-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7943" y="0"/>
            <a:ext cx="430811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C:\Users\waqas\Desktop\Junk\CreativeAdvertising_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876"/>
            <a:ext cx="4643450" cy="2806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4" descr="C:\Users\waqas\Desktop\Junk\a97088_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28604"/>
            <a:ext cx="3804074" cy="5072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C:\Users\waqas\Desktop\Junk\CreativeAdvertising_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71480"/>
            <a:ext cx="3714744" cy="2666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waqas\Desktop\Junk\a97075_killbi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786346" cy="3073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0" name="Picture 2" descr="C:\Users\waqas\Desktop\Junk\a97075_ber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85728"/>
            <a:ext cx="3713488" cy="2789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1" name="Picture 3" descr="C:\Users\waqas\Desktop\Junk\a97075_shar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286124"/>
            <a:ext cx="3278641" cy="3336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532" name="Picture 4" descr="C:\Users\waqas\Desktop\Junk\a97075_ave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643314"/>
            <a:ext cx="3994536" cy="2760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aqas\Desktop\Junk\ballantines-whisky-chalk-street-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7380" y="0"/>
            <a:ext cx="534924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Directory Advertising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Books that list names, phone numbers, and addresses of people or companies</a:t>
            </a:r>
          </a:p>
          <a:p>
            <a:pPr eaLnBrk="1" hangingPunct="1"/>
            <a:r>
              <a:rPr lang="en-US" smtClean="0"/>
              <a:t>Tells people where to go to get the product or service they want</a:t>
            </a:r>
          </a:p>
          <a:p>
            <a:pPr eaLnBrk="1" hangingPunct="1"/>
            <a:r>
              <a:rPr lang="en-US" smtClean="0"/>
              <a:t>Reaching an audience already in need of something</a:t>
            </a:r>
          </a:p>
          <a:p>
            <a:pPr lvl="1" eaLnBrk="1" hangingPunct="1"/>
            <a:r>
              <a:rPr lang="en-US" smtClean="0"/>
              <a:t>Yellow Pages</a:t>
            </a:r>
          </a:p>
          <a:p>
            <a:pPr lvl="1" eaLnBrk="1" hangingPunct="1"/>
            <a:r>
              <a:rPr lang="en-US" smtClean="0"/>
              <a:t>Other Directories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Directory Advertising</a:t>
            </a:r>
          </a:p>
        </p:txBody>
      </p:sp>
      <p:sp>
        <p:nvSpPr>
          <p:cNvPr id="2765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Advantages</a:t>
            </a:r>
          </a:p>
          <a:p>
            <a:pPr eaLnBrk="1" hangingPunct="1"/>
            <a:r>
              <a:rPr lang="en-US" smtClean="0"/>
              <a:t>Consumers initiate the search process</a:t>
            </a:r>
          </a:p>
          <a:p>
            <a:pPr eaLnBrk="1" hangingPunct="1"/>
            <a:r>
              <a:rPr lang="en-US" smtClean="0"/>
              <a:t>Inexpensive (1:15 ROI)</a:t>
            </a:r>
          </a:p>
          <a:p>
            <a:pPr eaLnBrk="1" hangingPunct="1"/>
            <a:r>
              <a:rPr lang="en-US" smtClean="0"/>
              <a:t>Flexibility</a:t>
            </a:r>
          </a:p>
          <a:p>
            <a:pPr eaLnBrk="1" hangingPunct="1"/>
            <a:r>
              <a:rPr lang="en-US" smtClean="0"/>
              <a:t>Long life</a:t>
            </a:r>
          </a:p>
        </p:txBody>
      </p:sp>
      <p:sp>
        <p:nvSpPr>
          <p:cNvPr id="2765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Disadvantages</a:t>
            </a:r>
          </a:p>
          <a:p>
            <a:pPr eaLnBrk="1" hangingPunct="1"/>
            <a:r>
              <a:rPr lang="en-US" smtClean="0"/>
              <a:t>Competitive clutter</a:t>
            </a:r>
          </a:p>
          <a:p>
            <a:pPr eaLnBrk="1" hangingPunct="1"/>
            <a:r>
              <a:rPr lang="en-US" smtClean="0"/>
              <a:t>Consumers who cannot easily use directories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Using Print Advertising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u="sng" smtClean="0"/>
              <a:t>Use Newspapers If…</a:t>
            </a:r>
          </a:p>
          <a:p>
            <a:pPr eaLnBrk="1" hangingPunct="1"/>
            <a:r>
              <a:rPr lang="en-US" sz="2400" smtClean="0"/>
              <a:t>You are a local business</a:t>
            </a:r>
          </a:p>
          <a:p>
            <a:pPr eaLnBrk="1" hangingPunct="1"/>
            <a:r>
              <a:rPr lang="en-US" sz="2400" smtClean="0"/>
              <a:t>Desire extensive market coverage</a:t>
            </a:r>
          </a:p>
          <a:p>
            <a:pPr eaLnBrk="1" hangingPunct="1"/>
            <a:r>
              <a:rPr lang="en-US" sz="2400" smtClean="0"/>
              <a:t>Product is consumed in a predictable manner</a:t>
            </a:r>
          </a:p>
          <a:p>
            <a:pPr eaLnBrk="1" hangingPunct="1"/>
            <a:r>
              <a:rPr lang="en-US" sz="2400" smtClean="0"/>
              <a:t>No need to demonstrate the product</a:t>
            </a:r>
          </a:p>
          <a:p>
            <a:pPr eaLnBrk="1" hangingPunct="1"/>
            <a:r>
              <a:rPr lang="en-US" sz="2400" smtClean="0"/>
              <a:t>Moderate to large budget</a:t>
            </a:r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u="sng" smtClean="0"/>
              <a:t>Use Magazines If…</a:t>
            </a:r>
          </a:p>
          <a:p>
            <a:pPr eaLnBrk="1" hangingPunct="1"/>
            <a:r>
              <a:rPr lang="en-US" sz="2400" smtClean="0"/>
              <a:t>Well-defined target audience</a:t>
            </a:r>
          </a:p>
          <a:p>
            <a:pPr eaLnBrk="1" hangingPunct="1"/>
            <a:r>
              <a:rPr lang="en-US" sz="2400" smtClean="0"/>
              <a:t>Want to reinforce or remind audience</a:t>
            </a:r>
          </a:p>
          <a:p>
            <a:pPr eaLnBrk="1" hangingPunct="1"/>
            <a:r>
              <a:rPr lang="en-US" sz="2400" smtClean="0"/>
              <a:t>Product must be shown accurately and beautifully</a:t>
            </a:r>
          </a:p>
          <a:p>
            <a:pPr eaLnBrk="1" hangingPunct="1"/>
            <a:r>
              <a:rPr lang="en-US" sz="2400" smtClean="0"/>
              <a:t>Need to relate moderate to extensive information</a:t>
            </a:r>
          </a:p>
          <a:p>
            <a:pPr eaLnBrk="1" hangingPunct="1"/>
            <a:r>
              <a:rPr lang="en-US" sz="2400" smtClean="0"/>
              <a:t>Moderate to large 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Using Print Advertising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 u="sng" smtClean="0"/>
              <a:t>Use Out-of-Home If…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Local business that wants to sell locally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Regional or national business that wants to remind or reinforce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Product requires little information and little demonstration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Small to moderate budget</a:t>
            </a:r>
          </a:p>
        </p:txBody>
      </p:sp>
      <p:sp>
        <p:nvSpPr>
          <p:cNvPr id="2970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 u="sng" smtClean="0"/>
              <a:t>Use Directories If…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Local business or can serve local customers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Want to create action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Want to allow comparisons or provide basic inquiry and purchase information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Small to moderate 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1200" indent="-711200">
              <a:buFontTx/>
              <a:buAutoNum type="romanUcPeriod"/>
            </a:pPr>
            <a:r>
              <a:rPr lang="en-US" dirty="0" smtClean="0"/>
              <a:t>Magazines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Out of home advertising</a:t>
            </a:r>
          </a:p>
          <a:p>
            <a:pPr marL="711200" indent="-711200">
              <a:buFontTx/>
              <a:buAutoNum type="romanUcPeriod"/>
            </a:pPr>
            <a:r>
              <a:rPr lang="en-US" smtClean="0"/>
              <a:t>Directories </a:t>
            </a: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578</Words>
  <Application>Microsoft Office PowerPoint</Application>
  <PresentationFormat>On-screen Show (4:3)</PresentationFormat>
  <Paragraphs>141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Print and Out-of-Home Media (Continued)</vt:lpstr>
      <vt:lpstr>Recap</vt:lpstr>
      <vt:lpstr>Magazines</vt:lpstr>
      <vt:lpstr>Slide 4</vt:lpstr>
      <vt:lpstr>Types of Magazines</vt:lpstr>
      <vt:lpstr>Types of Magazines</vt:lpstr>
      <vt:lpstr>Types of Magazines</vt:lpstr>
      <vt:lpstr>Slide 8</vt:lpstr>
      <vt:lpstr>Distribution and Circulation</vt:lpstr>
      <vt:lpstr>Magazine Advertising</vt:lpstr>
      <vt:lpstr>Slide 11</vt:lpstr>
      <vt:lpstr>Slide 12</vt:lpstr>
      <vt:lpstr>Readership Measurement</vt:lpstr>
      <vt:lpstr>Magazine Advertising</vt:lpstr>
      <vt:lpstr>Packaging</vt:lpstr>
      <vt:lpstr>Slide 16</vt:lpstr>
      <vt:lpstr>Slide 17</vt:lpstr>
      <vt:lpstr>Out-of-Home Advertising</vt:lpstr>
      <vt:lpstr>Out-of-Home Advertising</vt:lpstr>
      <vt:lpstr>Out-of-Home Advertising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Directory Advertising</vt:lpstr>
      <vt:lpstr>Directory Advertising</vt:lpstr>
      <vt:lpstr>Using Print Advertising</vt:lpstr>
      <vt:lpstr>Using Print Advertising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19</cp:revision>
  <dcterms:created xsi:type="dcterms:W3CDTF">2013-04-14T12:30:45Z</dcterms:created>
  <dcterms:modified xsi:type="dcterms:W3CDTF">2013-05-09T07:03:28Z</dcterms:modified>
</cp:coreProperties>
</file>