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72" r:id="rId14"/>
    <p:sldId id="273" r:id="rId15"/>
    <p:sldId id="274" r:id="rId16"/>
    <p:sldId id="275" r:id="rId17"/>
    <p:sldId id="267" r:id="rId18"/>
    <p:sldId id="26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76" r:id="rId30"/>
    <p:sldId id="27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71C6F-5DB1-46C9-A3D0-0AB1BA696D32}" type="datetimeFigureOut">
              <a:rPr lang="en-US" smtClean="0"/>
              <a:pPr/>
              <a:t>5/6/2013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23100-626B-48C2-8E50-9DC80CDB317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Run of paper rate and preferred position rate</a:t>
            </a:r>
          </a:p>
          <a:p>
            <a:endParaRPr lang="en-GB" dirty="0" smtClean="0"/>
          </a:p>
          <a:p>
            <a:r>
              <a:rPr lang="en-GB" dirty="0" smtClean="0"/>
              <a:t>For</a:t>
            </a:r>
            <a:r>
              <a:rPr lang="en-GB" baseline="0" dirty="0" smtClean="0"/>
              <a:t> supplement free standing insert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56F64-CC89-4199-A6AD-F7A2DB882559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ndara" pitchFamily="34" charset="0"/>
              </a:rPr>
              <a:t>Print and Out-of-Home Media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19</a:t>
            </a:r>
          </a:p>
        </p:txBody>
      </p:sp>
      <p:pic>
        <p:nvPicPr>
          <p:cNvPr id="4" name="Picture 4" descr="C:\Users\waqas\Desktop\Junk\Media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7" y="4143380"/>
            <a:ext cx="2974031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Television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Film and Video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Product Placement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Using Broadcast Advertising Effectively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Outline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The Media Industry</a:t>
            </a:r>
          </a:p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Basic Media Concepts</a:t>
            </a:r>
          </a:p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Print Media</a:t>
            </a:r>
          </a:p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Newspapers</a:t>
            </a:r>
          </a:p>
        </p:txBody>
      </p:sp>
      <p:sp>
        <p:nvSpPr>
          <p:cNvPr id="410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Magazines</a:t>
            </a:r>
          </a:p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Packaging</a:t>
            </a:r>
          </a:p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Out-of-Home Advertising</a:t>
            </a:r>
          </a:p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Directory Advertising</a:t>
            </a:r>
          </a:p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Using Print 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Points</a:t>
            </a:r>
          </a:p>
        </p:txBody>
      </p:sp>
      <p:sp>
        <p:nvSpPr>
          <p:cNvPr id="512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Explain the key concepts of media planning and buying</a:t>
            </a:r>
          </a:p>
          <a:p>
            <a:pPr eaLnBrk="1" hangingPunct="1"/>
            <a:r>
              <a:rPr lang="en-US" sz="2400" smtClean="0"/>
              <a:t>Identify the strengths and weaknesses of newspapers</a:t>
            </a:r>
          </a:p>
          <a:p>
            <a:pPr eaLnBrk="1" hangingPunct="1"/>
            <a:r>
              <a:rPr lang="en-US" sz="2400" smtClean="0"/>
              <a:t>Describe the key factors that advertisers should know to make effective decisions about advertising in magazines</a:t>
            </a:r>
          </a:p>
          <a:p>
            <a:pPr eaLnBrk="1" hangingPunct="1"/>
            <a:r>
              <a:rPr lang="en-US" sz="2400" smtClean="0"/>
              <a:t>Analyze why packaging is such an important advertising opportunity</a:t>
            </a:r>
          </a:p>
          <a:p>
            <a:pPr eaLnBrk="1" hangingPunct="1"/>
            <a:r>
              <a:rPr lang="en-US" sz="2400" smtClean="0"/>
              <a:t>Discuss factors that advertisers should consider in making out-of-home media decisions</a:t>
            </a:r>
          </a:p>
          <a:p>
            <a:pPr eaLnBrk="1" hangingPunct="1"/>
            <a:r>
              <a:rPr lang="en-US" sz="2400" smtClean="0"/>
              <a:t>Outline the factors that advertisers use to make decisions about using directory 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The Media Industry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Media-delivered news, information, and advertising make the news and information possible</a:t>
            </a:r>
          </a:p>
          <a:p>
            <a:pPr eaLnBrk="1" hangingPunct="1"/>
            <a:r>
              <a:rPr lang="en-US" smtClean="0"/>
              <a:t>Advertising media is a huge industry with almost $195 billion in spending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Basic Media Concepts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Media mix</a:t>
            </a:r>
          </a:p>
          <a:p>
            <a:pPr lvl="1" eaLnBrk="1" hangingPunct="1"/>
            <a:r>
              <a:rPr lang="en-US" smtClean="0"/>
              <a:t>The way various types of media are strategically combined in an advertising plan</a:t>
            </a:r>
          </a:p>
          <a:p>
            <a:pPr eaLnBrk="1" hangingPunct="1"/>
            <a:r>
              <a:rPr lang="en-US" smtClean="0"/>
              <a:t>Media vehicle</a:t>
            </a:r>
          </a:p>
          <a:p>
            <a:pPr lvl="1" eaLnBrk="1" hangingPunct="1"/>
            <a:r>
              <a:rPr lang="en-US" smtClean="0"/>
              <a:t>A specific TV program, newspaper, magazine, or radio station or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Basic Media Concepts</a:t>
            </a:r>
          </a:p>
        </p:txBody>
      </p:sp>
      <p:sp>
        <p:nvSpPr>
          <p:cNvPr id="8196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4000" smtClean="0"/>
              <a:t>Planning and Buying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smtClean="0">
                <a:solidFill>
                  <a:srgbClr val="C0C0C0"/>
                </a:solidFill>
              </a:rPr>
              <a:t>Reach and Frequency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smtClean="0">
                <a:solidFill>
                  <a:srgbClr val="C0C0C0"/>
                </a:solidFill>
              </a:rPr>
              <a:t>Impressions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smtClean="0">
                <a:solidFill>
                  <a:srgbClr val="C0C0C0"/>
                </a:solidFill>
              </a:rPr>
              <a:t>Media Key Players</a:t>
            </a:r>
          </a:p>
        </p:txBody>
      </p:sp>
      <p:sp>
        <p:nvSpPr>
          <p:cNvPr id="8197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Media planning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way advertisers identify and select media options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Media buying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Identifying specific vehicles, negotiating the costs to advertise in them, and handling billing and payment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Basic Media Concepts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4000" smtClean="0">
                <a:solidFill>
                  <a:srgbClr val="C0C0C0"/>
                </a:solidFill>
              </a:rPr>
              <a:t>Planning and Buying</a:t>
            </a:r>
          </a:p>
          <a:p>
            <a:pPr eaLnBrk="1" hangingPunct="1"/>
            <a:r>
              <a:rPr lang="en-US" sz="4000" smtClean="0"/>
              <a:t>Reach and Frequency</a:t>
            </a:r>
          </a:p>
          <a:p>
            <a:pPr eaLnBrk="1" hangingPunct="1"/>
            <a:r>
              <a:rPr lang="en-US" sz="4000" smtClean="0">
                <a:solidFill>
                  <a:srgbClr val="C0C0C0"/>
                </a:solidFill>
              </a:rPr>
              <a:t>Impressions</a:t>
            </a:r>
          </a:p>
          <a:p>
            <a:pPr eaLnBrk="1" hangingPunct="1"/>
            <a:r>
              <a:rPr lang="en-US" sz="4000" smtClean="0">
                <a:solidFill>
                  <a:srgbClr val="C0C0C0"/>
                </a:solidFill>
              </a:rPr>
              <a:t>Media Key Players</a:t>
            </a:r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Reach</a:t>
            </a:r>
          </a:p>
          <a:p>
            <a:pPr lvl="1" eaLnBrk="1" hangingPunct="1"/>
            <a:r>
              <a:rPr lang="en-US" smtClean="0"/>
              <a:t>The percentage of the media audience exposed to the advertiser’s message during a specific time frame</a:t>
            </a:r>
          </a:p>
          <a:p>
            <a:pPr eaLnBrk="1" hangingPunct="1"/>
            <a:r>
              <a:rPr lang="en-US" smtClean="0"/>
              <a:t>Frequency</a:t>
            </a:r>
          </a:p>
          <a:p>
            <a:pPr lvl="1" eaLnBrk="1" hangingPunct="1"/>
            <a:r>
              <a:rPr lang="en-US" smtClean="0"/>
              <a:t>The number of times a person is exposed to the advertisement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Basic Media Concepts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4000" smtClean="0">
                <a:solidFill>
                  <a:srgbClr val="C0C0C0"/>
                </a:solidFill>
              </a:rPr>
              <a:t>Planning and Buying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smtClean="0">
                <a:solidFill>
                  <a:srgbClr val="C0C0C0"/>
                </a:solidFill>
              </a:rPr>
              <a:t>Reach and Frequency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smtClean="0"/>
              <a:t>Impressions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smtClean="0">
                <a:solidFill>
                  <a:srgbClr val="C0C0C0"/>
                </a:solidFill>
              </a:rPr>
              <a:t>Media Key Players</a:t>
            </a:r>
          </a:p>
        </p:txBody>
      </p:sp>
      <p:sp>
        <p:nvSpPr>
          <p:cNvPr id="1024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The opportunity for one person to be exposed </a:t>
            </a:r>
            <a:r>
              <a:rPr lang="en-US" i="1" smtClean="0"/>
              <a:t>one time</a:t>
            </a:r>
            <a:r>
              <a:rPr lang="en-US" smtClean="0"/>
              <a:t> to an ad</a:t>
            </a:r>
          </a:p>
          <a:p>
            <a:pPr eaLnBrk="1" hangingPunct="1"/>
            <a:r>
              <a:rPr lang="en-US" smtClean="0"/>
              <a:t>In print, impressions estimate the actual readership</a:t>
            </a:r>
          </a:p>
          <a:p>
            <a:pPr eaLnBrk="1" hangingPunct="1"/>
            <a:r>
              <a:rPr lang="en-US" smtClean="0"/>
              <a:t>In broadcast, impression estimates viewers for TV and listeners for radio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Basic Media Concepts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4000" smtClean="0">
                <a:solidFill>
                  <a:srgbClr val="C0C0C0"/>
                </a:solidFill>
              </a:rPr>
              <a:t>Planning and Buying</a:t>
            </a:r>
          </a:p>
          <a:p>
            <a:pPr eaLnBrk="1" hangingPunct="1"/>
            <a:r>
              <a:rPr lang="en-US" sz="4000" smtClean="0">
                <a:solidFill>
                  <a:srgbClr val="C0C0C0"/>
                </a:solidFill>
              </a:rPr>
              <a:t>Reach and Frequency</a:t>
            </a:r>
          </a:p>
          <a:p>
            <a:pPr eaLnBrk="1" hangingPunct="1"/>
            <a:r>
              <a:rPr lang="en-US" sz="4000" smtClean="0">
                <a:solidFill>
                  <a:srgbClr val="C0C0C0"/>
                </a:solidFill>
              </a:rPr>
              <a:t>Impressions</a:t>
            </a:r>
          </a:p>
          <a:p>
            <a:pPr eaLnBrk="1" hangingPunct="1"/>
            <a:r>
              <a:rPr lang="en-US" sz="4000" smtClean="0"/>
              <a:t>Media Key Players</a:t>
            </a:r>
          </a:p>
        </p:txBody>
      </p:sp>
      <p:sp>
        <p:nvSpPr>
          <p:cNvPr id="11269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Media salespeople work for a medium</a:t>
            </a:r>
          </a:p>
          <a:p>
            <a:pPr eaLnBrk="1" hangingPunct="1"/>
            <a:r>
              <a:rPr lang="en-US" dirty="0" smtClean="0"/>
              <a:t>Media reps are people or companies that sell space or time for a variety of </a:t>
            </a:r>
            <a:r>
              <a:rPr lang="en-US" dirty="0" smtClean="0"/>
              <a:t>media</a:t>
            </a:r>
            <a:endParaRPr lang="en-US" dirty="0" smtClean="0"/>
          </a:p>
          <a:p>
            <a:pPr eaLnBrk="1" hangingPunct="1"/>
            <a:r>
              <a:rPr lang="en-US" dirty="0" smtClean="0"/>
              <a:t>Media planners, media buyers, media researchers</a:t>
            </a:r>
          </a:p>
          <a:p>
            <a:pPr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Print Media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Print advertising includes printed advertisements in newspapers, magazines, brochures, posters, and outdoor boards</a:t>
            </a:r>
          </a:p>
          <a:p>
            <a:pPr eaLnBrk="1" hangingPunct="1"/>
            <a:r>
              <a:rPr lang="en-US" sz="4000" smtClean="0"/>
              <a:t>Print provides more detailed information, rich imagery, and a longer message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3657600" cy="11430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Newspapers</a:t>
            </a: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914400" y="1524000"/>
            <a:ext cx="6972300" cy="4525963"/>
          </a:xfrm>
        </p:spPr>
        <p:txBody>
          <a:bodyPr rtlCol="0">
            <a:normAutofit/>
          </a:bodyPr>
          <a:lstStyle/>
          <a:p>
            <a:r>
              <a:rPr lang="en-US" dirty="0" smtClean="0"/>
              <a:t>Used by advertisers trying to reach a local market</a:t>
            </a:r>
          </a:p>
          <a:p>
            <a:r>
              <a:rPr lang="en-US" dirty="0" smtClean="0"/>
              <a:t>Primary function is to carry news</a:t>
            </a:r>
          </a:p>
          <a:p>
            <a:r>
              <a:rPr lang="en-US" dirty="0" smtClean="0"/>
              <a:t>Market selectivity allows newspapers to target specific consumer groups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762000" y="0"/>
            <a:ext cx="4648200" cy="11430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Structure of the  Newspaper Industry</a:t>
            </a:r>
            <a:r>
              <a:rPr lang="en-US" u="sng" dirty="0" smtClean="0"/>
              <a:t/>
            </a:r>
            <a:br>
              <a:rPr lang="en-US" u="sng" dirty="0" smtClean="0"/>
            </a:b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38200" y="1447800"/>
            <a:ext cx="6972300" cy="4525963"/>
          </a:xfrm>
        </p:spPr>
        <p:txBody>
          <a:bodyPr rtlCol="0">
            <a:normAutofit/>
          </a:bodyPr>
          <a:lstStyle/>
          <a:p>
            <a:r>
              <a:rPr lang="en-US" dirty="0" smtClean="0"/>
              <a:t>Frequency of publication</a:t>
            </a:r>
          </a:p>
          <a:p>
            <a:r>
              <a:rPr lang="en-US" dirty="0" smtClean="0"/>
              <a:t>Format and size</a:t>
            </a:r>
          </a:p>
          <a:p>
            <a:r>
              <a:rPr lang="en-US" dirty="0" smtClean="0"/>
              <a:t>Circulation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429132"/>
            <a:ext cx="2343150" cy="2095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waqas\Documents\Semester 2012\Ad and Event\ads\session print media\broadsheet-newspap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860800"/>
            <a:ext cx="2286000" cy="299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762000" y="0"/>
            <a:ext cx="46482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Types of Newspaper Advertising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fr-FR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38200" y="1447800"/>
            <a:ext cx="6972300" cy="4525963"/>
          </a:xfrm>
        </p:spPr>
        <p:txBody>
          <a:bodyPr rtlCol="0">
            <a:normAutofit/>
          </a:bodyPr>
          <a:lstStyle/>
          <a:p>
            <a:r>
              <a:rPr lang="en-US" dirty="0" smtClean="0"/>
              <a:t>Classified</a:t>
            </a:r>
          </a:p>
          <a:p>
            <a:r>
              <a:rPr lang="en-US" dirty="0" smtClean="0"/>
              <a:t>Display</a:t>
            </a:r>
          </a:p>
          <a:p>
            <a:r>
              <a:rPr lang="en-US" dirty="0" smtClean="0"/>
              <a:t>Supplements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fr-F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098" name="Picture 2" descr="C:\Users\waqas\Documents\Semester 2012\Ad and Event\ads\session print media\newspap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000240"/>
            <a:ext cx="3276600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Classified</a:t>
            </a:r>
            <a:endParaRPr lang="en-GB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828800"/>
            <a:ext cx="4514755" cy="3214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057400"/>
            <a:ext cx="322542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Display</a:t>
            </a:r>
            <a:endParaRPr lang="en-GB" dirty="0"/>
          </a:p>
        </p:txBody>
      </p:sp>
      <p:pic>
        <p:nvPicPr>
          <p:cNvPr id="3075" name="Picture 3" descr="C:\Users\waqas\Documents\Semester 2012\Ad and Event\ads\session print media\easypai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500174"/>
            <a:ext cx="3004146" cy="4500594"/>
          </a:xfrm>
          <a:prstGeom prst="rect">
            <a:avLst/>
          </a:prstGeom>
          <a:noFill/>
        </p:spPr>
      </p:pic>
      <p:pic>
        <p:nvPicPr>
          <p:cNvPr id="3076" name="Picture 4" descr="C:\Users\waqas\Documents\Semester 2012\Ad and Event\ads\session print media\Zong_Adve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359408"/>
            <a:ext cx="3192256" cy="48556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Newspaper Readership</a:t>
            </a:r>
          </a:p>
        </p:txBody>
      </p:sp>
      <p:sp>
        <p:nvSpPr>
          <p:cNvPr id="14341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5438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Tends to be highest among older people and people with a higher educational level</a:t>
            </a:r>
          </a:p>
          <a:p>
            <a:pPr eaLnBrk="1" hangingPunct="1"/>
            <a:r>
              <a:rPr lang="en-US" dirty="0" smtClean="0"/>
              <a:t>Measuring the newspaper audience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Newspaper Advertising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Advantages</a:t>
            </a:r>
          </a:p>
          <a:p>
            <a:pPr eaLnBrk="1" hangingPunct="1"/>
            <a:r>
              <a:rPr lang="en-US" smtClean="0"/>
              <a:t>Range of market coverage</a:t>
            </a:r>
          </a:p>
          <a:p>
            <a:pPr eaLnBrk="1" hangingPunct="1"/>
            <a:r>
              <a:rPr lang="en-US" smtClean="0"/>
              <a:t>Comparison shopping</a:t>
            </a:r>
          </a:p>
          <a:p>
            <a:pPr eaLnBrk="1" hangingPunct="1"/>
            <a:r>
              <a:rPr lang="en-US" smtClean="0"/>
              <a:t>Positive consumer attitudes</a:t>
            </a:r>
          </a:p>
          <a:p>
            <a:pPr eaLnBrk="1" hangingPunct="1"/>
            <a:r>
              <a:rPr lang="en-US" smtClean="0"/>
              <a:t>Flexibility</a:t>
            </a:r>
          </a:p>
          <a:p>
            <a:pPr eaLnBrk="1" hangingPunct="1"/>
            <a:r>
              <a:rPr lang="en-US" smtClean="0"/>
              <a:t>Interaction of national and local</a:t>
            </a:r>
          </a:p>
        </p:txBody>
      </p:sp>
      <p:sp>
        <p:nvSpPr>
          <p:cNvPr id="1536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b="1" u="sng" smtClean="0"/>
              <a:t>Disadvantages</a:t>
            </a:r>
          </a:p>
          <a:p>
            <a:pPr eaLnBrk="1" hangingPunct="1"/>
            <a:r>
              <a:rPr lang="en-US" smtClean="0"/>
              <a:t>Short life span</a:t>
            </a:r>
          </a:p>
          <a:p>
            <a:pPr eaLnBrk="1" hangingPunct="1"/>
            <a:r>
              <a:rPr lang="en-US" smtClean="0"/>
              <a:t>Clutter</a:t>
            </a:r>
          </a:p>
          <a:p>
            <a:pPr eaLnBrk="1" hangingPunct="1"/>
            <a:r>
              <a:rPr lang="en-US" smtClean="0"/>
              <a:t>Limited coverage of certain groups</a:t>
            </a:r>
          </a:p>
          <a:p>
            <a:pPr eaLnBrk="1" hangingPunct="1"/>
            <a:r>
              <a:rPr lang="en-US" smtClean="0"/>
              <a:t>Poor reproduction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aqas\Documents\Semester 2012\Ad and Event\ads\session print media\alzheimerdaypaper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28600"/>
            <a:ext cx="4732021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aqas\Documents\Semester 2012\Ad and Event\ads\session print media\orga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28600"/>
            <a:ext cx="4716534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aqas\Documents\Semester 2012\Ad and Event\ads\session print media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302523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aqas\Documents\Semester 2012\Ad and Event\ads\session print media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0"/>
            <a:ext cx="4114800" cy="6713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waqas\Documents\Semester 2012\Ad and Event\ads\session print media\peug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8600"/>
            <a:ext cx="7267284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waqas\Documents\Semester 2012\Ad and Event\ads\session print media\Telenor-Easypasa-The-News-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999" y="609600"/>
            <a:ext cx="8204499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waqas\Documents\Semester 2012\Ad and Event\ads\session print media\0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04800"/>
            <a:ext cx="3876599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waqas\Documents\Semester 2012\Ad and Event\ads\session print media\3786381230_04cd7d6533_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04800"/>
            <a:ext cx="6400800" cy="63111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waqas\Documents\Semester 2012\Ad and Event\ads\session print media\doblerecurso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2000"/>
            <a:ext cx="7728857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waqas\Documents\Semester 2012\Ad and Event\ads\session print media\ikea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799" y="990600"/>
            <a:ext cx="7062717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11200" indent="-7112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711200" indent="-711200">
              <a:buFontTx/>
              <a:buAutoNum type="romanUcPeriod"/>
            </a:pPr>
            <a:r>
              <a:rPr lang="en-US" dirty="0" smtClean="0"/>
              <a:t>The Media Industry</a:t>
            </a:r>
          </a:p>
          <a:p>
            <a:pPr marL="711200" indent="-711200">
              <a:buFontTx/>
              <a:buAutoNum type="romanUcPeriod"/>
            </a:pPr>
            <a:r>
              <a:rPr lang="en-US" dirty="0" smtClean="0"/>
              <a:t>Basic Media Concepts</a:t>
            </a:r>
          </a:p>
          <a:p>
            <a:pPr marL="711200" indent="-711200">
              <a:buFontTx/>
              <a:buAutoNum type="romanUcPeriod"/>
            </a:pPr>
            <a:r>
              <a:rPr lang="en-US" dirty="0" smtClean="0"/>
              <a:t>Print Media</a:t>
            </a:r>
          </a:p>
          <a:p>
            <a:pPr marL="711200" indent="-711200">
              <a:buFontTx/>
              <a:buAutoNum type="romanUcPeriod"/>
            </a:pPr>
            <a:r>
              <a:rPr lang="en-US" dirty="0" smtClean="0"/>
              <a:t>Newspapers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519</Words>
  <Application>Microsoft Office PowerPoint</Application>
  <PresentationFormat>On-screen Show (4:3)</PresentationFormat>
  <Paragraphs>111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Print and Out-of-Home Media</vt:lpstr>
      <vt:lpstr>Recap</vt:lpstr>
      <vt:lpstr>Chapter Outline</vt:lpstr>
      <vt:lpstr>Key Points</vt:lpstr>
      <vt:lpstr>The Media Industry</vt:lpstr>
      <vt:lpstr>Basic Media Concepts</vt:lpstr>
      <vt:lpstr>Basic Media Concepts</vt:lpstr>
      <vt:lpstr>Basic Media Concepts</vt:lpstr>
      <vt:lpstr>Basic Media Concepts</vt:lpstr>
      <vt:lpstr>Basic Media Concepts</vt:lpstr>
      <vt:lpstr>Print Media</vt:lpstr>
      <vt:lpstr>Newspapers</vt:lpstr>
      <vt:lpstr> Structure of the  Newspaper Industry </vt:lpstr>
      <vt:lpstr> Types of Newspaper Advertising </vt:lpstr>
      <vt:lpstr>Classified</vt:lpstr>
      <vt:lpstr>Display</vt:lpstr>
      <vt:lpstr>Newspaper Readership</vt:lpstr>
      <vt:lpstr>Newspaper Advertising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17</cp:revision>
  <dcterms:created xsi:type="dcterms:W3CDTF">2013-04-14T12:30:45Z</dcterms:created>
  <dcterms:modified xsi:type="dcterms:W3CDTF">2013-05-06T08:26:31Z</dcterms:modified>
</cp:coreProperties>
</file>