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7" r:id="rId3"/>
    <p:sldId id="268" r:id="rId4"/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71" r:id="rId13"/>
    <p:sldId id="264" r:id="rId14"/>
    <p:sldId id="265" r:id="rId15"/>
    <p:sldId id="269" r:id="rId16"/>
    <p:sldId id="27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2130425"/>
            <a:ext cx="7391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pic>
        <p:nvPicPr>
          <p:cNvPr id="1028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4572000" cy="1371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>
              <a:defRPr>
                <a:latin typeface="Candar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ndara" pitchFamily="34" charset="0"/>
              </a:defRPr>
            </a:lvl1pPr>
            <a:lvl2pPr>
              <a:defRPr>
                <a:latin typeface="Candara" pitchFamily="34" charset="0"/>
              </a:defRPr>
            </a:lvl2pPr>
            <a:lvl3pPr>
              <a:defRPr>
                <a:latin typeface="Candara" pitchFamily="34" charset="0"/>
              </a:defRPr>
            </a:lvl3pPr>
            <a:lvl4pPr>
              <a:defRPr>
                <a:latin typeface="Candara" pitchFamily="34" charset="0"/>
              </a:defRPr>
            </a:lvl4pPr>
            <a:lvl5pPr>
              <a:defRPr>
                <a:latin typeface="Candar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8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latin typeface="Candara" pitchFamily="34" charset="0"/>
              </a:defRPr>
            </a:lvl1pPr>
            <a:lvl2pPr>
              <a:defRPr sz="2400">
                <a:latin typeface="Candara" pitchFamily="34" charset="0"/>
              </a:defRPr>
            </a:lvl2pPr>
            <a:lvl3pPr>
              <a:defRPr sz="2000">
                <a:latin typeface="Candara" pitchFamily="34" charset="0"/>
              </a:defRPr>
            </a:lvl3pPr>
            <a:lvl4pPr>
              <a:defRPr sz="1800">
                <a:latin typeface="Candara" pitchFamily="34" charset="0"/>
              </a:defRPr>
            </a:lvl4pPr>
            <a:lvl5pPr>
              <a:defRPr sz="1800">
                <a:latin typeface="Candar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latin typeface="Candara" pitchFamily="34" charset="0"/>
              </a:defRPr>
            </a:lvl1pPr>
            <a:lvl2pPr>
              <a:defRPr sz="2400">
                <a:latin typeface="Candara" pitchFamily="34" charset="0"/>
              </a:defRPr>
            </a:lvl2pPr>
            <a:lvl3pPr>
              <a:defRPr sz="2000">
                <a:latin typeface="Candara" pitchFamily="34" charset="0"/>
              </a:defRPr>
            </a:lvl3pPr>
            <a:lvl4pPr>
              <a:defRPr sz="1800">
                <a:latin typeface="Candara" pitchFamily="34" charset="0"/>
              </a:defRPr>
            </a:lvl4pPr>
            <a:lvl5pPr>
              <a:defRPr sz="1800">
                <a:latin typeface="Candar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8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4572000" cy="1371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>
              <a:defRPr>
                <a:latin typeface="Candar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41A38-8029-403E-B959-D7E465D58827}" type="datetimeFigureOut">
              <a:rPr lang="en-US" smtClean="0"/>
              <a:pPr/>
              <a:t>5/6/2013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B844B-BB75-4355-A9B0-4FBDB390B0A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Candara" pitchFamily="34" charset="0"/>
              </a:rPr>
              <a:t>Broadcast </a:t>
            </a:r>
            <a:r>
              <a:rPr lang="en-US" dirty="0" smtClean="0">
                <a:latin typeface="Candara" pitchFamily="34" charset="0"/>
              </a:rPr>
              <a:t>Media</a:t>
            </a:r>
            <a:br>
              <a:rPr lang="en-US" dirty="0" smtClean="0">
                <a:latin typeface="Candara" pitchFamily="34" charset="0"/>
              </a:rPr>
            </a:br>
            <a:r>
              <a:rPr lang="en-US" sz="2800" dirty="0" smtClean="0">
                <a:latin typeface="Candara" pitchFamily="34" charset="0"/>
              </a:rPr>
              <a:t>(Continued)</a:t>
            </a:r>
            <a:endParaRPr lang="en-US" dirty="0">
              <a:latin typeface="Candara" pitchFamily="34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Candara" pitchFamily="34" charset="0"/>
              </a:rPr>
              <a:t>Lecture18</a:t>
            </a:r>
            <a:endParaRPr lang="en-US" dirty="0">
              <a:solidFill>
                <a:schemeClr val="tx1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12800" indent="-812800">
              <a:buFontTx/>
              <a:buAutoNum type="romanUcPeriod"/>
            </a:pPr>
            <a:r>
              <a:rPr lang="en-US" dirty="0" smtClean="0"/>
              <a:t>Chapter Key Points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Broadcast Media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Radio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Television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</a:t>
            </a:r>
            <a:r>
              <a:rPr lang="en-US" dirty="0"/>
              <a:t>Outline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812800" indent="-812800">
              <a:buFontTx/>
              <a:buAutoNum type="romanUcPeriod"/>
            </a:pPr>
            <a:r>
              <a:rPr lang="en-US" dirty="0" smtClean="0"/>
              <a:t>Television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Film </a:t>
            </a:r>
            <a:r>
              <a:rPr lang="en-US" dirty="0"/>
              <a:t>and Video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Product Placement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Using Broadcast Advertising Effectively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Programming Options</a:t>
            </a:r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600"/>
              <a:t>Specialty television</a:t>
            </a:r>
          </a:p>
          <a:p>
            <a:r>
              <a:rPr lang="en-US" sz="3600"/>
              <a:t>Pay-per-view</a:t>
            </a:r>
          </a:p>
          <a:p>
            <a:r>
              <a:rPr lang="en-US" sz="3600"/>
              <a:t>Program syndication</a:t>
            </a:r>
          </a:p>
          <a:p>
            <a:r>
              <a:rPr lang="en-US" sz="3600"/>
              <a:t>Interactive television</a:t>
            </a:r>
          </a:p>
          <a:p>
            <a:r>
              <a:rPr lang="en-US" sz="3600"/>
              <a:t>High-definition TV</a:t>
            </a:r>
          </a:p>
          <a:p>
            <a:r>
              <a:rPr lang="en-US" sz="3600"/>
              <a:t>Digital Video Reorders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Television Advertising</a:t>
            </a:r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4400"/>
              <a:t>Sponsorships</a:t>
            </a:r>
          </a:p>
          <a:p>
            <a:pPr>
              <a:lnSpc>
                <a:spcPct val="90000"/>
              </a:lnSpc>
            </a:pPr>
            <a:r>
              <a:rPr lang="en-US" sz="4400">
                <a:solidFill>
                  <a:srgbClr val="C0C0C0"/>
                </a:solidFill>
              </a:rPr>
              <a:t>Participations</a:t>
            </a:r>
          </a:p>
          <a:p>
            <a:pPr>
              <a:lnSpc>
                <a:spcPct val="90000"/>
              </a:lnSpc>
            </a:pPr>
            <a:r>
              <a:rPr lang="en-US" sz="4400">
                <a:solidFill>
                  <a:srgbClr val="C0C0C0"/>
                </a:solidFill>
              </a:rPr>
              <a:t>Spot announcements</a:t>
            </a:r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Advertiser assumes total financial responsibility for producing the program and providing the commercials</a:t>
            </a:r>
          </a:p>
          <a:p>
            <a:r>
              <a:rPr lang="en-US"/>
              <a:t>Advertiser can control the content and quality of the program and the placement and length of commercials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Television Advertising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4400">
                <a:solidFill>
                  <a:srgbClr val="C0C0C0"/>
                </a:solidFill>
              </a:rPr>
              <a:t>Sponsorships</a:t>
            </a:r>
          </a:p>
          <a:p>
            <a:pPr>
              <a:lnSpc>
                <a:spcPct val="90000"/>
              </a:lnSpc>
            </a:pPr>
            <a:r>
              <a:rPr lang="en-US" sz="4400"/>
              <a:t>Participations</a:t>
            </a:r>
          </a:p>
          <a:p>
            <a:pPr>
              <a:lnSpc>
                <a:spcPct val="90000"/>
              </a:lnSpc>
            </a:pPr>
            <a:r>
              <a:rPr lang="en-US" sz="4400">
                <a:solidFill>
                  <a:srgbClr val="C0C0C0"/>
                </a:solidFill>
              </a:rPr>
              <a:t>Spot announcements</a:t>
            </a:r>
          </a:p>
        </p:txBody>
      </p:sp>
      <p:sp>
        <p:nvSpPr>
          <p:cNvPr id="51204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/>
              <a:t>Where advertisers pay for 10, 15, 20, 30, or 60 seconds of commercial time during a program</a:t>
            </a:r>
          </a:p>
          <a:p>
            <a:r>
              <a:rPr lang="en-US"/>
              <a:t>Provides more flexibility in market coverage, target audiences, scheduling, and budgeting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Television Advertising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4400">
                <a:solidFill>
                  <a:srgbClr val="C0C0C0"/>
                </a:solidFill>
              </a:rPr>
              <a:t>Sponsorships</a:t>
            </a:r>
          </a:p>
          <a:p>
            <a:r>
              <a:rPr lang="en-US" sz="4400">
                <a:solidFill>
                  <a:srgbClr val="C0C0C0"/>
                </a:solidFill>
              </a:rPr>
              <a:t>Participations</a:t>
            </a:r>
          </a:p>
          <a:p>
            <a:r>
              <a:rPr lang="en-US" sz="4400"/>
              <a:t>Spot announcements</a:t>
            </a:r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/>
              <a:t>Commercials that appear in the breaks between programs</a:t>
            </a:r>
          </a:p>
          <a:p>
            <a:r>
              <a:rPr lang="en-US"/>
              <a:t>Local affiliates sell these to advertisers who want to show their ads locally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Measuring the Television Audience</a:t>
            </a:r>
          </a:p>
        </p:txBody>
      </p:sp>
      <p:sp>
        <p:nvSpPr>
          <p:cNvPr id="53252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Rating points</a:t>
            </a:r>
          </a:p>
          <a:p>
            <a:pPr lvl="1">
              <a:lnSpc>
                <a:spcPct val="90000"/>
              </a:lnSpc>
            </a:pPr>
            <a:r>
              <a:rPr lang="en-US"/>
              <a:t>The percentage of all the households with television tuned into a particular program</a:t>
            </a:r>
          </a:p>
          <a:p>
            <a:pPr>
              <a:lnSpc>
                <a:spcPct val="90000"/>
              </a:lnSpc>
            </a:pPr>
            <a:r>
              <a:rPr lang="en-US"/>
              <a:t>Share of audience</a:t>
            </a:r>
          </a:p>
          <a:p>
            <a:pPr lvl="1">
              <a:lnSpc>
                <a:spcPct val="90000"/>
              </a:lnSpc>
            </a:pPr>
            <a:r>
              <a:rPr lang="en-US"/>
              <a:t>The percentage of viewers based on the number of sets turned on</a:t>
            </a:r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/>
              <a:t>Gross Rating Points</a:t>
            </a:r>
          </a:p>
          <a:p>
            <a:pPr lvl="1">
              <a:lnSpc>
                <a:spcPct val="90000"/>
              </a:lnSpc>
            </a:pPr>
            <a:r>
              <a:rPr lang="en-US"/>
              <a:t>The sum of the total exposure expressed as a percentage of the audience population</a:t>
            </a:r>
          </a:p>
          <a:p>
            <a:pPr>
              <a:lnSpc>
                <a:spcPct val="90000"/>
              </a:lnSpc>
            </a:pPr>
            <a:r>
              <a:rPr lang="en-US"/>
              <a:t>People meters</a:t>
            </a:r>
          </a:p>
          <a:p>
            <a:pPr lvl="1">
              <a:lnSpc>
                <a:spcPct val="90000"/>
              </a:lnSpc>
            </a:pPr>
            <a:r>
              <a:rPr lang="en-US"/>
              <a:t>Record what television shows are being watched, the number of households watching, and which family members are viewing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Television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b="1" u="sng"/>
              <a:t>Advantages</a:t>
            </a:r>
          </a:p>
          <a:p>
            <a:r>
              <a:rPr lang="en-US"/>
              <a:t>Pervasiveness</a:t>
            </a:r>
          </a:p>
          <a:p>
            <a:r>
              <a:rPr lang="en-US"/>
              <a:t>Cost efficiency</a:t>
            </a:r>
          </a:p>
          <a:p>
            <a:r>
              <a:rPr lang="en-US"/>
              <a:t>Impact</a:t>
            </a:r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b="1" u="sng"/>
              <a:t>Disadvantages</a:t>
            </a:r>
          </a:p>
          <a:p>
            <a:r>
              <a:rPr lang="en-US"/>
              <a:t>Production costs</a:t>
            </a:r>
          </a:p>
          <a:p>
            <a:r>
              <a:rPr lang="en-US"/>
              <a:t>Clutter</a:t>
            </a:r>
          </a:p>
          <a:p>
            <a:r>
              <a:rPr lang="en-US"/>
              <a:t>Wasted reach</a:t>
            </a:r>
          </a:p>
          <a:p>
            <a:r>
              <a:rPr lang="en-US"/>
              <a:t>Inflexibility</a:t>
            </a:r>
          </a:p>
          <a:p>
            <a:r>
              <a:rPr lang="en-US"/>
              <a:t>Intrusiveness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Film and Video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/>
              <a:t>Trailers</a:t>
            </a:r>
          </a:p>
          <a:p>
            <a:r>
              <a:rPr lang="en-US"/>
              <a:t>Videocassette and DVD distributors also placing ads before movies</a:t>
            </a:r>
          </a:p>
          <a:p>
            <a:r>
              <a:rPr lang="en-US"/>
              <a:t>Promotional video networks in stores, offices, truck stops, etc.</a:t>
            </a:r>
          </a:p>
        </p:txBody>
      </p:sp>
      <p:sp>
        <p:nvSpPr>
          <p:cNvPr id="55300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 algn="ctr">
              <a:buFontTx/>
              <a:buNone/>
            </a:pPr>
            <a:r>
              <a:rPr lang="en-US" b="1" u="sng"/>
              <a:t>Advantages</a:t>
            </a:r>
          </a:p>
          <a:p>
            <a:r>
              <a:rPr lang="en-US"/>
              <a:t>Play to a captive audience</a:t>
            </a:r>
          </a:p>
          <a:p>
            <a:r>
              <a:rPr lang="en-US"/>
              <a:t>Attention level is higher than for almost any other form of commercials</a:t>
            </a:r>
          </a:p>
          <a:p>
            <a:pPr algn="ctr">
              <a:buFontTx/>
              <a:buNone/>
            </a:pPr>
            <a:r>
              <a:rPr lang="en-US" b="1" u="sng"/>
              <a:t>Disadvantages</a:t>
            </a:r>
          </a:p>
          <a:p>
            <a:r>
              <a:rPr lang="en-US"/>
              <a:t>Captive audience resents intrusion of ads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Product Placement</a:t>
            </a:r>
          </a:p>
        </p:txBody>
      </p:sp>
      <p:sp>
        <p:nvSpPr>
          <p:cNvPr id="59396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/>
              <a:t>When a company pays to have verbal or visual brand exposure in a movie or TV program</a:t>
            </a:r>
          </a:p>
        </p:txBody>
      </p:sp>
      <p:sp>
        <p:nvSpPr>
          <p:cNvPr id="59397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>
            <a:normAutofit fontScale="92500"/>
          </a:bodyPr>
          <a:lstStyle/>
          <a:p>
            <a:pPr algn="ctr">
              <a:buFontTx/>
              <a:buNone/>
            </a:pPr>
            <a:r>
              <a:rPr lang="en-US" b="1" u="sng"/>
              <a:t>Advantages</a:t>
            </a:r>
          </a:p>
          <a:p>
            <a:r>
              <a:rPr lang="en-US"/>
              <a:t>Demonstrates product usage in a natural setting by celebrities</a:t>
            </a:r>
          </a:p>
          <a:p>
            <a:r>
              <a:rPr lang="en-US"/>
              <a:t>Catches audience when resistance to ads is low</a:t>
            </a:r>
          </a:p>
          <a:p>
            <a:pPr algn="ctr">
              <a:buFontTx/>
              <a:buNone/>
            </a:pPr>
            <a:r>
              <a:rPr lang="en-US" b="1" u="sng"/>
              <a:t>Disadvantages</a:t>
            </a:r>
          </a:p>
          <a:p>
            <a:r>
              <a:rPr lang="en-US"/>
              <a:t>May not be noticed</a:t>
            </a:r>
          </a:p>
          <a:p>
            <a:r>
              <a:rPr lang="en-US"/>
              <a:t>Not a match between product/movie/audience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Play…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/>
              <a:t>Cast Away - Official Trailer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World Is Not Enough – Trailer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Product placement in Films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Using Broadcast Advertising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 fontScale="92500"/>
          </a:bodyPr>
          <a:lstStyle/>
          <a:p>
            <a:pPr algn="ctr">
              <a:buFontTx/>
              <a:buNone/>
            </a:pPr>
            <a:r>
              <a:rPr lang="en-US" sz="2400" b="1" u="sng"/>
              <a:t>Use Radio If…</a:t>
            </a:r>
          </a:p>
          <a:p>
            <a:r>
              <a:rPr lang="en-US" sz="2400"/>
              <a:t>Local business</a:t>
            </a:r>
          </a:p>
          <a:p>
            <a:r>
              <a:rPr lang="en-US" sz="2400"/>
              <a:t>Highly targeted audience</a:t>
            </a:r>
          </a:p>
          <a:p>
            <a:r>
              <a:rPr lang="en-US" sz="2400"/>
              <a:t>Small budget</a:t>
            </a:r>
          </a:p>
          <a:p>
            <a:r>
              <a:rPr lang="en-US" sz="2400"/>
              <a:t>Timing consideration</a:t>
            </a:r>
          </a:p>
          <a:p>
            <a:r>
              <a:rPr lang="en-US" sz="2400"/>
              <a:t>Align interests with program</a:t>
            </a:r>
          </a:p>
          <a:p>
            <a:r>
              <a:rPr lang="en-US" sz="2400"/>
              <a:t>Personal message with human voice</a:t>
            </a:r>
          </a:p>
          <a:p>
            <a:r>
              <a:rPr lang="en-US" sz="2400"/>
              <a:t>Works in musical form or strong in mental imagery</a:t>
            </a:r>
          </a:p>
          <a:p>
            <a:r>
              <a:rPr lang="en-US" sz="2400"/>
              <a:t>Need reminder message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>
            <a:normAutofit fontScale="92500"/>
          </a:bodyPr>
          <a:lstStyle/>
          <a:p>
            <a:pPr algn="ctr">
              <a:buFontTx/>
              <a:buNone/>
            </a:pPr>
            <a:r>
              <a:rPr lang="en-US" sz="2400" b="1" u="sng"/>
              <a:t>Use Television If…</a:t>
            </a:r>
          </a:p>
          <a:p>
            <a:r>
              <a:rPr lang="en-US" sz="2400"/>
              <a:t>Want wider mass audience</a:t>
            </a:r>
          </a:p>
          <a:p>
            <a:r>
              <a:rPr lang="en-US" sz="2400"/>
              <a:t>Align interests with program</a:t>
            </a:r>
          </a:p>
          <a:p>
            <a:r>
              <a:rPr lang="en-US" sz="2400"/>
              <a:t>Good budget</a:t>
            </a:r>
          </a:p>
          <a:p>
            <a:r>
              <a:rPr lang="en-US" sz="2400"/>
              <a:t>Product needs both sight and sound</a:t>
            </a:r>
          </a:p>
          <a:p>
            <a:r>
              <a:rPr lang="en-US" sz="2400"/>
              <a:t>Prove something to audience</a:t>
            </a:r>
          </a:p>
          <a:p>
            <a:r>
              <a:rPr lang="en-US" sz="2400"/>
              <a:t>Halo effect</a:t>
            </a:r>
          </a:p>
          <a:p>
            <a:r>
              <a:rPr lang="en-US" sz="2400"/>
              <a:t>Create or reinforce brand image and personality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Using Broadcast Advertising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sz="2400" b="1" u="sng"/>
              <a:t>Use Movie Ads If…</a:t>
            </a:r>
          </a:p>
          <a:p>
            <a:r>
              <a:rPr lang="en-US" sz="2400"/>
              <a:t>National brand</a:t>
            </a:r>
          </a:p>
          <a:p>
            <a:r>
              <a:rPr lang="en-US" sz="2400"/>
              <a:t>Have budget to do high-quality commercials</a:t>
            </a:r>
          </a:p>
          <a:p>
            <a:r>
              <a:rPr lang="en-US" sz="2400"/>
              <a:t>Want to associate brand with movie stars</a:t>
            </a:r>
          </a:p>
          <a:p>
            <a:r>
              <a:rPr lang="en-US" sz="2400"/>
              <a:t>Movie audience matches brand’s target audience</a:t>
            </a:r>
          </a:p>
          <a:p>
            <a:r>
              <a:rPr lang="en-US" sz="2400"/>
              <a:t>Substantial visual impact and quality production</a:t>
            </a:r>
          </a:p>
        </p:txBody>
      </p:sp>
      <p:sp>
        <p:nvSpPr>
          <p:cNvPr id="5734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 algn="ctr">
              <a:buFontTx/>
              <a:buNone/>
            </a:pPr>
            <a:r>
              <a:rPr lang="en-US" sz="2400" b="1" u="sng"/>
              <a:t>Use Placement If…</a:t>
            </a:r>
          </a:p>
          <a:p>
            <a:r>
              <a:rPr lang="en-US" sz="2400"/>
              <a:t>Want to associate brand with stars and story</a:t>
            </a:r>
          </a:p>
          <a:p>
            <a:r>
              <a:rPr lang="en-US" sz="2400"/>
              <a:t>Viewing audience matches brand’s target audience</a:t>
            </a:r>
          </a:p>
          <a:p>
            <a:r>
              <a:rPr lang="en-US" sz="2400"/>
              <a:t>Natural fit between product and storyline</a:t>
            </a:r>
          </a:p>
          <a:p>
            <a:r>
              <a:rPr lang="en-US" sz="2400"/>
              <a:t>Opportunity for brand as star</a:t>
            </a:r>
          </a:p>
          <a:p>
            <a:r>
              <a:rPr lang="en-US" sz="2400"/>
              <a:t>Appeals to stakeholders</a:t>
            </a:r>
          </a:p>
          <a:p>
            <a:r>
              <a:rPr lang="en-US" sz="2400"/>
              <a:t>Supporting ad campaign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12800" indent="-812800">
              <a:buFontTx/>
              <a:buAutoNum type="romanUcPeriod"/>
            </a:pPr>
            <a:r>
              <a:rPr lang="en-US" dirty="0" smtClean="0"/>
              <a:t>Television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Film and Video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Product Placement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Using Broadcast Advertising Effectively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Wells, W., Burnett, J. and Moriarty, S. (2006), </a:t>
            </a:r>
            <a:r>
              <a:rPr lang="en-GB" dirty="0" smtClean="0"/>
              <a:t>Advertising Principles and Practice, Prentice-Hall, New Delhi, ND.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524</Words>
  <Application>Microsoft Office PowerPoint</Application>
  <PresentationFormat>On-screen Show (4:3)</PresentationFormat>
  <Paragraphs>117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Broadcast Media (Continued)</vt:lpstr>
      <vt:lpstr>Recap</vt:lpstr>
      <vt:lpstr>Lecture Outline</vt:lpstr>
      <vt:lpstr>Programming Options</vt:lpstr>
      <vt:lpstr>Television Advertising</vt:lpstr>
      <vt:lpstr>Television Advertising</vt:lpstr>
      <vt:lpstr>Television Advertising</vt:lpstr>
      <vt:lpstr>Measuring the Television Audience</vt:lpstr>
      <vt:lpstr>Television</vt:lpstr>
      <vt:lpstr>Film and Video</vt:lpstr>
      <vt:lpstr>Product Placement</vt:lpstr>
      <vt:lpstr>Play…</vt:lpstr>
      <vt:lpstr>Using Broadcast Advertising</vt:lpstr>
      <vt:lpstr>Using Broadcast Advertising</vt:lpstr>
      <vt:lpstr>Summary</vt:lpstr>
      <vt:lpstr>Reference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Muhammad Waqas</dc:creator>
  <cp:lastModifiedBy>Administrator</cp:lastModifiedBy>
  <cp:revision>13</cp:revision>
  <dcterms:created xsi:type="dcterms:W3CDTF">2013-04-14T12:30:45Z</dcterms:created>
  <dcterms:modified xsi:type="dcterms:W3CDTF">2013-05-06T06:35:15Z</dcterms:modified>
</cp:coreProperties>
</file>