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82" r:id="rId6"/>
    <p:sldId id="283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84" r:id="rId19"/>
    <p:sldId id="28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3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480E27-4EA0-4A58-ACC2-445C420374F9}" type="datetimeFigureOut">
              <a:rPr lang="en-US" smtClean="0"/>
              <a:pPr/>
              <a:t>5/4/2013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D5D319-663B-47D7-8DE8-F6D6A5C2C16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0425"/>
            <a:ext cx="7391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102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itchFamily="34" charset="0"/>
              </a:defRPr>
            </a:lvl1pPr>
            <a:lvl2pPr>
              <a:defRPr>
                <a:latin typeface="Candara" pitchFamily="34" charset="0"/>
              </a:defRPr>
            </a:lvl2pPr>
            <a:lvl3pPr>
              <a:defRPr>
                <a:latin typeface="Candara" pitchFamily="34" charset="0"/>
              </a:defRPr>
            </a:lvl3pPr>
            <a:lvl4pPr>
              <a:defRPr>
                <a:latin typeface="Candara" pitchFamily="34" charset="0"/>
              </a:defRPr>
            </a:lvl4pPr>
            <a:lvl5pPr>
              <a:defRPr>
                <a:latin typeface="Candar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844B-BB75-4355-A9B0-4FBDB390B0A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andara" pitchFamily="34" charset="0"/>
              </a:rPr>
              <a:t>Broadcast Media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17</a:t>
            </a:r>
            <a:endParaRPr lang="en-US" dirty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Broadcast Media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Radio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Television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Film and Video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Product Placement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Using Broadcast Advertising Effectively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Points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sz="2800"/>
              <a:t>Describe the structure of radio, how it is organized, its use as an advertising medium, its audience, and its advantages and disadvantages</a:t>
            </a:r>
          </a:p>
          <a:p>
            <a:pPr>
              <a:lnSpc>
                <a:spcPct val="110000"/>
              </a:lnSpc>
            </a:pPr>
            <a:r>
              <a:rPr lang="en-US" sz="2800"/>
              <a:t>Explain the structure of television, how it is organized, its use as an advertising medium, the TV audience, and its advantages and disadvantages</a:t>
            </a:r>
          </a:p>
          <a:p>
            <a:pPr>
              <a:lnSpc>
                <a:spcPct val="110000"/>
              </a:lnSpc>
            </a:pPr>
            <a:r>
              <a:rPr lang="en-US" sz="2800"/>
              <a:t>Outline how advertisers use film and video</a:t>
            </a:r>
          </a:p>
          <a:p>
            <a:pPr>
              <a:lnSpc>
                <a:spcPct val="110000"/>
              </a:lnSpc>
            </a:pPr>
            <a:r>
              <a:rPr lang="en-US" sz="2800"/>
              <a:t>Identify advantages and disadvantages of using product placements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Broadcast Media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 dirty="0"/>
              <a:t>Transmit sounds or images electronically</a:t>
            </a:r>
          </a:p>
          <a:p>
            <a:r>
              <a:rPr lang="en-US" sz="4000" dirty="0"/>
              <a:t>Include radio and television</a:t>
            </a:r>
          </a:p>
          <a:p>
            <a:r>
              <a:rPr lang="en-US" sz="4000" dirty="0"/>
              <a:t>Broadcast engages more senses than reading and adds audio as well as motion for television</a:t>
            </a:r>
          </a:p>
        </p:txBody>
      </p:sp>
      <p:pic>
        <p:nvPicPr>
          <p:cNvPr id="5" name="Picture 2" descr="C:\Users\waqas\Desktop\Junk\broadcas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9400" y="4876800"/>
            <a:ext cx="2286000" cy="1714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4114799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dirty="0" smtClean="0"/>
              <a:t>Structure of Radio Industry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9200" y="1524000"/>
            <a:ext cx="6757987" cy="4525963"/>
          </a:xfrm>
        </p:spPr>
        <p:txBody>
          <a:bodyPr rtlCol="0">
            <a:normAutofit/>
          </a:bodyPr>
          <a:lstStyle/>
          <a:p>
            <a:r>
              <a:rPr lang="en-US" dirty="0" smtClean="0"/>
              <a:t>AM/FM</a:t>
            </a:r>
          </a:p>
          <a:p>
            <a:r>
              <a:rPr lang="en-US" dirty="0" smtClean="0"/>
              <a:t>Public radio</a:t>
            </a:r>
          </a:p>
          <a:p>
            <a:r>
              <a:rPr lang="en-US" dirty="0" smtClean="0"/>
              <a:t>Cable radio</a:t>
            </a:r>
          </a:p>
          <a:p>
            <a:r>
              <a:rPr lang="en-US" dirty="0" smtClean="0"/>
              <a:t>Satellite radio</a:t>
            </a:r>
          </a:p>
          <a:p>
            <a:r>
              <a:rPr lang="en-US" dirty="0" smtClean="0"/>
              <a:t>LPFM</a:t>
            </a:r>
          </a:p>
          <a:p>
            <a:r>
              <a:rPr lang="en-US" dirty="0" smtClean="0"/>
              <a:t>Web radio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3505200"/>
            <a:ext cx="270510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1" y="0"/>
            <a:ext cx="4114800" cy="114300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dirty="0" smtClean="0"/>
              <a:t>Radio Advertising</a:t>
            </a:r>
            <a:r>
              <a:rPr lang="en-US" b="1" u="sng" dirty="0" smtClean="0"/>
              <a:t/>
            </a:r>
            <a:br>
              <a:rPr lang="en-US" b="1" u="sng" dirty="0" smtClean="0"/>
            </a:br>
            <a:endParaRPr lang="en-GB" dirty="0" smtClean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62000" y="1524000"/>
            <a:ext cx="6757987" cy="4297363"/>
          </a:xfrm>
        </p:spPr>
        <p:txBody>
          <a:bodyPr rtlCol="0">
            <a:normAutofit/>
          </a:bodyPr>
          <a:lstStyle/>
          <a:p>
            <a:r>
              <a:rPr lang="en-US" dirty="0" smtClean="0"/>
              <a:t>Relies on the listener’s mind to fill in the visual element</a:t>
            </a:r>
          </a:p>
          <a:p>
            <a:r>
              <a:rPr lang="en-US" dirty="0" smtClean="0"/>
              <a:t>Delivers a high level of frequency</a:t>
            </a:r>
          </a:p>
          <a:p>
            <a:r>
              <a:rPr lang="en-US" dirty="0" smtClean="0"/>
              <a:t>Radio commercials led themselves to repetition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4338" name="Picture 2" descr="http://www.futuredisco.net/uploaded_images/11949849161257289955radio_wireless_tower_cor_.svg.med-73342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5600" y="4267200"/>
            <a:ext cx="1981200" cy="23230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Revenue Categories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Network</a:t>
            </a:r>
          </a:p>
          <a:p>
            <a:r>
              <a:rPr lang="en-US" sz="4800" dirty="0">
                <a:solidFill>
                  <a:srgbClr val="C0C0C0"/>
                </a:solidFill>
              </a:rPr>
              <a:t>Spot</a:t>
            </a:r>
          </a:p>
          <a:p>
            <a:r>
              <a:rPr lang="en-US" sz="4800" dirty="0">
                <a:solidFill>
                  <a:srgbClr val="C0C0C0"/>
                </a:solidFill>
              </a:rPr>
              <a:t>Syndicated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body"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dirty="0"/>
              <a:t>Group of local affiliates connected to one or more national networks</a:t>
            </a:r>
          </a:p>
          <a:p>
            <a:r>
              <a:rPr lang="en-US" dirty="0"/>
              <a:t>Viable national medium for food and beverages, cars, and over-the-counter drugs</a:t>
            </a:r>
          </a:p>
          <a:p>
            <a:r>
              <a:rPr lang="en-US" dirty="0"/>
              <a:t>Growth has contributed to increase in syndicated radio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Revenue Categories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rgbClr val="C0C0C0"/>
                </a:solidFill>
              </a:rPr>
              <a:t>Network</a:t>
            </a:r>
          </a:p>
          <a:p>
            <a:r>
              <a:rPr lang="en-US" sz="4800" dirty="0"/>
              <a:t>Spot</a:t>
            </a:r>
          </a:p>
          <a:p>
            <a:r>
              <a:rPr lang="en-US" sz="4800" dirty="0">
                <a:solidFill>
                  <a:srgbClr val="C0C0C0"/>
                </a:solidFill>
              </a:rPr>
              <a:t>Syndicated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When an advertiser places an ad with an individual station rather than a network</a:t>
            </a:r>
          </a:p>
          <a:p>
            <a:r>
              <a:rPr lang="en-US" dirty="0"/>
              <a:t>Makes up nearly 80% of all radio advertising</a:t>
            </a:r>
          </a:p>
          <a:p>
            <a:r>
              <a:rPr lang="en-US" dirty="0"/>
              <a:t>Messages can be tailored for particular audiences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Revenue Categories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rgbClr val="C0C0C0"/>
                </a:solidFill>
              </a:rPr>
              <a:t>Network</a:t>
            </a:r>
          </a:p>
          <a:p>
            <a:r>
              <a:rPr lang="en-US" sz="4800" dirty="0">
                <a:solidFill>
                  <a:srgbClr val="C0C0C0"/>
                </a:solidFill>
              </a:rPr>
              <a:t>Spot</a:t>
            </a:r>
          </a:p>
          <a:p>
            <a:r>
              <a:rPr lang="en-US" sz="4800" dirty="0"/>
              <a:t>Syndicated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body"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Offers advertisers a variety of high-quality, specialized, and usually original programs</a:t>
            </a:r>
          </a:p>
          <a:p>
            <a:r>
              <a:rPr lang="en-US" dirty="0"/>
              <a:t>Advertisers value syndicated programming because of the high level of audience loyalty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The Radio Audience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Station fans</a:t>
            </a:r>
          </a:p>
          <a:p>
            <a:pPr lvl="1"/>
            <a:r>
              <a:rPr lang="en-US" dirty="0"/>
              <a:t>Largest segment of radio listeners</a:t>
            </a:r>
          </a:p>
          <a:p>
            <a:pPr lvl="1"/>
            <a:r>
              <a:rPr lang="en-US" dirty="0"/>
              <a:t>A clear preference for one or two stations</a:t>
            </a:r>
          </a:p>
          <a:p>
            <a:r>
              <a:rPr lang="en-US" b="1" dirty="0">
                <a:solidFill>
                  <a:srgbClr val="0070C0"/>
                </a:solidFill>
              </a:rPr>
              <a:t>Radio fans</a:t>
            </a:r>
          </a:p>
          <a:p>
            <a:pPr lvl="1"/>
            <a:r>
              <a:rPr lang="en-US" dirty="0"/>
              <a:t>May listen to four or five stations per week</a:t>
            </a:r>
          </a:p>
          <a:p>
            <a:pPr lvl="1"/>
            <a:r>
              <a:rPr lang="en-US" dirty="0"/>
              <a:t>Show no preference for one particular station</a:t>
            </a:r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Music fans</a:t>
            </a:r>
          </a:p>
          <a:p>
            <a:pPr lvl="1"/>
            <a:r>
              <a:rPr lang="en-US" dirty="0"/>
              <a:t>People who listen exclusively for the music being played</a:t>
            </a:r>
          </a:p>
          <a:p>
            <a:r>
              <a:rPr lang="en-US" b="1" dirty="0">
                <a:solidFill>
                  <a:srgbClr val="0070C0"/>
                </a:solidFill>
              </a:rPr>
              <a:t>News fans</a:t>
            </a:r>
          </a:p>
          <a:p>
            <a:pPr lvl="1"/>
            <a:r>
              <a:rPr lang="en-US" dirty="0"/>
              <a:t>Choose stations based on a need for news and information</a:t>
            </a:r>
          </a:p>
          <a:p>
            <a:pPr lvl="1"/>
            <a:r>
              <a:rPr lang="en-US" dirty="0"/>
              <a:t>Have one or two favorite stations</a:t>
            </a:r>
          </a:p>
        </p:txBody>
      </p:sp>
      <p:pic>
        <p:nvPicPr>
          <p:cNvPr id="6" name="Picture 1" descr="C:\Users\waqas\Desktop\Junk\i_love_radio_sticker-p217075320265911845z85xz_4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5486400"/>
            <a:ext cx="1371600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Measuring the Radio Audience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Dayparts</a:t>
            </a:r>
          </a:p>
          <a:p>
            <a:pPr lvl="1"/>
            <a:r>
              <a:rPr lang="en-US"/>
              <a:t>Typical radio programming day is divided into five segments called dayparts</a:t>
            </a:r>
          </a:p>
          <a:p>
            <a:r>
              <a:rPr lang="en-US"/>
              <a:t>Coverage</a:t>
            </a:r>
          </a:p>
          <a:p>
            <a:pPr lvl="1"/>
            <a:r>
              <a:rPr lang="en-US"/>
              <a:t>The number of homes in a geographic area that are able to pick up the station clearly</a:t>
            </a:r>
          </a:p>
          <a:p>
            <a:r>
              <a:rPr lang="en-US"/>
              <a:t>Ratings</a:t>
            </a:r>
          </a:p>
          <a:p>
            <a:pPr lvl="1"/>
            <a:r>
              <a:rPr lang="en-US"/>
              <a:t>The percentage of homes actually tuned in to a particular station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Radio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u="sng"/>
              <a:t>Advantages</a:t>
            </a:r>
          </a:p>
          <a:p>
            <a:r>
              <a:rPr lang="en-US"/>
              <a:t>Target audience</a:t>
            </a:r>
          </a:p>
          <a:p>
            <a:r>
              <a:rPr lang="en-US"/>
              <a:t>Affordability</a:t>
            </a:r>
          </a:p>
          <a:p>
            <a:r>
              <a:rPr lang="en-US"/>
              <a:t>Frequency</a:t>
            </a:r>
          </a:p>
          <a:p>
            <a:r>
              <a:rPr lang="en-US"/>
              <a:t>Flexibility</a:t>
            </a:r>
          </a:p>
          <a:p>
            <a:r>
              <a:rPr lang="en-US"/>
              <a:t>Mental imagery</a:t>
            </a:r>
          </a:p>
          <a:p>
            <a:r>
              <a:rPr lang="en-US"/>
              <a:t>High level of acceptance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u="sng"/>
              <a:t>Disadvantages</a:t>
            </a:r>
          </a:p>
          <a:p>
            <a:r>
              <a:rPr lang="en-US"/>
              <a:t>Listener inattentiveness</a:t>
            </a:r>
          </a:p>
          <a:p>
            <a:r>
              <a:rPr lang="en-US"/>
              <a:t>Lack of visuals</a:t>
            </a:r>
          </a:p>
          <a:p>
            <a:r>
              <a:rPr lang="en-US"/>
              <a:t>Clutter</a:t>
            </a:r>
          </a:p>
          <a:p>
            <a:r>
              <a:rPr lang="en-US"/>
              <a:t>Scheduling and buying difficulties</a:t>
            </a:r>
          </a:p>
          <a:p>
            <a:r>
              <a:rPr lang="en-US"/>
              <a:t>Lack of control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Television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Television advertising is embedded in television programming</a:t>
            </a:r>
          </a:p>
          <a:p>
            <a:r>
              <a:rPr lang="en-US"/>
              <a:t>Most of the attention in media buying, and in measuring effectiveness, focuses on the performance of various shows and how they engage their audiences</a:t>
            </a:r>
          </a:p>
          <a:p>
            <a:pPr lvl="1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Structure of the Television Industry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4000"/>
              <a:t>Network television</a:t>
            </a:r>
          </a:p>
          <a:p>
            <a:r>
              <a:rPr lang="en-US" sz="4000">
                <a:solidFill>
                  <a:srgbClr val="C0C0C0"/>
                </a:solidFill>
              </a:rPr>
              <a:t>Cable and subscription</a:t>
            </a:r>
          </a:p>
          <a:p>
            <a:r>
              <a:rPr lang="en-US" sz="4000">
                <a:solidFill>
                  <a:srgbClr val="C0C0C0"/>
                </a:solidFill>
              </a:rPr>
              <a:t>Local television</a:t>
            </a:r>
          </a:p>
          <a:p>
            <a:r>
              <a:rPr lang="en-US" sz="4000">
                <a:solidFill>
                  <a:srgbClr val="C0C0C0"/>
                </a:solidFill>
              </a:rPr>
              <a:t>Public television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When two or more stations are able to broadcast the same program that originates from a single source</a:t>
            </a:r>
          </a:p>
          <a:p>
            <a:r>
              <a:rPr lang="en-US"/>
              <a:t>Networks originate programs and provide them to local affiliates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Structure of the Television Industry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4000">
                <a:solidFill>
                  <a:srgbClr val="C0C0C0"/>
                </a:solidFill>
              </a:rPr>
              <a:t>Network television</a:t>
            </a:r>
          </a:p>
          <a:p>
            <a:r>
              <a:rPr lang="en-US" sz="4000"/>
              <a:t>Cable and subscription</a:t>
            </a:r>
          </a:p>
          <a:p>
            <a:r>
              <a:rPr lang="en-US" sz="4000">
                <a:solidFill>
                  <a:srgbClr val="C0C0C0"/>
                </a:solidFill>
              </a:rPr>
              <a:t>Local television</a:t>
            </a:r>
          </a:p>
          <a:p>
            <a:r>
              <a:rPr lang="en-US" sz="4000">
                <a:solidFill>
                  <a:srgbClr val="C0C0C0"/>
                </a:solidFill>
              </a:rPr>
              <a:t>Public television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Provide highly targeted special-interest programming options</a:t>
            </a:r>
          </a:p>
          <a:p>
            <a:r>
              <a:rPr lang="en-US"/>
              <a:t>Cable is most familiar example of subscription television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Structure of the Television Industry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4000">
                <a:solidFill>
                  <a:srgbClr val="C0C0C0"/>
                </a:solidFill>
              </a:rPr>
              <a:t>Network television</a:t>
            </a:r>
          </a:p>
          <a:p>
            <a:r>
              <a:rPr lang="en-US" sz="4000">
                <a:solidFill>
                  <a:srgbClr val="C0C0C0"/>
                </a:solidFill>
              </a:rPr>
              <a:t>Cable and subscription</a:t>
            </a:r>
          </a:p>
          <a:p>
            <a:r>
              <a:rPr lang="en-US" sz="4000"/>
              <a:t>Local television</a:t>
            </a:r>
          </a:p>
          <a:p>
            <a:r>
              <a:rPr lang="en-US" sz="4000">
                <a:solidFill>
                  <a:srgbClr val="C0C0C0"/>
                </a:solidFill>
              </a:rPr>
              <a:t>Public television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Affiliated with a network</a:t>
            </a:r>
          </a:p>
          <a:p>
            <a:r>
              <a:rPr lang="en-US"/>
              <a:t>Carry network programming and their own programs</a:t>
            </a:r>
          </a:p>
          <a:p>
            <a:r>
              <a:rPr lang="en-US"/>
              <a:t>Independent stations</a:t>
            </a:r>
          </a:p>
          <a:p>
            <a:r>
              <a:rPr lang="en-US"/>
              <a:t>Most advertisers are local retailers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Structure of the Television Industry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4000">
                <a:solidFill>
                  <a:srgbClr val="C0C0C0"/>
                </a:solidFill>
              </a:rPr>
              <a:t>Network television</a:t>
            </a:r>
          </a:p>
          <a:p>
            <a:r>
              <a:rPr lang="en-US" sz="4000">
                <a:solidFill>
                  <a:srgbClr val="C0C0C0"/>
                </a:solidFill>
              </a:rPr>
              <a:t>Cable and subscription</a:t>
            </a:r>
          </a:p>
          <a:p>
            <a:r>
              <a:rPr lang="en-US" sz="4000">
                <a:solidFill>
                  <a:srgbClr val="C0C0C0"/>
                </a:solidFill>
              </a:rPr>
              <a:t>Local television</a:t>
            </a:r>
          </a:p>
          <a:p>
            <a:r>
              <a:rPr lang="en-US" sz="4000"/>
              <a:t>Public television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Many consider public television to be commercial-free</a:t>
            </a:r>
          </a:p>
          <a:p>
            <a:r>
              <a:rPr lang="en-US"/>
              <a:t>Stations can air program sponsorship ads</a:t>
            </a:r>
          </a:p>
          <a:p>
            <a:r>
              <a:rPr lang="en-US"/>
              <a:t>Reaches the affluent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Broadcast Media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Radio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Television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Wells, W., Burnett, J. and Moriarty, S. (2006), </a:t>
            </a:r>
            <a:r>
              <a:rPr lang="en-GB" dirty="0" smtClean="0"/>
              <a:t>Advertising Principles and Practice, Prentice-Hall, New Delhi, ND.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597</Words>
  <Application>Microsoft Office PowerPoint</Application>
  <PresentationFormat>On-screen Show (4:3)</PresentationFormat>
  <Paragraphs>124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Broadcast Media</vt:lpstr>
      <vt:lpstr>Chapter Outline</vt:lpstr>
      <vt:lpstr>Key Points</vt:lpstr>
      <vt:lpstr>Broadcast Media</vt:lpstr>
      <vt:lpstr>Structure of Radio Industry</vt:lpstr>
      <vt:lpstr> Radio Advertising </vt:lpstr>
      <vt:lpstr>Revenue Categories</vt:lpstr>
      <vt:lpstr>Revenue Categories</vt:lpstr>
      <vt:lpstr>Revenue Categories</vt:lpstr>
      <vt:lpstr>The Radio Audience</vt:lpstr>
      <vt:lpstr>Measuring the Radio Audience</vt:lpstr>
      <vt:lpstr>Radio</vt:lpstr>
      <vt:lpstr>Television</vt:lpstr>
      <vt:lpstr>Structure of the Television Industry</vt:lpstr>
      <vt:lpstr>Structure of the Television Industry</vt:lpstr>
      <vt:lpstr>Structure of the Television Industry</vt:lpstr>
      <vt:lpstr>Structure of the Television Industry</vt:lpstr>
      <vt:lpstr>Summary</vt:lpstr>
      <vt:lpstr>Reference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Muhammad Waqas</dc:creator>
  <cp:lastModifiedBy>NTS</cp:lastModifiedBy>
  <cp:revision>15</cp:revision>
  <dcterms:created xsi:type="dcterms:W3CDTF">2013-04-14T12:30:45Z</dcterms:created>
  <dcterms:modified xsi:type="dcterms:W3CDTF">2013-05-04T13:55:27Z</dcterms:modified>
</cp:coreProperties>
</file>