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0" r:id="rId2"/>
    <p:sldId id="301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84" r:id="rId16"/>
    <p:sldId id="285" r:id="rId17"/>
    <p:sldId id="286" r:id="rId18"/>
    <p:sldId id="287" r:id="rId19"/>
    <p:sldId id="288" r:id="rId20"/>
    <p:sldId id="289" r:id="rId21"/>
    <p:sldId id="290" r:id="rId22"/>
    <p:sldId id="291" r:id="rId23"/>
    <p:sldId id="292" r:id="rId24"/>
    <p:sldId id="293" r:id="rId25"/>
    <p:sldId id="294" r:id="rId26"/>
    <p:sldId id="295" r:id="rId27"/>
    <p:sldId id="296" r:id="rId28"/>
    <p:sldId id="297" r:id="rId29"/>
    <p:sldId id="298" r:id="rId30"/>
    <p:sldId id="299" r:id="rId31"/>
    <p:sldId id="302" r:id="rId32"/>
    <p:sldId id="303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2130425"/>
            <a:ext cx="7391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pic>
        <p:nvPicPr>
          <p:cNvPr id="1028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4572000" cy="1371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>
              <a:defRPr>
                <a:latin typeface="Candar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ndara" pitchFamily="34" charset="0"/>
              </a:defRPr>
            </a:lvl1pPr>
            <a:lvl2pPr>
              <a:defRPr>
                <a:latin typeface="Candara" pitchFamily="34" charset="0"/>
              </a:defRPr>
            </a:lvl2pPr>
            <a:lvl3pPr>
              <a:defRPr>
                <a:latin typeface="Candara" pitchFamily="34" charset="0"/>
              </a:defRPr>
            </a:lvl3pPr>
            <a:lvl4pPr>
              <a:defRPr>
                <a:latin typeface="Candara" pitchFamily="34" charset="0"/>
              </a:defRPr>
            </a:lvl4pPr>
            <a:lvl5pPr>
              <a:defRPr>
                <a:latin typeface="Candar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8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latin typeface="Candara" pitchFamily="34" charset="0"/>
              </a:defRPr>
            </a:lvl1pPr>
            <a:lvl2pPr>
              <a:defRPr sz="2400">
                <a:latin typeface="Candara" pitchFamily="34" charset="0"/>
              </a:defRPr>
            </a:lvl2pPr>
            <a:lvl3pPr>
              <a:defRPr sz="2000">
                <a:latin typeface="Candara" pitchFamily="34" charset="0"/>
              </a:defRPr>
            </a:lvl3pPr>
            <a:lvl4pPr>
              <a:defRPr sz="1800">
                <a:latin typeface="Candara" pitchFamily="34" charset="0"/>
              </a:defRPr>
            </a:lvl4pPr>
            <a:lvl5pPr>
              <a:defRPr sz="1800">
                <a:latin typeface="Candar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latin typeface="Candara" pitchFamily="34" charset="0"/>
              </a:defRPr>
            </a:lvl1pPr>
            <a:lvl2pPr>
              <a:defRPr sz="2400">
                <a:latin typeface="Candara" pitchFamily="34" charset="0"/>
              </a:defRPr>
            </a:lvl2pPr>
            <a:lvl3pPr>
              <a:defRPr sz="2000">
                <a:latin typeface="Candara" pitchFamily="34" charset="0"/>
              </a:defRPr>
            </a:lvl3pPr>
            <a:lvl4pPr>
              <a:defRPr sz="1800">
                <a:latin typeface="Candara" pitchFamily="34" charset="0"/>
              </a:defRPr>
            </a:lvl4pPr>
            <a:lvl5pPr>
              <a:defRPr sz="1800">
                <a:latin typeface="Candar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8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4572000" cy="1371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>
              <a:defRPr>
                <a:latin typeface="Candar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41A38-8029-403E-B959-D7E465D58827}" type="datetimeFigureOut">
              <a:rPr lang="en-US" smtClean="0"/>
              <a:pPr/>
              <a:t>5/4/2013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B844B-BB75-4355-A9B0-4FBDB390B0A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Candara" pitchFamily="34" charset="0"/>
              </a:rPr>
              <a:t>Selecting Message Appeals and Picking Endorsers</a:t>
            </a:r>
            <a:br>
              <a:rPr lang="en-US" dirty="0" smtClean="0">
                <a:latin typeface="Candara" pitchFamily="34" charset="0"/>
              </a:rPr>
            </a:br>
            <a:r>
              <a:rPr lang="en-US" sz="2700" dirty="0" smtClean="0">
                <a:latin typeface="Candara" pitchFamily="34" charset="0"/>
              </a:rPr>
              <a:t>(Continued)</a:t>
            </a:r>
            <a:r>
              <a:rPr lang="en-US" dirty="0" smtClean="0">
                <a:latin typeface="Candara" pitchFamily="34" charset="0"/>
              </a:rPr>
              <a:t/>
            </a:r>
            <a:br>
              <a:rPr lang="en-US" dirty="0" smtClean="0">
                <a:latin typeface="Candara" pitchFamily="34" charset="0"/>
              </a:rPr>
            </a:br>
            <a:endParaRPr lang="en-US" dirty="0">
              <a:latin typeface="Candara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Candara" pitchFamily="34" charset="0"/>
              </a:rPr>
              <a:t>Lecture 16</a:t>
            </a:r>
            <a:endParaRPr lang="en-GB" dirty="0">
              <a:solidFill>
                <a:schemeClr val="tx1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Types of Endorsers</a:t>
            </a:r>
          </a:p>
          <a:p>
            <a:r>
              <a:rPr lang="en-US" dirty="0" smtClean="0"/>
              <a:t>Endorser Attributes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0"/>
            <a:ext cx="5048250" cy="1143000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fr-CA" dirty="0" err="1" smtClean="0"/>
              <a:t>Advertising</a:t>
            </a:r>
            <a:r>
              <a:rPr lang="fr-CA" dirty="0" smtClean="0"/>
              <a:t> </a:t>
            </a:r>
            <a:r>
              <a:rPr lang="fr-CA" dirty="0" err="1" smtClean="0"/>
              <a:t>Appeals</a:t>
            </a:r>
            <a:endParaRPr lang="fr-FR" dirty="0" smtClean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1000" y="1447800"/>
            <a:ext cx="8229600" cy="452596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An appeal is central idea of an advertisement.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An appeal is the approach to attract the audience.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Its purpose is to influence consumers’ attitude towards the product, service or concept.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z="1100" dirty="0" smtClean="0"/>
              <a:t>Source: </a:t>
            </a:r>
            <a:r>
              <a:rPr lang="en-US" sz="1100" dirty="0" err="1" smtClean="0"/>
              <a:t>Shimp</a:t>
            </a:r>
            <a:r>
              <a:rPr lang="en-US" sz="1100" dirty="0" smtClean="0"/>
              <a:t>, T.A. 2004, Advertising, Promotion and Other aspects of IMC</a:t>
            </a:r>
            <a:endParaRPr lang="fr-FR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0"/>
            <a:ext cx="4972050" cy="1143000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dirty="0" smtClean="0"/>
              <a:t>Types of Advertising Appeal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295401"/>
            <a:ext cx="8229600" cy="4038600"/>
          </a:xfrm>
        </p:spPr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None/>
              <a:defRPr/>
            </a:pPr>
            <a:r>
              <a:rPr lang="en-US" dirty="0" smtClean="0"/>
              <a:t>There are several types of advertising appeals. Few of them are as follow;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Rational Appeal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Emotional Appeal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err="1" smtClean="0"/>
              <a:t>Humour</a:t>
            </a:r>
            <a:r>
              <a:rPr lang="en-US" dirty="0" smtClean="0"/>
              <a:t> Appeal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Fear Appeal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Guilt Appeal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Sex Appeal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z="1100" dirty="0" smtClean="0"/>
              <a:t>Source: </a:t>
            </a:r>
            <a:r>
              <a:rPr lang="en-US" sz="1100" dirty="0" err="1" smtClean="0"/>
              <a:t>Shimp</a:t>
            </a:r>
            <a:r>
              <a:rPr lang="en-US" sz="1100" dirty="0" smtClean="0"/>
              <a:t>, T.A. 2004, Advertising, Promotion and Other aspects of IMC</a:t>
            </a:r>
            <a:endParaRPr lang="fr-FR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3400" y="0"/>
            <a:ext cx="4514850" cy="1143000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dirty="0" err="1" smtClean="0"/>
              <a:t>Humour</a:t>
            </a:r>
            <a:r>
              <a:rPr lang="en-US" dirty="0" smtClean="0"/>
              <a:t> Appeal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4666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Advertisers turn to humor in order to gain attention, guiding customer comprehension of product claims, influencing attitudes, enhancing recall of advertised claims and creating customer action.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Humor advertisements generally involve incongruity resolution.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z="1200" dirty="0" smtClean="0"/>
              <a:t>Source: </a:t>
            </a:r>
            <a:r>
              <a:rPr lang="en-US" sz="1200" dirty="0" err="1" smtClean="0"/>
              <a:t>Shimp</a:t>
            </a:r>
            <a:r>
              <a:rPr lang="en-US" sz="1200" dirty="0" smtClean="0"/>
              <a:t>, T.A. 2004, Advertising, Promotion and Other aspects of IMC</a:t>
            </a:r>
            <a:endParaRPr lang="fr-FR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0"/>
            <a:ext cx="5048250" cy="1143000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dirty="0" err="1" smtClean="0"/>
              <a:t>Humour</a:t>
            </a:r>
            <a:r>
              <a:rPr lang="en-US" dirty="0" smtClean="0"/>
              <a:t> Appeal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968500"/>
            <a:ext cx="8229600" cy="452596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None/>
              <a:defRPr/>
            </a:pPr>
            <a:r>
              <a:rPr lang="fr-FR" b="1" dirty="0" err="1" smtClean="0">
                <a:latin typeface="Arial" charset="0"/>
              </a:rPr>
              <a:t>Humor</a:t>
            </a:r>
            <a:r>
              <a:rPr lang="fr-FR" b="1" dirty="0" smtClean="0">
                <a:latin typeface="Arial" charset="0"/>
              </a:rPr>
              <a:t> </a:t>
            </a:r>
            <a:r>
              <a:rPr lang="fr-FR" b="1" dirty="0" err="1" smtClean="0">
                <a:latin typeface="Arial" charset="0"/>
              </a:rPr>
              <a:t>appeal</a:t>
            </a:r>
            <a:endParaRPr lang="fr-FR" b="1" dirty="0" smtClean="0">
              <a:latin typeface="Arial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3352800" y="2286000"/>
            <a:ext cx="8382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191000" y="2133600"/>
            <a:ext cx="1441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Incongruity</a:t>
            </a:r>
            <a:endParaRPr lang="en-GB" b="1" dirty="0"/>
          </a:p>
        </p:txBody>
      </p:sp>
      <p:cxnSp>
        <p:nvCxnSpPr>
          <p:cNvPr id="8" name="Straight Arrow Connector 7"/>
          <p:cNvCxnSpPr>
            <a:stCxn id="6" idx="3"/>
          </p:cNvCxnSpPr>
          <p:nvPr/>
        </p:nvCxnSpPr>
        <p:spPr>
          <a:xfrm flipV="1">
            <a:off x="5632420" y="2286000"/>
            <a:ext cx="768380" cy="322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561242" y="2133600"/>
            <a:ext cx="2723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Struggle to understand</a:t>
            </a:r>
            <a:endParaRPr lang="en-GB" b="1" dirty="0"/>
          </a:p>
        </p:txBody>
      </p:sp>
      <p:cxnSp>
        <p:nvCxnSpPr>
          <p:cNvPr id="15" name="Elbow Connector 14"/>
          <p:cNvCxnSpPr/>
          <p:nvPr/>
        </p:nvCxnSpPr>
        <p:spPr>
          <a:xfrm rot="10800000" flipV="1">
            <a:off x="7086600" y="2667000"/>
            <a:ext cx="990600" cy="8382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 flipH="1" flipV="1">
            <a:off x="7962900" y="2628900"/>
            <a:ext cx="76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343400" y="3352800"/>
            <a:ext cx="2428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Meaning determined</a:t>
            </a:r>
            <a:endParaRPr lang="en-GB" b="1" dirty="0"/>
          </a:p>
        </p:txBody>
      </p:sp>
      <p:cxnSp>
        <p:nvCxnSpPr>
          <p:cNvPr id="22" name="Straight Arrow Connector 21"/>
          <p:cNvCxnSpPr/>
          <p:nvPr/>
        </p:nvCxnSpPr>
        <p:spPr>
          <a:xfrm rot="10800000">
            <a:off x="3429000" y="3581400"/>
            <a:ext cx="8382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066800" y="335280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Feeling of surprise</a:t>
            </a:r>
            <a:endParaRPr lang="en-GB" b="1" dirty="0"/>
          </a:p>
        </p:txBody>
      </p:sp>
      <p:cxnSp>
        <p:nvCxnSpPr>
          <p:cNvPr id="25" name="Elbow Connector 24"/>
          <p:cNvCxnSpPr/>
          <p:nvPr/>
        </p:nvCxnSpPr>
        <p:spPr>
          <a:xfrm>
            <a:off x="1524000" y="3810000"/>
            <a:ext cx="838200" cy="7620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438400" y="43434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Humorous Response</a:t>
            </a:r>
            <a:endParaRPr lang="en-GB" b="1" dirty="0"/>
          </a:p>
        </p:txBody>
      </p:sp>
      <p:cxnSp>
        <p:nvCxnSpPr>
          <p:cNvPr id="28" name="Straight Arrow Connector 27"/>
          <p:cNvCxnSpPr>
            <a:stCxn id="26" idx="3"/>
          </p:cNvCxnSpPr>
          <p:nvPr/>
        </p:nvCxnSpPr>
        <p:spPr>
          <a:xfrm flipV="1">
            <a:off x="5029200" y="4495800"/>
            <a:ext cx="762000" cy="322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817448" y="4267200"/>
            <a:ext cx="33265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Positive attitude towards the</a:t>
            </a:r>
          </a:p>
          <a:p>
            <a:r>
              <a:rPr lang="en-GB" b="1" dirty="0" smtClean="0"/>
              <a:t>Brand or advertisement</a:t>
            </a:r>
            <a:endParaRPr lang="en-GB" b="1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z="1200" dirty="0" smtClean="0"/>
              <a:t>Source: </a:t>
            </a:r>
            <a:r>
              <a:rPr lang="en-US" sz="1200" dirty="0" err="1" smtClean="0"/>
              <a:t>Shimp</a:t>
            </a:r>
            <a:r>
              <a:rPr lang="en-US" sz="1200" dirty="0" smtClean="0"/>
              <a:t>, T.A. 2004, Advertising, Promotion and Other aspects of IMC</a:t>
            </a:r>
            <a:endParaRPr lang="fr-FR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Humour Appeal</a:t>
            </a:r>
            <a:endParaRPr lang="en-GB" dirty="0"/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/>
              <a:t>An effective method for attracting attention.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Enhances liking of both advertisement and brand.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May increase memory of advertising claims if </a:t>
            </a:r>
            <a:r>
              <a:rPr lang="en-GB" dirty="0" err="1" smtClean="0"/>
              <a:t>humor</a:t>
            </a:r>
            <a:r>
              <a:rPr lang="en-GB" dirty="0" smtClean="0"/>
              <a:t> is relevant.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It does not have an advantage on </a:t>
            </a:r>
            <a:r>
              <a:rPr lang="en-GB" dirty="0" err="1" smtClean="0"/>
              <a:t>nonhumor</a:t>
            </a:r>
            <a:r>
              <a:rPr lang="en-GB" dirty="0" smtClean="0"/>
              <a:t> in terms of persuasion.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It does not enhance source credibility.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Suitable for low involvement products.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Source: Shimp, T.A. 2004, Advertising, Promotion and Other aspects of IMC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Humor</a:t>
            </a:r>
            <a:r>
              <a:rPr lang="en-GB" dirty="0" smtClean="0"/>
              <a:t> Appeal</a:t>
            </a:r>
            <a:endParaRPr lang="en-GB" dirty="0"/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Advertiser should be careful while using this appeal. They have to take following variables into consideration: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Audience characteristics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Culture 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Distraction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Source: Shimp, T.A. 2004, Advertising, Promotion and Other aspects of IMC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Humour Appeal</a:t>
            </a:r>
            <a:endParaRPr lang="en-GB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752600"/>
            <a:ext cx="7239000" cy="457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Source: Shimp, T.A. 2004, Advertising, Promotion and Other aspects of IMC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Humour Appeal</a:t>
            </a:r>
            <a:endParaRPr lang="en-GB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524000"/>
            <a:ext cx="6770716" cy="4800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Humour Appeal</a:t>
            </a:r>
            <a:endParaRPr lang="en-GB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524000"/>
            <a:ext cx="7010400" cy="49318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Humour Appeal</a:t>
            </a:r>
            <a:endParaRPr lang="en-GB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600200"/>
            <a:ext cx="7164347" cy="4800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Humour Appeal</a:t>
            </a:r>
            <a:endParaRPr lang="en-GB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4200" y="1447800"/>
            <a:ext cx="4191000" cy="50753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Play...</a:t>
            </a:r>
            <a:endParaRPr lang="en-GB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hair cut advertisement India, funny ads, India advertisement 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 smtClean="0"/>
              <a:t>MnM</a:t>
            </a: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Nike - Hotdog Stand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Camlin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Fear Appeal</a:t>
            </a:r>
            <a:endParaRPr lang="en-GB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Appeals to fear in advertising identify negative consequences of either: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Not using the advertised brand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Engaging in unsafe behaviour such as drinking and driving, smoking, etc.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Fear Appeal</a:t>
            </a:r>
            <a:endParaRPr lang="en-GB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Appeals to consumer fear stimulates audience involvement with the message and promote acceptance of argument.</a:t>
            </a:r>
          </a:p>
          <a:p>
            <a:pPr>
              <a:buNone/>
            </a:pPr>
            <a:r>
              <a:rPr lang="en-GB" dirty="0" smtClean="0"/>
              <a:t>Fear appeal can take two forms: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Social disapproval: e.g. Mouthwash, deodorants, etc. 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Physical danger: e.g. Driving under influence of alcohol or drugs.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Source: Shimp, T.A. 2004, Advertising, Promotion and Other aspects of IMC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Fear Appeal</a:t>
            </a:r>
            <a:endParaRPr lang="en-GB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Intensity of Fear Appeal:</a:t>
            </a:r>
          </a:p>
          <a:p>
            <a:r>
              <a:rPr lang="en-GB" dirty="0" smtClean="0"/>
              <a:t>More an audience experiences fear from an advertised threat, the more likely it is that they will be persuaded to take recommended action.</a:t>
            </a:r>
          </a:p>
          <a:p>
            <a:r>
              <a:rPr lang="en-GB" dirty="0" smtClean="0"/>
              <a:t>Level of threat in an ad should be according to relevance of an issue i.e. More relevant issues need little threat and vice versa.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Source: Shimp, T.A. 2004, Advertising, Promotion and Other aspects of IMC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Fear Appeal</a:t>
            </a:r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676399"/>
            <a:ext cx="6858000" cy="46607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Source: Shimp, T.A. 2004, Advertising, Promotion and Other aspects of IMC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Fear Appeal</a:t>
            </a:r>
            <a:endParaRPr lang="en-GB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501231"/>
            <a:ext cx="7543800" cy="51487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Fear Appeal</a:t>
            </a:r>
            <a:endParaRPr lang="en-GB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650666"/>
            <a:ext cx="6629400" cy="4855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Fear Appeal</a:t>
            </a:r>
            <a:endParaRPr lang="en-GB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1513422"/>
            <a:ext cx="3657600" cy="52325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Fear Appeal</a:t>
            </a:r>
            <a:endParaRPr lang="en-GB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199" y="1524000"/>
            <a:ext cx="6549011" cy="4648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Play...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Embrace Life - always wear your seat belt 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Michelin Tires commercial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Plus White Toothpaste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Sex Appeal</a:t>
            </a:r>
            <a:endParaRPr lang="en-GB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Sex in advertising play several roles such as: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Attracts and holds attention for longer period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Enhances recall of message points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Evokes emotions responses such as feeling of arousal and lust.</a:t>
            </a:r>
          </a:p>
          <a:p>
            <a:pPr marL="514350" indent="-514350">
              <a:buNone/>
            </a:pP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Source: Shimp, T.A. 2004, Advertising, Promotion and Other aspects of IMC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Sex Appeal</a:t>
            </a:r>
            <a:endParaRPr lang="en-GB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Effectiveness of sex appeal depends on its relevance to advertised product and advertisement’s primary selling point.</a:t>
            </a:r>
          </a:p>
          <a:p>
            <a:pPr>
              <a:buNone/>
            </a:pP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Source: Shimp, T.A. 2004, Advertising, Promotion and Other aspects of IMC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Downside of Sex Appeal</a:t>
            </a:r>
            <a:endParaRPr lang="en-GB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/>
              <a:t>It interferes with consumer’s processing of message arguments and reduces comprehension.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Many people are offended by advertisements which portray women and men as brainless sex objects.</a:t>
            </a:r>
          </a:p>
          <a:p>
            <a:pPr marL="514350" indent="-514350">
              <a:buNone/>
            </a:pP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Source: Shimp, T.A. 2004, Advertising, Promotion and Other aspects of IMC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Sex Appeal</a:t>
            </a:r>
            <a:endParaRPr lang="en-GB" dirty="0"/>
          </a:p>
        </p:txBody>
      </p:sp>
      <p:pic>
        <p:nvPicPr>
          <p:cNvPr id="6146" name="Picture 2" descr="C:\Users\waqas\Downloads\bev424-fortune06-85x11-B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1600200"/>
            <a:ext cx="3768979" cy="49831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Source: Shimp, T.A. 2004, Advertising, Promotion and Other aspects of IMC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Sex Appeal</a:t>
            </a:r>
            <a:endParaRPr lang="en-GB" dirty="0"/>
          </a:p>
        </p:txBody>
      </p:sp>
      <p:pic>
        <p:nvPicPr>
          <p:cNvPr id="4" name="Picture 2" descr="C:\Users\waqas\Downloads\!Bqvb,B!B2k~$(KGrHqYOKigEu,(f-,rEBLwt0sy)H!~~_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1504886"/>
            <a:ext cx="3506342" cy="48197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Play...</a:t>
            </a:r>
            <a:endParaRPr lang="en-GB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Diet Coke-Diet Coke Break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Pipe by Other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Train by Heineken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Other Appeals</a:t>
            </a:r>
            <a:endParaRPr lang="en-GB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800" b="1" dirty="0" smtClean="0">
                <a:solidFill>
                  <a:srgbClr val="C00000"/>
                </a:solidFill>
              </a:rPr>
              <a:t>Scarcity Appeal:</a:t>
            </a:r>
          </a:p>
          <a:p>
            <a:pPr>
              <a:buNone/>
            </a:pPr>
            <a:r>
              <a:rPr lang="en-GB" sz="2800" dirty="0" smtClean="0"/>
              <a:t>Things are shown rare or in short supply but in great demand. Advertiser encourage immediate response with appeals such as “ only a few are left” , etc.</a:t>
            </a:r>
          </a:p>
          <a:p>
            <a:r>
              <a:rPr lang="en-GB" sz="2800" b="1" dirty="0" smtClean="0">
                <a:solidFill>
                  <a:srgbClr val="C00000"/>
                </a:solidFill>
              </a:rPr>
              <a:t>Guilt Appeal:</a:t>
            </a:r>
          </a:p>
          <a:p>
            <a:pPr>
              <a:buNone/>
            </a:pPr>
            <a:r>
              <a:rPr lang="en-GB" sz="2800" dirty="0" smtClean="0"/>
              <a:t>People feel guilty when they break rule, violate their own standards or beliefs, or behave irresponsibly. Guilt appeals motivates to take responsible action to reduce level of guilt.</a:t>
            </a:r>
            <a:endParaRPr lang="en-GB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Source: Shimp, T.A. 2004, Advertising, Promotion and Other aspects of IMC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Advertising Appeals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Shimp</a:t>
            </a:r>
            <a:r>
              <a:rPr lang="en-US" dirty="0" smtClean="0"/>
              <a:t> T, 2010, Advertising, Promotion and other Aspects of Marketing </a:t>
            </a:r>
            <a:r>
              <a:rPr lang="en-GB" dirty="0" smtClean="0"/>
              <a:t>Communications, 8th edition, South-Western.</a:t>
            </a:r>
          </a:p>
          <a:p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850</Words>
  <Application>Microsoft Office PowerPoint</Application>
  <PresentationFormat>On-screen Show (4:3)</PresentationFormat>
  <Paragraphs>113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Selecting Message Appeals and Picking Endorsers (Continued) </vt:lpstr>
      <vt:lpstr>Recap</vt:lpstr>
      <vt:lpstr>Advertising Appeals</vt:lpstr>
      <vt:lpstr>Types of Advertising Appeal</vt:lpstr>
      <vt:lpstr>Humour Appeal</vt:lpstr>
      <vt:lpstr>Humour Appeal</vt:lpstr>
      <vt:lpstr>Humour Appeal</vt:lpstr>
      <vt:lpstr>Humor Appeal</vt:lpstr>
      <vt:lpstr>Humour Appeal</vt:lpstr>
      <vt:lpstr>Humour Appeal</vt:lpstr>
      <vt:lpstr>Humour Appeal</vt:lpstr>
      <vt:lpstr>Humour Appeal</vt:lpstr>
      <vt:lpstr>Humour Appeal</vt:lpstr>
      <vt:lpstr>Play...</vt:lpstr>
      <vt:lpstr>Fear Appeal</vt:lpstr>
      <vt:lpstr>Fear Appeal</vt:lpstr>
      <vt:lpstr>Fear Appeal</vt:lpstr>
      <vt:lpstr>Fear Appeal</vt:lpstr>
      <vt:lpstr>Fear Appeal</vt:lpstr>
      <vt:lpstr>Fear Appeal</vt:lpstr>
      <vt:lpstr>Fear Appeal</vt:lpstr>
      <vt:lpstr>Fear Appeal</vt:lpstr>
      <vt:lpstr>Play...</vt:lpstr>
      <vt:lpstr>Sex Appeal</vt:lpstr>
      <vt:lpstr>Sex Appeal</vt:lpstr>
      <vt:lpstr>Downside of Sex Appeal</vt:lpstr>
      <vt:lpstr>Sex Appeal</vt:lpstr>
      <vt:lpstr>Sex Appeal</vt:lpstr>
      <vt:lpstr>Play...</vt:lpstr>
      <vt:lpstr>Other Appeals</vt:lpstr>
      <vt:lpstr>Summary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Muhammad Waqas</dc:creator>
  <cp:lastModifiedBy>NTS</cp:lastModifiedBy>
  <cp:revision>14</cp:revision>
  <dcterms:created xsi:type="dcterms:W3CDTF">2013-04-14T12:30:45Z</dcterms:created>
  <dcterms:modified xsi:type="dcterms:W3CDTF">2013-05-04T11:56:27Z</dcterms:modified>
</cp:coreProperties>
</file>