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72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3" r:id="rId19"/>
    <p:sldId id="275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2130425"/>
            <a:ext cx="7391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pic>
        <p:nvPicPr>
          <p:cNvPr id="1028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7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4572000" cy="1371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/>
          <a:lstStyle>
            <a:lvl1pPr>
              <a:defRPr>
                <a:latin typeface="Candar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ndara" pitchFamily="34" charset="0"/>
              </a:defRPr>
            </a:lvl1pPr>
            <a:lvl2pPr>
              <a:defRPr>
                <a:latin typeface="Candara" pitchFamily="34" charset="0"/>
              </a:defRPr>
            </a:lvl2pPr>
            <a:lvl3pPr>
              <a:defRPr>
                <a:latin typeface="Candara" pitchFamily="34" charset="0"/>
              </a:defRPr>
            </a:lvl3pPr>
            <a:lvl4pPr>
              <a:defRPr>
                <a:latin typeface="Candara" pitchFamily="34" charset="0"/>
              </a:defRPr>
            </a:lvl4pPr>
            <a:lvl5pPr>
              <a:defRPr>
                <a:latin typeface="Candar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8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latin typeface="Candara" pitchFamily="34" charset="0"/>
              </a:defRPr>
            </a:lvl1pPr>
            <a:lvl2pPr>
              <a:defRPr sz="2400">
                <a:latin typeface="Candara" pitchFamily="34" charset="0"/>
              </a:defRPr>
            </a:lvl2pPr>
            <a:lvl3pPr>
              <a:defRPr sz="2000">
                <a:latin typeface="Candara" pitchFamily="34" charset="0"/>
              </a:defRPr>
            </a:lvl3pPr>
            <a:lvl4pPr>
              <a:defRPr sz="1800">
                <a:latin typeface="Candara" pitchFamily="34" charset="0"/>
              </a:defRPr>
            </a:lvl4pPr>
            <a:lvl5pPr>
              <a:defRPr sz="1800">
                <a:latin typeface="Candar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latin typeface="Candara" pitchFamily="34" charset="0"/>
              </a:defRPr>
            </a:lvl1pPr>
            <a:lvl2pPr>
              <a:defRPr sz="2400">
                <a:latin typeface="Candara" pitchFamily="34" charset="0"/>
              </a:defRPr>
            </a:lvl2pPr>
            <a:lvl3pPr>
              <a:defRPr sz="2000">
                <a:latin typeface="Candara" pitchFamily="34" charset="0"/>
              </a:defRPr>
            </a:lvl3pPr>
            <a:lvl4pPr>
              <a:defRPr sz="1800">
                <a:latin typeface="Candara" pitchFamily="34" charset="0"/>
              </a:defRPr>
            </a:lvl4pPr>
            <a:lvl5pPr>
              <a:defRPr sz="1800">
                <a:latin typeface="Candar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pic>
        <p:nvPicPr>
          <p:cNvPr id="8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4572000" cy="1371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/>
          <a:lstStyle>
            <a:lvl1pPr>
              <a:defRPr>
                <a:latin typeface="Candar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141A38-8029-403E-B959-D7E465D58827}" type="datetimeFigureOut">
              <a:rPr lang="en-US" smtClean="0"/>
              <a:pPr/>
              <a:t>5/3/2013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AB844B-BB75-4355-A9B0-4FBDB390B0A7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Candara" pitchFamily="34" charset="0"/>
              </a:rPr>
              <a:t>Selecting Message Appeals and Picking Endorsers</a:t>
            </a:r>
            <a:br>
              <a:rPr lang="en-US" dirty="0" smtClean="0">
                <a:latin typeface="Candara" pitchFamily="34" charset="0"/>
              </a:rPr>
            </a:br>
            <a:endParaRPr lang="en-US" dirty="0">
              <a:latin typeface="Candara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Candara" pitchFamily="34" charset="0"/>
              </a:rPr>
              <a:t>Lecture 15</a:t>
            </a:r>
            <a:endParaRPr lang="en-GB" dirty="0">
              <a:solidFill>
                <a:schemeClr val="tx1"/>
              </a:solidFill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12800" indent="-812800">
              <a:buFontTx/>
              <a:buAutoNum type="romanUcPeriod"/>
            </a:pPr>
            <a:r>
              <a:rPr lang="en-US" dirty="0" smtClean="0"/>
              <a:t>Facets of Creative Strategy</a:t>
            </a:r>
          </a:p>
          <a:p>
            <a:pPr marL="812800" indent="-812800">
              <a:buFontTx/>
              <a:buAutoNum type="romanUcPeriod"/>
            </a:pPr>
            <a:r>
              <a:rPr lang="en-US" dirty="0" smtClean="0"/>
              <a:t>Planning and Managing Creative Strategy</a:t>
            </a:r>
          </a:p>
          <a:p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Chapter Key Points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Types of Endorsers</a:t>
            </a:r>
          </a:p>
          <a:p>
            <a:r>
              <a:rPr lang="en-US" dirty="0" smtClean="0"/>
              <a:t>Endorser Attributes</a:t>
            </a:r>
          </a:p>
          <a:p>
            <a:r>
              <a:rPr lang="en-US" dirty="0" smtClean="0"/>
              <a:t>Advertising Appeals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0"/>
            <a:ext cx="4419600" cy="1143000"/>
          </a:xfrm>
        </p:spPr>
        <p:txBody>
          <a:bodyPr rtlCol="0">
            <a:normAutofit fontScale="900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dirty="0" smtClean="0"/>
              <a:t>Types of Endorsers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000250" y="1600200"/>
            <a:ext cx="6686550" cy="4525963"/>
          </a:xfrm>
        </p:spPr>
        <p:txBody>
          <a:bodyPr rtlCol="0">
            <a:normAutofit/>
          </a:bodyPr>
          <a:lstStyle/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/>
              <a:t>Celebrity Endorser</a:t>
            </a: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/>
              <a:t>Typical-Person Endorser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z="1100" dirty="0" smtClean="0"/>
              <a:t>Source: </a:t>
            </a:r>
            <a:r>
              <a:rPr lang="en-US" sz="1100" dirty="0" err="1" smtClean="0"/>
              <a:t>Shimp</a:t>
            </a:r>
            <a:r>
              <a:rPr lang="en-US" sz="1100" dirty="0" smtClean="0"/>
              <a:t>, T.A. 2004, Advertising, Promotion and Other aspects of IMC</a:t>
            </a:r>
            <a:endParaRPr lang="fr-FR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0"/>
            <a:ext cx="4743450" cy="1143000"/>
          </a:xfrm>
        </p:spPr>
        <p:txBody>
          <a:bodyPr rtlCol="0"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dirty="0" smtClean="0"/>
              <a:t>Celebrity Endorser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99063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Includes TV stars, Movie actors, famous athletes, etc.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Advertisers and their agencies pay huge sums of money to </a:t>
            </a:r>
            <a:r>
              <a:rPr lang="en-US" dirty="0" smtClean="0"/>
              <a:t>celebrities </a:t>
            </a:r>
            <a:r>
              <a:rPr lang="en-US" dirty="0" smtClean="0"/>
              <a:t>who are liked and respected by target audience and influence consumers’ attitude and </a:t>
            </a:r>
            <a:r>
              <a:rPr lang="en-US" dirty="0" err="1" smtClean="0"/>
              <a:t>behaviour</a:t>
            </a:r>
            <a:r>
              <a:rPr lang="en-US" dirty="0" smtClean="0"/>
              <a:t> towards the endorsed brands.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z="1100" dirty="0" smtClean="0"/>
              <a:t>Source: </a:t>
            </a:r>
            <a:r>
              <a:rPr lang="en-US" sz="1100" dirty="0" err="1" smtClean="0"/>
              <a:t>Shimp</a:t>
            </a:r>
            <a:r>
              <a:rPr lang="en-US" sz="1100" dirty="0" smtClean="0"/>
              <a:t>, T.A. 2004, Advertising, Promotion and Other aspects of IMC</a:t>
            </a:r>
            <a:endParaRPr lang="fr-FR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4133850" cy="1143000"/>
          </a:xfrm>
        </p:spPr>
        <p:txBody>
          <a:bodyPr rtlCol="0"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dirty="0" smtClean="0"/>
              <a:t>Typical-Person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46663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Some ads show regular i.e. </a:t>
            </a:r>
            <a:r>
              <a:rPr lang="en-US" dirty="0" err="1" smtClean="0"/>
              <a:t>noncelebrities</a:t>
            </a:r>
            <a:r>
              <a:rPr lang="en-US" dirty="0" smtClean="0"/>
              <a:t> using or endorsing products.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Using ordinary people increases the degree of credibility.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Many ads use multiple people rather than a single </a:t>
            </a:r>
            <a:r>
              <a:rPr lang="en-US" dirty="0" smtClean="0"/>
              <a:t>individual </a:t>
            </a:r>
            <a:r>
              <a:rPr lang="en-US" dirty="0" smtClean="0"/>
              <a:t>as it increases message involvement resulting into more elaboration.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z="1100" dirty="0" smtClean="0"/>
              <a:t>Source: </a:t>
            </a:r>
            <a:r>
              <a:rPr lang="en-US" sz="1100" dirty="0" err="1" smtClean="0"/>
              <a:t>Shimp</a:t>
            </a:r>
            <a:r>
              <a:rPr lang="en-US" sz="1100" dirty="0" smtClean="0"/>
              <a:t>, T.A. 2004, Advertising, Promotion and Other aspects of IMC</a:t>
            </a:r>
            <a:endParaRPr lang="fr-FR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838200"/>
            <a:ext cx="3768436" cy="4876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6" name="Picture 2" descr="C:\Users\Administrator\Desktop\kareena-kapoor-new-ad-for-head-shoulders-1862864084c0c44cedeba40.4499223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152400"/>
            <a:ext cx="3810000" cy="6191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3400" y="0"/>
            <a:ext cx="4667250" cy="1143000"/>
          </a:xfrm>
        </p:spPr>
        <p:txBody>
          <a:bodyPr rtlCol="0">
            <a:normAutofit fontScale="900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dirty="0" smtClean="0"/>
              <a:t>Endorser Attributes: The TEARS Model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970463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None/>
              <a:defRPr/>
            </a:pPr>
            <a:r>
              <a:rPr lang="en-US" dirty="0" smtClean="0"/>
              <a:t>T:  Trust</a:t>
            </a:r>
          </a:p>
          <a:p>
            <a:pPr fontAlgn="auto">
              <a:spcAft>
                <a:spcPts val="0"/>
              </a:spcAft>
              <a:buNone/>
              <a:defRPr/>
            </a:pPr>
            <a:r>
              <a:rPr lang="en-US" dirty="0" smtClean="0"/>
              <a:t>E: Expertise</a:t>
            </a:r>
          </a:p>
          <a:p>
            <a:pPr fontAlgn="auto">
              <a:spcAft>
                <a:spcPts val="0"/>
              </a:spcAft>
              <a:buNone/>
              <a:defRPr/>
            </a:pPr>
            <a:r>
              <a:rPr lang="en-US" dirty="0" smtClean="0"/>
              <a:t>A: Attractiveness</a:t>
            </a:r>
          </a:p>
          <a:p>
            <a:pPr fontAlgn="auto">
              <a:spcAft>
                <a:spcPts val="0"/>
              </a:spcAft>
              <a:buNone/>
              <a:defRPr/>
            </a:pPr>
            <a:r>
              <a:rPr lang="en-US" dirty="0" smtClean="0"/>
              <a:t>R: Respect</a:t>
            </a:r>
          </a:p>
          <a:p>
            <a:pPr fontAlgn="auto">
              <a:spcAft>
                <a:spcPts val="0"/>
              </a:spcAft>
              <a:buNone/>
              <a:defRPr/>
            </a:pPr>
            <a:r>
              <a:rPr lang="en-US" dirty="0" smtClean="0"/>
              <a:t>S : Similarity</a:t>
            </a:r>
          </a:p>
        </p:txBody>
      </p:sp>
      <p:sp>
        <p:nvSpPr>
          <p:cNvPr id="4" name="Right Brace 3"/>
          <p:cNvSpPr/>
          <p:nvPr/>
        </p:nvSpPr>
        <p:spPr>
          <a:xfrm>
            <a:off x="2743200" y="1676400"/>
            <a:ext cx="457200" cy="990600"/>
          </a:xfrm>
          <a:prstGeom prst="righ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	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3276600" y="1981200"/>
            <a:ext cx="1828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Credibility</a:t>
            </a:r>
            <a:endParaRPr lang="en-GB" sz="2400" b="1" dirty="0"/>
          </a:p>
        </p:txBody>
      </p:sp>
      <p:sp>
        <p:nvSpPr>
          <p:cNvPr id="6" name="Right Brace 5"/>
          <p:cNvSpPr/>
          <p:nvPr/>
        </p:nvSpPr>
        <p:spPr>
          <a:xfrm>
            <a:off x="3581400" y="2895600"/>
            <a:ext cx="457200" cy="1447800"/>
          </a:xfrm>
          <a:prstGeom prst="rightBrac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3962400" y="3429000"/>
            <a:ext cx="472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General Concepts of Attractiveness</a:t>
            </a:r>
            <a:endParaRPr lang="en-GB" sz="2400" b="1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z="1050" dirty="0" smtClean="0"/>
              <a:t>Source: </a:t>
            </a:r>
            <a:r>
              <a:rPr lang="en-US" sz="1050" dirty="0" err="1" smtClean="0"/>
              <a:t>Shimp</a:t>
            </a:r>
            <a:r>
              <a:rPr lang="en-US" sz="1050" dirty="0" smtClean="0"/>
              <a:t>, T.A. 2004, Advertising, Promotion and Other aspects of IMC</a:t>
            </a:r>
            <a:endParaRPr lang="fr-FR" sz="105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0"/>
            <a:ext cx="2990850" cy="1143000"/>
          </a:xfrm>
        </p:spPr>
        <p:txBody>
          <a:bodyPr rtlCol="0"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fr-CA" dirty="0" smtClean="0"/>
              <a:t>1. Trust</a:t>
            </a:r>
            <a:endParaRPr lang="fr-FR" dirty="0" smtClean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970463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Refers to honesty, integrity and believability of a source.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An </a:t>
            </a:r>
            <a:r>
              <a:rPr lang="en-US" dirty="0" err="1" smtClean="0"/>
              <a:t>endoreser’s</a:t>
            </a:r>
            <a:r>
              <a:rPr lang="en-US" dirty="0" smtClean="0"/>
              <a:t> trustworthiness rests on the audience’s perception of his/her endorsement motivations.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Trust is won by the life endorser lives professionally and personally.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Endorsers should sound objective and should match audience in terms of distinct characteristics such as gender and ethnicity.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z="1100" dirty="0" smtClean="0"/>
              <a:t>Source: </a:t>
            </a:r>
            <a:r>
              <a:rPr lang="en-US" sz="1100" dirty="0" err="1" smtClean="0"/>
              <a:t>Shimp</a:t>
            </a:r>
            <a:r>
              <a:rPr lang="en-US" sz="1100" dirty="0" smtClean="0"/>
              <a:t>, T.A. 2004, Advertising, Promotion and Other aspects of IMC</a:t>
            </a:r>
            <a:endParaRPr lang="fr-FR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waqas\Documents\Semester 2012\Ad and Event\ads\session 12\Junaid-Jamshed-Novartis-Meningitis-Halal-Vaccine-Halal-healthcare-pakistan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457200"/>
            <a:ext cx="3657601" cy="601673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0"/>
            <a:ext cx="3676650" cy="1143000"/>
          </a:xfrm>
        </p:spPr>
        <p:txBody>
          <a:bodyPr rtlCol="0"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fr-CA" dirty="0" smtClean="0"/>
              <a:t> 2. Expertise</a:t>
            </a:r>
            <a:endParaRPr lang="fr-FR" dirty="0" smtClean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 rtlCol="0">
            <a:normAutofit lnSpcReduction="1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Refers to knowledge, experience, or skills possessed by endorser as they relate to the endorsed brands.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Expertise is a perceived rather than an absolute phenomenon.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An endorser who is perceived an expert can change audience’s attitude pertaining to his area of expertise than an endorser who is not perceived as an expert.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z="1200" dirty="0" smtClean="0"/>
              <a:t>Source: </a:t>
            </a:r>
            <a:r>
              <a:rPr lang="en-US" sz="1200" dirty="0" err="1" smtClean="0"/>
              <a:t>Shimp</a:t>
            </a:r>
            <a:r>
              <a:rPr lang="en-US" sz="1200" dirty="0" smtClean="0"/>
              <a:t>, T.A. 2004, Advertising, Promotion and Other aspects of IMC</a:t>
            </a:r>
            <a:endParaRPr lang="fr-FR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685800"/>
            <a:ext cx="2667000" cy="556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 descr="C:\Users\waqas\Documents\Semester 2012\Ad and Event\ads\session 12\adidas-image-campaign-david-beckham-small-110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66166" y="1219201"/>
            <a:ext cx="4349234" cy="3124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Footer Placeholder 4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z="1200" dirty="0" smtClean="0"/>
              <a:t>Source: </a:t>
            </a:r>
            <a:r>
              <a:rPr lang="en-US" sz="1200" dirty="0" err="1" smtClean="0"/>
              <a:t>Shimp</a:t>
            </a:r>
            <a:r>
              <a:rPr lang="en-US" sz="1200" dirty="0" smtClean="0"/>
              <a:t>, T.A. 2004, Advertising, Promotion and Other aspects of IMC</a:t>
            </a:r>
            <a:endParaRPr lang="fr-FR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0"/>
            <a:ext cx="4743450" cy="1143000"/>
          </a:xfrm>
        </p:spPr>
        <p:txBody>
          <a:bodyPr rtlCol="0"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dirty="0" smtClean="0"/>
              <a:t>3. Attractiveness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99063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noProof="1" smtClean="0"/>
              <a:t>Attractiveness refers to physical attractiveness, intellectual skills, personality properties, life style characteristics, athletic prowess, etc.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noProof="1" smtClean="0"/>
              <a:t>The « A » of TEARS model refers to only physical attarctivenss.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noProof="1" smtClean="0"/>
              <a:t>Physical attractive endorsers produce more favorable evaluations of ads and advertised brands than do less attractive communicators.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z="1100" dirty="0" smtClean="0"/>
              <a:t>Source: </a:t>
            </a:r>
            <a:r>
              <a:rPr lang="en-US" sz="1100" dirty="0" err="1" smtClean="0"/>
              <a:t>Shimp</a:t>
            </a:r>
            <a:r>
              <a:rPr lang="en-US" sz="1100" dirty="0" smtClean="0"/>
              <a:t>, T.A. 2004, Advertising, Promotion and Other aspects of IMC</a:t>
            </a:r>
            <a:endParaRPr lang="fr-FR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914400"/>
            <a:ext cx="3200400" cy="526488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19599" y="1066800"/>
            <a:ext cx="3548831" cy="5029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62000" y="0"/>
            <a:ext cx="3200400" cy="1143000"/>
          </a:xfrm>
        </p:spPr>
        <p:txBody>
          <a:bodyPr rtlCol="0"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fr-CA" dirty="0" smtClean="0"/>
              <a:t>4. Respect</a:t>
            </a:r>
            <a:endParaRPr lang="fr-FR" dirty="0" smtClean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99063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It is the second component of overall attractiveness.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It is the quality of being admired or even esteemed due to one’s personal qualities and accomplishments.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Celebrities are respected for their acting ability, athletic prowess, appealing personalities, their stand in important societal issues, etc.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z="1100" dirty="0" smtClean="0"/>
              <a:t>Source: </a:t>
            </a:r>
            <a:r>
              <a:rPr lang="en-US" sz="1100" dirty="0" err="1" smtClean="0"/>
              <a:t>Shimp</a:t>
            </a:r>
            <a:r>
              <a:rPr lang="en-US" sz="1100" dirty="0" smtClean="0"/>
              <a:t>, T.A. 2004, Advertising, Promotion and Other aspects of IMC</a:t>
            </a:r>
            <a:endParaRPr lang="fr-FR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0"/>
            <a:ext cx="3448050" cy="1143000"/>
          </a:xfrm>
        </p:spPr>
        <p:txBody>
          <a:bodyPr rtlCol="0">
            <a:norm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dirty="0" smtClean="0"/>
              <a:t>5. Similarity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81000" y="1447800"/>
            <a:ext cx="8229600" cy="4525963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The third attractiveness component and the « S » in the TEARS model.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It represents the degree to which an endorser matches an audience in terms of characteristics such as age, gender, ethnicity and so on.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People like individuals who share their common features or traits. 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z="1100" dirty="0" smtClean="0"/>
              <a:t>Source: </a:t>
            </a:r>
            <a:r>
              <a:rPr lang="en-US" sz="1100" dirty="0" err="1" smtClean="0"/>
              <a:t>Shimp</a:t>
            </a:r>
            <a:r>
              <a:rPr lang="en-US" sz="1100" dirty="0" smtClean="0"/>
              <a:t>, T.A. 2004, Advertising, Promotion and Other aspects of IMC</a:t>
            </a:r>
            <a:endParaRPr lang="fr-FR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62000" y="0"/>
            <a:ext cx="4572000" cy="1143000"/>
          </a:xfrm>
        </p:spPr>
        <p:txBody>
          <a:bodyPr rtlCol="0">
            <a:no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2800" dirty="0" smtClean="0"/>
              <a:t>Endorser Selection Considerations: The ‘’ No Tears’’ Approach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94263"/>
          </a:xfrm>
        </p:spPr>
        <p:txBody>
          <a:bodyPr rtlCol="0">
            <a:normAutofit/>
          </a:bodyPr>
          <a:lstStyle/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/>
              <a:t>Celebrity and Audience Matchup</a:t>
            </a: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/>
              <a:t>Celebrity and Brand Matchup</a:t>
            </a: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/>
              <a:t>Celebrity Credibility</a:t>
            </a: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/>
              <a:t>Celebrity Attractiveness</a:t>
            </a: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/>
              <a:t>Cost Considerations</a:t>
            </a: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/>
              <a:t>Working Ease or Difficulty Factor</a:t>
            </a: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/>
              <a:t>Saturation Factor</a:t>
            </a:r>
          </a:p>
          <a:p>
            <a:pPr marL="514350" indent="-514350" fontAlgn="auto"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dirty="0" smtClean="0"/>
              <a:t>The Trouble Factor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294967295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en-US" sz="1100" dirty="0" smtClean="0"/>
              <a:t>Source: </a:t>
            </a:r>
            <a:r>
              <a:rPr lang="en-US" sz="1100" dirty="0" err="1" smtClean="0"/>
              <a:t>Shimp</a:t>
            </a:r>
            <a:r>
              <a:rPr lang="en-US" sz="1100" dirty="0" smtClean="0"/>
              <a:t>, T.A. 2004, Advertising, Promotion and Other aspects of IMC</a:t>
            </a:r>
            <a:endParaRPr lang="fr-FR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Types of Endorsers</a:t>
            </a:r>
          </a:p>
          <a:p>
            <a:r>
              <a:rPr lang="en-US" dirty="0" smtClean="0"/>
              <a:t>Endorser Attributes</a:t>
            </a:r>
          </a:p>
          <a:p>
            <a:endParaRPr lang="en-GB" b="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Shimp</a:t>
            </a:r>
            <a:r>
              <a:rPr lang="en-US" dirty="0" smtClean="0"/>
              <a:t> T, 2010, Advertising, Promotion and other Aspects of Marketing </a:t>
            </a:r>
            <a:r>
              <a:rPr lang="en-GB" dirty="0" smtClean="0"/>
              <a:t>Communications, 8th edition, South-Western.</a:t>
            </a:r>
          </a:p>
          <a:p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593</Words>
  <Application>Microsoft Office PowerPoint</Application>
  <PresentationFormat>On-screen Show (4:3)</PresentationFormat>
  <Paragraphs>74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Selecting Message Appeals and Picking Endorsers </vt:lpstr>
      <vt:lpstr>Recap</vt:lpstr>
      <vt:lpstr>Chapter Key Points</vt:lpstr>
      <vt:lpstr>Types of Endorsers</vt:lpstr>
      <vt:lpstr>Celebrity Endorser</vt:lpstr>
      <vt:lpstr>Typical-Person </vt:lpstr>
      <vt:lpstr>Slide 7</vt:lpstr>
      <vt:lpstr>Endorser Attributes: The TEARS Model</vt:lpstr>
      <vt:lpstr>1. Trust</vt:lpstr>
      <vt:lpstr>Slide 10</vt:lpstr>
      <vt:lpstr> 2. Expertise</vt:lpstr>
      <vt:lpstr>Slide 12</vt:lpstr>
      <vt:lpstr>3. Attractiveness</vt:lpstr>
      <vt:lpstr>Slide 14</vt:lpstr>
      <vt:lpstr>4. Respect</vt:lpstr>
      <vt:lpstr>5. Similarity</vt:lpstr>
      <vt:lpstr>Endorser Selection Considerations: The ‘’ No Tears’’ Approach</vt:lpstr>
      <vt:lpstr>Summary</vt:lpstr>
      <vt:lpstr>References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Muhammad Waqas</dc:creator>
  <cp:lastModifiedBy>Administrator</cp:lastModifiedBy>
  <cp:revision>17</cp:revision>
  <dcterms:created xsi:type="dcterms:W3CDTF">2013-04-14T12:30:45Z</dcterms:created>
  <dcterms:modified xsi:type="dcterms:W3CDTF">2013-05-03T12:43:51Z</dcterms:modified>
</cp:coreProperties>
</file>