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8" r:id="rId3"/>
    <p:sldId id="28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2" r:id="rId29"/>
    <p:sldId id="283" r:id="rId30"/>
    <p:sldId id="284" r:id="rId31"/>
    <p:sldId id="285" r:id="rId32"/>
    <p:sldId id="286" r:id="rId33"/>
    <p:sldId id="290" r:id="rId34"/>
    <p:sldId id="29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97079-D900-4D4E-80FD-9C1CF42E8A35}" type="datetimeFigureOut">
              <a:rPr lang="fr-FR"/>
              <a:pPr>
                <a:defRPr/>
              </a:pPr>
              <a:t>03/05/2013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1DEED-2E7A-484D-B705-643FFDDE0357}" type="slidenum">
              <a:rPr lang="fr-CA"/>
              <a:pPr>
                <a:defRPr/>
              </a:pPr>
              <a:t>‹#›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ndara" pitchFamily="34" charset="0"/>
              </a:rPr>
              <a:t>The Creative Side and Message Strategy</a:t>
            </a:r>
            <a:br>
              <a:rPr lang="en-US" dirty="0" smtClean="0">
                <a:latin typeface="Candara" pitchFamily="34" charset="0"/>
              </a:rPr>
            </a:br>
            <a:r>
              <a:rPr lang="en-US" sz="2200" dirty="0" smtClean="0">
                <a:latin typeface="Candara" pitchFamily="34" charset="0"/>
              </a:rPr>
              <a:t>(Continued)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14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Art and Science of Creative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Creative Strategy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12 – </a:t>
            </a:r>
            <a:fld id="{4C396BD3-4E0F-4613-BF42-5822983B940A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The Art and Science of Creative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Creative Strategy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Facets of Creative Strategy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Planning and Managing Creative Strategy</a:t>
            </a:r>
          </a:p>
          <a:p>
            <a:pPr marL="812800" indent="-81280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Facets</a:t>
            </a:r>
            <a:r>
              <a:rPr lang="fr-CA" dirty="0" smtClean="0"/>
              <a:t> of </a:t>
            </a:r>
            <a:r>
              <a:rPr lang="fr-CA" dirty="0" err="1" smtClean="0"/>
              <a:t>Creative</a:t>
            </a:r>
            <a:r>
              <a:rPr lang="fr-CA" dirty="0" smtClean="0"/>
              <a:t> </a:t>
            </a:r>
            <a:r>
              <a:rPr lang="fr-CA" dirty="0" err="1" smtClean="0"/>
              <a:t>Strategy</a:t>
            </a:r>
            <a:endParaRPr lang="fr-CA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Messages that Drive Perception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Messages that Drive Cognition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Messages that Touch Emotions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Messages that Persuade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Messages that Transform Product into a Brand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Messages that Drive 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/>
            <a:r>
              <a:rPr lang="en-GB" dirty="0" smtClean="0"/>
              <a:t>Messages that Drive Perception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Attention and awareness</a:t>
            </a:r>
          </a:p>
          <a:p>
            <a:r>
              <a:rPr lang="en-US" dirty="0" smtClean="0"/>
              <a:t>Interest</a:t>
            </a:r>
          </a:p>
          <a:p>
            <a:r>
              <a:rPr lang="en-US" dirty="0" smtClean="0"/>
              <a:t>Memory</a:t>
            </a:r>
          </a:p>
          <a:p>
            <a:pPr marL="514350" indent="-514350"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Attention and Awareness</a:t>
            </a:r>
            <a:endParaRPr lang="en-GB" dirty="0"/>
          </a:p>
        </p:txBody>
      </p:sp>
      <p:pic>
        <p:nvPicPr>
          <p:cNvPr id="1026" name="Picture 2" descr="C:\Users\waqas\Documents\Semester 2012\Consumer Behaviour\Ads\4149-AbsolutChristmasBillboar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35989"/>
            <a:ext cx="8153400" cy="54220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Attention and Awareness</a:t>
            </a:r>
            <a:endParaRPr lang="en-GB" dirty="0"/>
          </a:p>
        </p:txBody>
      </p:sp>
      <p:pic>
        <p:nvPicPr>
          <p:cNvPr id="2050" name="Picture 2" descr="C:\Users\waqas\Documents\Semester 2012\Consumer Behaviour\Ads\bmw-ad-copyrant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524000"/>
            <a:ext cx="3810000" cy="51686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Attention and Awareness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920" y="1600200"/>
            <a:ext cx="32004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Attention and Awareness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447800"/>
            <a:ext cx="6172200" cy="53510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Attention and Awareness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7297524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Bangkok Insurance - Tire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 am Mumbai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Interest</a:t>
            </a:r>
            <a:endParaRPr lang="en-GB" dirty="0"/>
          </a:p>
        </p:txBody>
      </p:sp>
      <p:pic>
        <p:nvPicPr>
          <p:cNvPr id="3074" name="Picture 2" descr="C:\Users\waqas\Documents\Semester 2012\Ad and Event\ads\session 11\canon5da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399" y="1524000"/>
            <a:ext cx="7431103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Interest</a:t>
            </a:r>
            <a:endParaRPr lang="en-GB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524000"/>
            <a:ext cx="3429000" cy="5099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Interest</a:t>
            </a:r>
            <a:endParaRPr lang="en-GB" dirty="0"/>
          </a:p>
        </p:txBody>
      </p:sp>
      <p:pic>
        <p:nvPicPr>
          <p:cNvPr id="5122" name="Picture 2" descr="C:\Users\waqas\Documents\Semester 2012\Ad and Event\ads\session 11\new beetl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3525" y="2186781"/>
            <a:ext cx="607695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Memory</a:t>
            </a:r>
            <a:endParaRPr lang="en-GB" dirty="0"/>
          </a:p>
        </p:txBody>
      </p:sp>
      <p:pic>
        <p:nvPicPr>
          <p:cNvPr id="6146" name="Picture 2" descr="C:\Users\waqas\Documents\Semester 2012\Consumer Behaviour\Ads\brad c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3232831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C:\Users\waqas\Documents\Semester 2012\Consumer Behaviour\Ads\brad pit c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905000"/>
            <a:ext cx="41910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733800" y="6248400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Repitition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Memory</a:t>
            </a:r>
            <a:endParaRPr lang="en-GB" dirty="0"/>
          </a:p>
        </p:txBody>
      </p:sp>
      <p:pic>
        <p:nvPicPr>
          <p:cNvPr id="7170" name="Picture 2" descr="C:\Users\waqas\Documents\Semester 2012\Ad and Event\ads\session 11\nike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05781"/>
            <a:ext cx="82296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429000" y="6248400"/>
            <a:ext cx="1159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Tag lines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Memory</a:t>
            </a:r>
            <a:endParaRPr lang="en-GB" dirty="0"/>
          </a:p>
        </p:txBody>
      </p:sp>
      <p:pic>
        <p:nvPicPr>
          <p:cNvPr id="8194" name="Picture 2" descr="C:\Users\waqas\Documents\Semester 2012\Ad and Event\ads\session 11\nike1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600200"/>
            <a:ext cx="3429000" cy="51434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Memory</a:t>
            </a:r>
            <a:endParaRPr lang="en-GB" dirty="0"/>
          </a:p>
        </p:txBody>
      </p:sp>
      <p:pic>
        <p:nvPicPr>
          <p:cNvPr id="9218" name="Picture 2" descr="C:\Users\waqas\Documents\Semester 2012\Consumer Behaviour\Ads\absolut-vodka-absolut-stockholm-small-569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3428999" cy="4571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19" name="Picture 3" descr="C:\Users\waqas\Documents\Semester 2012\Consumer Behaviour\Ads\bangk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524000"/>
            <a:ext cx="3400425" cy="4857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733800" y="6324600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Shape</a:t>
            </a:r>
            <a:endParaRPr lang="en-GB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Nike Commercial - HD 2011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Orbit - Ultimate Clean Up w  Snoop </a:t>
            </a:r>
            <a:r>
              <a:rPr lang="en-US" dirty="0" err="1" smtClean="0"/>
              <a:t>Dogg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Orbit Gum Wedding Reception Commercial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/>
            <a:r>
              <a:rPr lang="en-GB" dirty="0" smtClean="0"/>
              <a:t>Messages that Drive Cognition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GB" dirty="0" smtClean="0"/>
              <a:t>Features</a:t>
            </a:r>
          </a:p>
          <a:p>
            <a:pPr marL="514350" indent="-514350"/>
            <a:r>
              <a:rPr lang="en-GB" dirty="0" smtClean="0"/>
              <a:t>Point of Differentiation</a:t>
            </a:r>
          </a:p>
          <a:p>
            <a:pPr marL="514350" indent="-514350"/>
            <a:r>
              <a:rPr lang="en-GB" dirty="0" smtClean="0"/>
              <a:t>Claim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/>
            <a:r>
              <a:rPr lang="en-GB" dirty="0" smtClean="0"/>
              <a:t>Messages that Touch Emotions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Highlight psychological attraction of the product to the target audience through emotional responses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/>
            <a:r>
              <a:rPr lang="en-GB" dirty="0" smtClean="0"/>
              <a:t>Messages that Persuade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Appeal</a:t>
            </a:r>
          </a:p>
          <a:p>
            <a:r>
              <a:rPr lang="en-US" dirty="0" smtClean="0"/>
              <a:t>Selling premises</a:t>
            </a:r>
          </a:p>
          <a:p>
            <a:r>
              <a:rPr lang="en-US" dirty="0" smtClean="0"/>
              <a:t>Conviction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2010 Toyota </a:t>
            </a:r>
            <a:r>
              <a:rPr lang="en-US" dirty="0" err="1" smtClean="0"/>
              <a:t>Prius</a:t>
            </a:r>
            <a:r>
              <a:rPr lang="en-US" dirty="0" smtClean="0"/>
              <a:t> Harmony TV Commercial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514350" indent="-514350"/>
            <a:r>
              <a:rPr lang="en-GB" sz="3200" dirty="0" smtClean="0"/>
              <a:t>Messages that Transform a Product into a Brand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Branding</a:t>
            </a:r>
          </a:p>
          <a:p>
            <a:r>
              <a:rPr lang="en-US" dirty="0" smtClean="0"/>
              <a:t>Image advertising is used to create a representation in the customer’s mind</a:t>
            </a:r>
          </a:p>
          <a:p>
            <a:r>
              <a:rPr lang="en-US" dirty="0" smtClean="0"/>
              <a:t>Associations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SKINNY COW Feel the Love Perfect Cups Vide0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Liberation -  Harley-Davidson Commercial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/>
            <a:r>
              <a:rPr lang="en-GB" dirty="0" smtClean="0"/>
              <a:t>Messages that Drive Actions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signature that serves to identify the company or brand</a:t>
            </a:r>
          </a:p>
          <a:p>
            <a:r>
              <a:rPr lang="en-US" dirty="0" smtClean="0"/>
              <a:t>Also serves as a call to action if it gives direction to the consumer about how to respond</a:t>
            </a:r>
          </a:p>
          <a:p>
            <a:r>
              <a:rPr lang="en-US" dirty="0" smtClean="0"/>
              <a:t>Viral Marketing or Buzz Marketing.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/>
            <a:r>
              <a:rPr lang="en-US" dirty="0" smtClean="0"/>
              <a:t>Message Approaches</a:t>
            </a:r>
            <a:endParaRPr lang="en-GB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Straightforward </a:t>
            </a:r>
          </a:p>
          <a:p>
            <a:r>
              <a:rPr lang="en-US" dirty="0" smtClean="0"/>
              <a:t>Demonstration </a:t>
            </a:r>
          </a:p>
          <a:p>
            <a:r>
              <a:rPr lang="en-US" dirty="0" smtClean="0"/>
              <a:t>Comparison</a:t>
            </a:r>
          </a:p>
          <a:p>
            <a:r>
              <a:rPr lang="en-US" dirty="0" smtClean="0"/>
              <a:t>Problem solving/Problem avoidance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Humor</a:t>
            </a:r>
          </a:p>
          <a:p>
            <a:r>
              <a:rPr lang="en-US" dirty="0" smtClean="0"/>
              <a:t>Slice of Life </a:t>
            </a:r>
          </a:p>
          <a:p>
            <a:r>
              <a:rPr lang="en-US" dirty="0" smtClean="0"/>
              <a:t>Spokesperson </a:t>
            </a:r>
          </a:p>
          <a:p>
            <a:r>
              <a:rPr lang="en-US" dirty="0" smtClean="0"/>
              <a:t>Teasers</a:t>
            </a:r>
          </a:p>
          <a:p>
            <a:r>
              <a:rPr lang="en-US" dirty="0" err="1" smtClean="0"/>
              <a:t>Shockvertising</a:t>
            </a:r>
            <a:endParaRPr lang="en-US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Styles of Creative Advertising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>
                <a:solidFill>
                  <a:srgbClr val="0070C0"/>
                </a:solidFill>
              </a:rPr>
              <a:t>Functional Needs: </a:t>
            </a:r>
            <a:r>
              <a:rPr lang="en-GB" sz="2800" dirty="0" smtClean="0"/>
              <a:t>Needs associated with current consumption related problem e.g. Convenience, safety, good health, cleanliness, etc.</a:t>
            </a:r>
          </a:p>
          <a:p>
            <a:r>
              <a:rPr lang="en-GB" sz="2800" dirty="0" smtClean="0">
                <a:solidFill>
                  <a:srgbClr val="0070C0"/>
                </a:solidFill>
              </a:rPr>
              <a:t>Symbolic Needs: </a:t>
            </a:r>
            <a:r>
              <a:rPr lang="en-GB" sz="2800" dirty="0" smtClean="0"/>
              <a:t>Positioning in terms of symbolic needs associates brand with desired group, role or self-image. Personal beauty products, alcoholic beverages, cigarettes and jewellery usually appeal to symbolic needs.</a:t>
            </a:r>
          </a:p>
          <a:p>
            <a:pPr>
              <a:buNone/>
            </a:pP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Styles of Creative Advertising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Experiential Needs: </a:t>
            </a:r>
            <a:r>
              <a:rPr lang="en-GB" dirty="0" smtClean="0"/>
              <a:t>Refers to need for sensory pleasure, variety and in some cases cognitive stimulation. Sensory pleasure brings joy to senses such as looking </a:t>
            </a:r>
            <a:r>
              <a:rPr lang="en-GB" dirty="0" err="1" smtClean="0"/>
              <a:t>elegent</a:t>
            </a:r>
            <a:r>
              <a:rPr lang="en-GB" dirty="0" smtClean="0"/>
              <a:t>, feeling good, tasty, smelling good, sounding divine, etc. Experiences rich in Cognitive stimulation are exciting, entertaining, mentally challenging, etc.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434340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Styles of Creative Advertising</a:t>
            </a: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62000" y="1371600"/>
            <a:ext cx="6400800" cy="4525963"/>
          </a:xfrm>
        </p:spPr>
        <p:txBody>
          <a:bodyPr rtlCol="0">
            <a:normAutofit lnSpcReduction="10000"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solidFill>
                  <a:srgbClr val="0070C0"/>
                </a:solidFill>
              </a:rPr>
              <a:t>Unique Selling Proposition Creative Style</a:t>
            </a:r>
          </a:p>
          <a:p>
            <a:pPr marL="514350" indent="-514350" fontAlgn="auto">
              <a:spcAft>
                <a:spcPts val="0"/>
              </a:spcAft>
              <a:buNone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	</a:t>
            </a:r>
            <a:r>
              <a:rPr lang="en-US" dirty="0" smtClean="0"/>
              <a:t>- </a:t>
            </a:r>
            <a:r>
              <a:rPr lang="en-US" sz="2400" dirty="0" smtClean="0"/>
              <a:t>an advertiser makes a superiority claim based on a unique product attribute that represents a meaningful, distinctive consumer benefit.</a:t>
            </a:r>
          </a:p>
          <a:p>
            <a:pPr marL="514350" indent="-514350" fontAlgn="auto">
              <a:spcAft>
                <a:spcPts val="0"/>
              </a:spcAft>
              <a:buAutoNum type="arabicPeriod" startAt="2"/>
              <a:defRPr/>
            </a:pPr>
            <a:r>
              <a:rPr lang="en-US" dirty="0" smtClean="0">
                <a:solidFill>
                  <a:srgbClr val="0070C0"/>
                </a:solidFill>
              </a:rPr>
              <a:t>Brand Image Creative Style</a:t>
            </a:r>
          </a:p>
          <a:p>
            <a:pPr marL="514350" indent="-514350" fontAlgn="auto">
              <a:spcAft>
                <a:spcPts val="0"/>
              </a:spcAft>
              <a:buNone/>
              <a:defRPr/>
            </a:pPr>
            <a:r>
              <a:rPr lang="en-US" dirty="0" smtClean="0">
                <a:solidFill>
                  <a:srgbClr val="C00000"/>
                </a:solidFill>
              </a:rPr>
              <a:t>	</a:t>
            </a:r>
            <a:r>
              <a:rPr lang="en-US" sz="2400" dirty="0" smtClean="0"/>
              <a:t>- an advertiser attempts to develop an image or identity for a brand by associating the brand with symbols.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09600" y="0"/>
            <a:ext cx="518160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Styles of Creative Advertising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838200" y="1219200"/>
            <a:ext cx="6400800" cy="4525963"/>
          </a:xfrm>
        </p:spPr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None/>
              <a:defRPr/>
            </a:pPr>
            <a:r>
              <a:rPr lang="fr-CA" dirty="0" smtClean="0">
                <a:solidFill>
                  <a:srgbClr val="0070C0"/>
                </a:solidFill>
              </a:rPr>
              <a:t>3</a:t>
            </a:r>
            <a:r>
              <a:rPr lang="en-US" dirty="0" smtClean="0">
                <a:solidFill>
                  <a:srgbClr val="0070C0"/>
                </a:solidFill>
              </a:rPr>
              <a:t>.	Resonance Creative Style</a:t>
            </a:r>
          </a:p>
          <a:p>
            <a:pPr marL="514350" indent="-514350" fontAlgn="auto">
              <a:spcAft>
                <a:spcPts val="0"/>
              </a:spcAft>
              <a:buNone/>
              <a:defRPr/>
            </a:pPr>
            <a:r>
              <a:rPr lang="en-US" sz="2400" dirty="0" smtClean="0"/>
              <a:t>	- an advertiser resonates or patterns the audience’s life experiences and prevailing life style of target market.</a:t>
            </a:r>
          </a:p>
          <a:p>
            <a:pPr marL="514350" indent="-514350" fontAlgn="auto">
              <a:spcAft>
                <a:spcPts val="0"/>
              </a:spcAft>
              <a:buNone/>
              <a:defRPr/>
            </a:pPr>
            <a:endParaRPr lang="en-US" sz="2400" dirty="0" smtClean="0"/>
          </a:p>
          <a:p>
            <a:pPr marL="514350" indent="-514350" fontAlgn="auto">
              <a:spcAft>
                <a:spcPts val="0"/>
              </a:spcAft>
              <a:buAutoNum type="arabicPeriod" startAt="4"/>
              <a:defRPr/>
            </a:pPr>
            <a:r>
              <a:rPr lang="en-US" dirty="0" smtClean="0">
                <a:solidFill>
                  <a:srgbClr val="0070C0"/>
                </a:solidFill>
              </a:rPr>
              <a:t>Emotional Creative Advertising</a:t>
            </a:r>
          </a:p>
          <a:p>
            <a:pPr marL="514350" indent="-514350" fontAlgn="auto">
              <a:spcAft>
                <a:spcPts val="0"/>
              </a:spcAft>
              <a:buNone/>
              <a:defRPr/>
            </a:pPr>
            <a:r>
              <a:rPr lang="en-US" sz="2400" dirty="0" smtClean="0"/>
              <a:t>	- an advertiser aims to reach the consumer through the use of emotional strategy.</a:t>
            </a:r>
          </a:p>
          <a:p>
            <a:pPr marL="514350" indent="-514350" fontAlgn="auto">
              <a:spcAft>
                <a:spcPts val="0"/>
              </a:spcAft>
              <a:buNone/>
              <a:defRPr/>
            </a:pPr>
            <a:endParaRPr lang="fr-CA" sz="2400" dirty="0" smtClean="0"/>
          </a:p>
          <a:p>
            <a:pPr marL="514350" indent="-514350" fontAlgn="auto">
              <a:spcAft>
                <a:spcPts val="0"/>
              </a:spcAft>
              <a:buNone/>
              <a:defRPr/>
            </a:pPr>
            <a:r>
              <a:rPr lang="fr-CA" sz="2400" dirty="0" smtClean="0"/>
              <a:t>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419100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Styles of Creative Advertising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838200" y="1371600"/>
            <a:ext cx="6400800" cy="4525963"/>
          </a:xfrm>
        </p:spPr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AutoNum type="arabicPeriod" startAt="5"/>
              <a:defRPr/>
            </a:pPr>
            <a:r>
              <a:rPr lang="en-US" dirty="0" smtClean="0">
                <a:solidFill>
                  <a:srgbClr val="0070C0"/>
                </a:solidFill>
              </a:rPr>
              <a:t>Generic Creative Style</a:t>
            </a:r>
          </a:p>
          <a:p>
            <a:pPr marL="514350" indent="-514350" fontAlgn="auto">
              <a:spcAft>
                <a:spcPts val="0"/>
              </a:spcAft>
              <a:buNone/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	</a:t>
            </a:r>
            <a:r>
              <a:rPr lang="en-US" sz="2400" dirty="0" smtClean="0"/>
              <a:t>- an advertiser makes no attempt to differentiate its brand from competitive offerings or to claim superiority.</a:t>
            </a:r>
          </a:p>
          <a:p>
            <a:pPr marL="514350" indent="-514350" fontAlgn="auto">
              <a:spcAft>
                <a:spcPts val="0"/>
              </a:spcAft>
              <a:buNone/>
              <a:defRPr/>
            </a:pPr>
            <a:endParaRPr lang="en-US" sz="2400" dirty="0" smtClean="0"/>
          </a:p>
          <a:p>
            <a:pPr marL="514350" indent="-514350" fontAlgn="auto">
              <a:spcAft>
                <a:spcPts val="0"/>
              </a:spcAft>
              <a:buAutoNum type="arabicPeriod" startAt="6"/>
              <a:defRPr/>
            </a:pPr>
            <a:r>
              <a:rPr lang="en-US" dirty="0" smtClean="0">
                <a:solidFill>
                  <a:srgbClr val="0070C0"/>
                </a:solidFill>
              </a:rPr>
              <a:t>Preemptive Creative Style</a:t>
            </a:r>
          </a:p>
          <a:p>
            <a:pPr marL="514350" indent="-514350" fontAlgn="auto">
              <a:spcAft>
                <a:spcPts val="0"/>
              </a:spcAft>
              <a:buNone/>
              <a:defRPr/>
            </a:pPr>
            <a:r>
              <a:rPr lang="en-US" sz="2400" dirty="0" smtClean="0"/>
              <a:t>	- an advertiser makes a generic-type claim but does so with an assertion of superiority.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mtClean="0"/>
              <a:t>Source: Shimp, T.A. 2004, Advertising, Promotion and Other aspects of IMC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Facets of Creative Strategy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Planning and Managing Creative Strategy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r>
              <a:rPr lang="en-US" dirty="0" err="1" smtClean="0"/>
              <a:t>Shimp</a:t>
            </a:r>
            <a:r>
              <a:rPr lang="en-US" dirty="0" smtClean="0"/>
              <a:t> T, 2010, Advertising, Promotion and other Aspects of Marketing </a:t>
            </a:r>
            <a:r>
              <a:rPr lang="en-GB" dirty="0" smtClean="0"/>
              <a:t>Communications, 8th edition, South-Western.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558</Words>
  <Application>Microsoft Office PowerPoint</Application>
  <PresentationFormat>On-screen Show (4:3)</PresentationFormat>
  <Paragraphs>114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The Creative Side and Message Strategy (Continued)</vt:lpstr>
      <vt:lpstr>Recap</vt:lpstr>
      <vt:lpstr>Chapter Outline</vt:lpstr>
      <vt:lpstr>Facets of Creative Strategy</vt:lpstr>
      <vt:lpstr>Messages that Drive Perception</vt:lpstr>
      <vt:lpstr>Attention and Awareness</vt:lpstr>
      <vt:lpstr>Attention and Awareness</vt:lpstr>
      <vt:lpstr>Attention and Awareness</vt:lpstr>
      <vt:lpstr>Attention and Awareness</vt:lpstr>
      <vt:lpstr>Attention and Awareness</vt:lpstr>
      <vt:lpstr>Play…</vt:lpstr>
      <vt:lpstr>Interest</vt:lpstr>
      <vt:lpstr>Interest</vt:lpstr>
      <vt:lpstr>Interest</vt:lpstr>
      <vt:lpstr>Memory</vt:lpstr>
      <vt:lpstr>Memory</vt:lpstr>
      <vt:lpstr>Memory</vt:lpstr>
      <vt:lpstr>Memory</vt:lpstr>
      <vt:lpstr>Play…</vt:lpstr>
      <vt:lpstr>Messages that Drive Cognition</vt:lpstr>
      <vt:lpstr>Messages that Touch Emotions</vt:lpstr>
      <vt:lpstr>Messages that Persuade</vt:lpstr>
      <vt:lpstr>Play…</vt:lpstr>
      <vt:lpstr>Messages that Transform a Product into a Brand</vt:lpstr>
      <vt:lpstr>Play…</vt:lpstr>
      <vt:lpstr>Messages that Drive Actions</vt:lpstr>
      <vt:lpstr>Message Approaches</vt:lpstr>
      <vt:lpstr>Styles of Creative Advertising</vt:lpstr>
      <vt:lpstr>Styles of Creative Advertising</vt:lpstr>
      <vt:lpstr>Styles of Creative Advertising</vt:lpstr>
      <vt:lpstr>Styles of Creative Advertising</vt:lpstr>
      <vt:lpstr>Styles of Creative Advertising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11</cp:revision>
  <dcterms:created xsi:type="dcterms:W3CDTF">2013-04-14T12:30:45Z</dcterms:created>
  <dcterms:modified xsi:type="dcterms:W3CDTF">2013-05-03T12:18:42Z</dcterms:modified>
</cp:coreProperties>
</file>