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314" r:id="rId4"/>
    <p:sldId id="31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316" r:id="rId30"/>
    <p:sldId id="31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01-May-13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Figure_of_speech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nalogy" TargetMode="External"/><Relationship Id="rId2" Type="http://schemas.openxmlformats.org/officeDocument/2006/relationships/hyperlink" Target="http://en.wikipedia.org/wiki/Figure_of_speech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Literal_and_figurative_language" TargetMode="External"/><Relationship Id="rId4" Type="http://schemas.openxmlformats.org/officeDocument/2006/relationships/hyperlink" Target="http://en.wikipedia.org/wiki/Rhetoric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The Creative Side and Message Strategy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13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Account Planning: What Is It?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Planning for IMC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Creative Brief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12 – </a:t>
            </a:r>
            <a:fld id="{4C396BD3-4E0F-4613-BF42-5822983B940A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Art and Science of Creative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Facets of 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and Managing Creative Strategy</a:t>
            </a:r>
          </a:p>
          <a:p>
            <a:pPr marL="812800" indent="-812800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12 – </a:t>
            </a:r>
            <a:fld id="{05D27920-E04F-40BC-9BAA-3A6847CB5B35}" type="slidenum">
              <a:rPr lang="en-US"/>
              <a:pPr/>
              <a:t>4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Define creative advertising and explain how it leads to a Big Idea</a:t>
            </a:r>
          </a:p>
          <a:p>
            <a:r>
              <a:rPr lang="en-US"/>
              <a:t>Describe the characteristics of creative people and their creative process</a:t>
            </a:r>
          </a:p>
          <a:p>
            <a:r>
              <a:rPr lang="en-US"/>
              <a:t>Discuss key creative strategy approaches</a:t>
            </a:r>
          </a:p>
          <a:p>
            <a:r>
              <a:rPr lang="en-US"/>
              <a:t>Outline the key parts of a creative brief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0"/>
            <a:ext cx="46482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The Role of Creativity</a:t>
            </a:r>
            <a:endParaRPr lang="fr-CA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0" y="1447800"/>
            <a:ext cx="64008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Creative ads share two</a:t>
            </a:r>
            <a:r>
              <a:rPr lang="fr-CA" dirty="0" smtClean="0"/>
              <a:t> </a:t>
            </a:r>
            <a:r>
              <a:rPr lang="en-US" dirty="0" smtClean="0"/>
              <a:t>features</a:t>
            </a:r>
            <a:r>
              <a:rPr lang="fr-CA" dirty="0" smtClean="0"/>
              <a:t>:</a:t>
            </a:r>
            <a:endParaRPr lang="fr-CA" dirty="0" smtClean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Originality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Appropriateness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Honda </a:t>
            </a:r>
            <a:r>
              <a:rPr lang="en-GB" dirty="0" smtClean="0"/>
              <a:t>- The </a:t>
            </a:r>
            <a:r>
              <a:rPr lang="en-GB" dirty="0" smtClean="0"/>
              <a:t>Cog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Ipod</a:t>
            </a:r>
            <a:r>
              <a:rPr lang="en-GB" dirty="0" smtClean="0"/>
              <a:t> Ad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Sparkling </a:t>
            </a:r>
            <a:r>
              <a:rPr lang="en-GB" dirty="0" err="1" smtClean="0"/>
              <a:t>Happydent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7924800" cy="64543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8305800" cy="6055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304800"/>
            <a:ext cx="8305800" cy="6229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409214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Art and Science of </a:t>
            </a:r>
            <a:br>
              <a:rPr lang="en-US" sz="3600" dirty="0" smtClean="0"/>
            </a:br>
            <a:r>
              <a:rPr lang="en-US" sz="3600" dirty="0" smtClean="0"/>
              <a:t>Creative Advertising</a:t>
            </a:r>
            <a:endParaRPr lang="fr-CA" sz="3600" dirty="0" smtClean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7529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ROI of effective advertising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Big Idea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Creative Leap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A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Most </a:t>
            </a:r>
            <a:r>
              <a:rPr lang="en-US" dirty="0" smtClean="0"/>
              <a:t>Clever Interactive </a:t>
            </a:r>
            <a:r>
              <a:rPr lang="en-US" dirty="0" smtClean="0"/>
              <a:t>Billboards (</a:t>
            </a:r>
            <a:r>
              <a:rPr lang="en-US" dirty="0" smtClean="0"/>
              <a:t>interactive ads, funny </a:t>
            </a:r>
            <a:r>
              <a:rPr lang="en-US" dirty="0" smtClean="0"/>
              <a:t>billboards)1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Most </a:t>
            </a:r>
            <a:r>
              <a:rPr lang="en-US" dirty="0" smtClean="0"/>
              <a:t>Clever Interactive Billboards </a:t>
            </a:r>
            <a:r>
              <a:rPr lang="en-US" dirty="0" smtClean="0"/>
              <a:t>(</a:t>
            </a:r>
            <a:r>
              <a:rPr lang="en-US" dirty="0" smtClean="0"/>
              <a:t>interactive ads, funny </a:t>
            </a:r>
            <a:r>
              <a:rPr lang="en-US" dirty="0" smtClean="0"/>
              <a:t>billboards)2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Most </a:t>
            </a:r>
            <a:r>
              <a:rPr lang="en-US" dirty="0" smtClean="0"/>
              <a:t>Clever Interactive </a:t>
            </a:r>
            <a:r>
              <a:rPr lang="en-US" dirty="0" smtClean="0"/>
              <a:t>Billboards (</a:t>
            </a:r>
            <a:r>
              <a:rPr lang="en-US" dirty="0" smtClean="0"/>
              <a:t>interactive ads, funny </a:t>
            </a:r>
            <a:r>
              <a:rPr lang="en-US" dirty="0" smtClean="0"/>
              <a:t>billboards)3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Most Clever Interactive Billboards (interactive ads, funny </a:t>
            </a:r>
            <a:r>
              <a:rPr lang="en-US" dirty="0" smtClean="0"/>
              <a:t>billboards)4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Most Clever Interactive Billboards (interactive ads, funny </a:t>
            </a:r>
            <a:r>
              <a:rPr lang="en-US" dirty="0" smtClean="0"/>
              <a:t>billboards)5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Advertising Successes and Mistakes</a:t>
            </a:r>
            <a:endParaRPr lang="fr-CA" sz="3600" dirty="0" smtClean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2133266"/>
            <a:ext cx="8192862" cy="2895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CA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Thinking</a:t>
            </a:r>
            <a:endParaRPr lang="fr-CA" dirty="0" smtClean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357687"/>
          </a:xfrm>
        </p:spPr>
        <p:txBody>
          <a:bodyPr rtlCol="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Free association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Creates the juxtaposition of two seemingly unrelated thoughts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Divergent thinking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Uses exploration to search for all possible alternatives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Analogies and metaphors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Used to see new patterns or relationships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Right-brain thinking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Intuitive, nonverbal, and emotion-based thinking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fr-CA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Creative Roles</a:t>
            </a:r>
          </a:p>
          <a:p>
            <a:pPr lvl="1"/>
            <a:r>
              <a:rPr lang="en-US" dirty="0" smtClean="0"/>
              <a:t>Copywriters and art directors develop the creative concept and draft the execution of the advertising idea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The Creative Person</a:t>
            </a:r>
          </a:p>
          <a:p>
            <a:pPr lvl="1"/>
            <a:r>
              <a:rPr lang="en-US" dirty="0" smtClean="0"/>
              <a:t>In advertising, creativity is both a job description and a goal</a:t>
            </a:r>
          </a:p>
          <a:p>
            <a:endParaRPr lang="en-GB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sz="half" idx="2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sz="2700" b="1" u="sng" dirty="0"/>
              <a:t>Creative Characteristics</a:t>
            </a:r>
          </a:p>
          <a:p>
            <a:r>
              <a:rPr lang="en-US" dirty="0"/>
              <a:t>Problem solving</a:t>
            </a:r>
          </a:p>
          <a:p>
            <a:r>
              <a:rPr lang="en-US" dirty="0"/>
              <a:t>Ability to visualize</a:t>
            </a:r>
          </a:p>
          <a:p>
            <a:r>
              <a:rPr lang="en-US" dirty="0"/>
              <a:t>Openness to new experiences</a:t>
            </a:r>
          </a:p>
          <a:p>
            <a:r>
              <a:rPr lang="en-US" dirty="0"/>
              <a:t>Conceptual thinking</a:t>
            </a:r>
          </a:p>
        </p:txBody>
      </p:sp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Thinking</a:t>
            </a:r>
            <a:endParaRPr lang="fr-CA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 smtClean="0"/>
              <a:t>The </a:t>
            </a:r>
            <a:r>
              <a:rPr lang="fr-CA" sz="3600" dirty="0" err="1" smtClean="0"/>
              <a:t>Creative</a:t>
            </a:r>
            <a:r>
              <a:rPr lang="fr-CA" sz="3600" dirty="0" smtClean="0"/>
              <a:t> </a:t>
            </a:r>
            <a:r>
              <a:rPr lang="fr-CA" sz="3600" dirty="0" err="1" smtClean="0"/>
              <a:t>Process</a:t>
            </a:r>
            <a:r>
              <a:rPr lang="fr-CA" sz="3600" dirty="0" smtClean="0"/>
              <a:t>: How to </a:t>
            </a:r>
            <a:r>
              <a:rPr lang="fr-CA" sz="3600" dirty="0" err="1" smtClean="0"/>
              <a:t>get</a:t>
            </a:r>
            <a:r>
              <a:rPr lang="fr-CA" sz="3600" dirty="0" smtClean="0"/>
              <a:t> an </a:t>
            </a:r>
            <a:r>
              <a:rPr lang="fr-CA" sz="3600" dirty="0" err="1" smtClean="0"/>
              <a:t>idea</a:t>
            </a:r>
            <a:r>
              <a:rPr lang="fr-CA" sz="3600" dirty="0" smtClean="0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4000" dirty="0" smtClean="0">
                <a:solidFill>
                  <a:schemeClr val="accent5">
                    <a:lumMod val="50000"/>
                  </a:schemeClr>
                </a:solidFill>
              </a:rPr>
              <a:t>Steps and Stages:</a:t>
            </a:r>
          </a:p>
          <a:p>
            <a:pPr>
              <a:buNone/>
            </a:pPr>
            <a:r>
              <a:rPr lang="en-GB" dirty="0" smtClean="0"/>
              <a:t>Step 1: Immersion</a:t>
            </a:r>
          </a:p>
          <a:p>
            <a:pPr>
              <a:buNone/>
            </a:pPr>
            <a:r>
              <a:rPr lang="en-GB" dirty="0" smtClean="0"/>
              <a:t>Step 2: Ideation</a:t>
            </a:r>
          </a:p>
          <a:p>
            <a:pPr>
              <a:buNone/>
            </a:pPr>
            <a:r>
              <a:rPr lang="en-GB" dirty="0" smtClean="0"/>
              <a:t>Step 3: </a:t>
            </a:r>
            <a:r>
              <a:rPr lang="en-GB" dirty="0" err="1" smtClean="0"/>
              <a:t>Brainfog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Step 4: Incubation</a:t>
            </a:r>
          </a:p>
          <a:p>
            <a:pPr>
              <a:buNone/>
            </a:pPr>
            <a:r>
              <a:rPr lang="en-GB" dirty="0" smtClean="0"/>
              <a:t>Step 5: Illumination</a:t>
            </a:r>
          </a:p>
          <a:p>
            <a:pPr>
              <a:buNone/>
            </a:pPr>
            <a:r>
              <a:rPr lang="en-GB" dirty="0" smtClean="0"/>
              <a:t>Step 6: Evaluation</a:t>
            </a:r>
          </a:p>
          <a:p>
            <a:r>
              <a:rPr lang="en-GB" sz="4000" dirty="0" smtClean="0">
                <a:solidFill>
                  <a:schemeClr val="accent5">
                    <a:lumMod val="50000"/>
                  </a:schemeClr>
                </a:solidFill>
              </a:rPr>
              <a:t>Brainstorming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Simile</a:t>
            </a:r>
            <a:r>
              <a:rPr lang="fr-CA" dirty="0" smtClean="0"/>
              <a:t> vs. </a:t>
            </a:r>
            <a:r>
              <a:rPr lang="fr-CA" dirty="0" err="1" smtClean="0"/>
              <a:t>Metaphor</a:t>
            </a:r>
            <a:r>
              <a:rPr lang="fr-CA" dirty="0" smtClean="0"/>
              <a:t> vs. </a:t>
            </a:r>
            <a:r>
              <a:rPr lang="fr-CA" dirty="0" err="1" smtClean="0"/>
              <a:t>Allegory</a:t>
            </a:r>
            <a:endParaRPr lang="fr-CA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dirty="0" smtClean="0">
                <a:solidFill>
                  <a:srgbClr val="C00000"/>
                </a:solidFill>
              </a:rPr>
              <a:t>Simile: </a:t>
            </a:r>
            <a:r>
              <a:rPr lang="en-US" dirty="0" smtClean="0"/>
              <a:t>A </a:t>
            </a:r>
            <a:r>
              <a:rPr lang="en-US" b="1" dirty="0" smtClean="0"/>
              <a:t>simile</a:t>
            </a:r>
            <a:r>
              <a:rPr lang="en-US" dirty="0" smtClean="0"/>
              <a:t> is a </a:t>
            </a:r>
            <a:r>
              <a:rPr lang="en-US" dirty="0" smtClean="0">
                <a:hlinkClick r:id="rId2" tooltip="Figure of speech"/>
              </a:rPr>
              <a:t>figure of speech</a:t>
            </a:r>
            <a:r>
              <a:rPr lang="en-US" dirty="0" smtClean="0"/>
              <a:t> that directly compares two different things in order to create a new meaning, usually by employing the words "like" or "as”. </a:t>
            </a:r>
          </a:p>
          <a:p>
            <a:r>
              <a:rPr lang="en-US" dirty="0" smtClean="0"/>
              <a:t>He fights </a:t>
            </a:r>
            <a:r>
              <a:rPr lang="en-US" dirty="0" smtClean="0">
                <a:solidFill>
                  <a:srgbClr val="C00000"/>
                </a:solidFill>
              </a:rPr>
              <a:t>like</a:t>
            </a:r>
            <a:r>
              <a:rPr lang="en-US" dirty="0" smtClean="0"/>
              <a:t> a lion.</a:t>
            </a:r>
          </a:p>
          <a:p>
            <a:r>
              <a:rPr lang="en-US" dirty="0" smtClean="0"/>
              <a:t>He runs </a:t>
            </a:r>
            <a:r>
              <a:rPr lang="en-US" dirty="0" smtClean="0">
                <a:solidFill>
                  <a:srgbClr val="C00000"/>
                </a:solidFill>
              </a:rPr>
              <a:t>like</a:t>
            </a:r>
            <a:r>
              <a:rPr lang="en-US" dirty="0" smtClean="0"/>
              <a:t> a cheetah.</a:t>
            </a:r>
          </a:p>
          <a:p>
            <a:r>
              <a:rPr lang="en-US" dirty="0" smtClean="0"/>
              <a:t>He was as tough </a:t>
            </a:r>
            <a:r>
              <a:rPr lang="en-US" dirty="0" smtClean="0">
                <a:solidFill>
                  <a:srgbClr val="C00000"/>
                </a:solidFill>
              </a:rPr>
              <a:t>as</a:t>
            </a:r>
            <a:r>
              <a:rPr lang="en-US" dirty="0" smtClean="0"/>
              <a:t> a bull.</a:t>
            </a:r>
          </a:p>
          <a:p>
            <a:r>
              <a:rPr lang="en-US" dirty="0" smtClean="0"/>
              <a:t>She walks as gracefully </a:t>
            </a:r>
            <a:r>
              <a:rPr lang="en-US" dirty="0" smtClean="0">
                <a:solidFill>
                  <a:srgbClr val="C00000"/>
                </a:solidFill>
              </a:rPr>
              <a:t>as</a:t>
            </a:r>
            <a:r>
              <a:rPr lang="en-US" dirty="0" smtClean="0"/>
              <a:t> a cat.</a:t>
            </a:r>
          </a:p>
          <a:p>
            <a:r>
              <a:rPr lang="en-US" dirty="0" smtClean="0"/>
              <a:t>Brand xyz makes teeth as white </a:t>
            </a:r>
            <a:r>
              <a:rPr lang="en-US" dirty="0" smtClean="0">
                <a:solidFill>
                  <a:srgbClr val="C00000"/>
                </a:solidFill>
              </a:rPr>
              <a:t>as</a:t>
            </a:r>
            <a:r>
              <a:rPr lang="en-US" dirty="0" smtClean="0"/>
              <a:t> pearls. 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Simile</a:t>
            </a:r>
            <a:r>
              <a:rPr lang="fr-CA" dirty="0" smtClean="0"/>
              <a:t> vs. </a:t>
            </a:r>
            <a:r>
              <a:rPr lang="fr-CA" dirty="0" err="1" smtClean="0"/>
              <a:t>Metaphor</a:t>
            </a:r>
            <a:r>
              <a:rPr lang="fr-CA" dirty="0" smtClean="0"/>
              <a:t> vs. </a:t>
            </a:r>
            <a:r>
              <a:rPr lang="fr-CA" dirty="0" err="1" smtClean="0"/>
              <a:t>Allegory</a:t>
            </a:r>
            <a:endParaRPr lang="fr-CA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 </a:t>
            </a:r>
            <a:r>
              <a:rPr lang="en-US" b="1" dirty="0" smtClean="0">
                <a:solidFill>
                  <a:srgbClr val="C00000"/>
                </a:solidFill>
              </a:rPr>
              <a:t>metaphor</a:t>
            </a:r>
            <a:r>
              <a:rPr lang="en-US" dirty="0" smtClean="0"/>
              <a:t> is a literary </a:t>
            </a:r>
            <a:r>
              <a:rPr lang="en-US" dirty="0" smtClean="0">
                <a:hlinkClick r:id="rId2" tooltip="Figure of speech"/>
              </a:rPr>
              <a:t>figure of speech</a:t>
            </a:r>
            <a:r>
              <a:rPr lang="en-US" dirty="0" smtClean="0"/>
              <a:t> that describes a subject by asserting that it is, on some point of comparison, the same as another otherwise unrelated object. Metaphor is a type of </a:t>
            </a:r>
            <a:r>
              <a:rPr lang="en-US" dirty="0" smtClean="0">
                <a:hlinkClick r:id="rId3" tooltip="Analogy"/>
              </a:rPr>
              <a:t>analogy</a:t>
            </a:r>
            <a:r>
              <a:rPr lang="en-US" dirty="0" smtClean="0"/>
              <a:t> and is closely related to other </a:t>
            </a:r>
            <a:r>
              <a:rPr lang="en-US" dirty="0" smtClean="0">
                <a:hlinkClick r:id="rId4" tooltip="Rhetoric"/>
              </a:rPr>
              <a:t>rhetorical</a:t>
            </a:r>
            <a:r>
              <a:rPr lang="en-US" dirty="0" smtClean="0"/>
              <a:t> </a:t>
            </a:r>
            <a:r>
              <a:rPr lang="en-US" dirty="0" smtClean="0">
                <a:hlinkClick r:id="rId5" tooltip="Literal and figurative language"/>
              </a:rPr>
              <a:t>figures of speech</a:t>
            </a:r>
            <a:r>
              <a:rPr lang="en-US" dirty="0" smtClean="0"/>
              <a:t> that achieve their effects via association, comparison or resemblance.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Simile</a:t>
            </a:r>
            <a:r>
              <a:rPr lang="fr-CA" dirty="0" smtClean="0"/>
              <a:t> vs. </a:t>
            </a:r>
            <a:r>
              <a:rPr lang="fr-CA" dirty="0" err="1" smtClean="0"/>
              <a:t>Metaphor</a:t>
            </a:r>
            <a:r>
              <a:rPr lang="fr-CA" dirty="0" smtClean="0"/>
              <a:t> vs. </a:t>
            </a:r>
            <a:r>
              <a:rPr lang="fr-CA" dirty="0" err="1" smtClean="0"/>
              <a:t>Allegory</a:t>
            </a:r>
            <a:endParaRPr lang="fr-CA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All the world’s a stage.</a:t>
            </a:r>
          </a:p>
          <a:p>
            <a:pPr>
              <a:buNone/>
            </a:pPr>
            <a:r>
              <a:rPr lang="en-US" dirty="0" smtClean="0"/>
              <a:t>A simile states that A is like B, a metaphor states that A is B or substitutes B for A.</a:t>
            </a:r>
          </a:p>
          <a:p>
            <a:r>
              <a:rPr lang="en-US" dirty="0" smtClean="0"/>
              <a:t>You are a couch potato. This refers to someone who sits and does nothing.</a:t>
            </a:r>
          </a:p>
          <a:p>
            <a:r>
              <a:rPr lang="en-US" dirty="0" smtClean="0"/>
              <a:t>He’s a diamond in the rough. This means he is better than he appears and maybe needs more experiences or training to show his true nature.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Simile</a:t>
            </a:r>
            <a:r>
              <a:rPr lang="fr-CA" dirty="0" smtClean="0"/>
              <a:t> vs. </a:t>
            </a:r>
            <a:r>
              <a:rPr lang="fr-CA" dirty="0" err="1" smtClean="0"/>
              <a:t>Metaphor</a:t>
            </a:r>
            <a:r>
              <a:rPr lang="fr-CA" dirty="0" smtClean="0"/>
              <a:t> vs. </a:t>
            </a:r>
            <a:r>
              <a:rPr lang="fr-CA" dirty="0" err="1" smtClean="0"/>
              <a:t>Allegory</a:t>
            </a:r>
            <a:endParaRPr lang="fr-CA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Simile: Your eyes are like sunshine. Metaphor: You are my sunshine.</a:t>
            </a:r>
          </a:p>
          <a:p>
            <a:r>
              <a:rPr lang="en-US" sz="2000" dirty="0" smtClean="0"/>
              <a:t>Simile: He eats like a pig. Metaphor: He is a pig.</a:t>
            </a:r>
          </a:p>
          <a:p>
            <a:r>
              <a:rPr lang="en-US" sz="2000" dirty="0" smtClean="0"/>
              <a:t>Simile: You are like a rock. Metaphor: You are a rock.</a:t>
            </a:r>
          </a:p>
          <a:p>
            <a:r>
              <a:rPr lang="en-US" sz="2000" dirty="0" smtClean="0"/>
              <a:t>Simile: You are as happy as a clown. Metaphor: You are a clown.</a:t>
            </a:r>
          </a:p>
          <a:p>
            <a:r>
              <a:rPr lang="en-US" sz="2000" dirty="0" smtClean="0"/>
              <a:t>Simile: He is as stubborn as a mule. Metaphor: He is a mule.</a:t>
            </a:r>
          </a:p>
          <a:p>
            <a:r>
              <a:rPr lang="en-US" sz="2000" dirty="0" smtClean="0"/>
              <a:t>Simile: The world is like a stage. Metaphor: The world is a stage.</a:t>
            </a:r>
          </a:p>
          <a:p>
            <a:r>
              <a:rPr lang="en-US" sz="2000" dirty="0" smtClean="0"/>
              <a:t>Simile: The noise is like music to my ears. Metaphor: The noise is music to my ears</a:t>
            </a:r>
          </a:p>
          <a:p>
            <a:r>
              <a:rPr lang="en-US" sz="2000" dirty="0" smtClean="0"/>
              <a:t>Simile: Her heart is like gold. Metaphor: Her heart is gold.</a:t>
            </a:r>
          </a:p>
          <a:p>
            <a:r>
              <a:rPr lang="en-US" sz="2000" dirty="0" err="1" smtClean="0"/>
              <a:t>Similie</a:t>
            </a:r>
            <a:r>
              <a:rPr lang="en-US" sz="2000" dirty="0" smtClean="0"/>
              <a:t>: Your thoughts are like a storm. Metaphor: Your thoughts are a storm.</a:t>
            </a:r>
          </a:p>
          <a:p>
            <a:pPr>
              <a:buNone/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Simile</a:t>
            </a:r>
            <a:r>
              <a:rPr lang="fr-CA" dirty="0" smtClean="0"/>
              <a:t> vs. </a:t>
            </a:r>
            <a:r>
              <a:rPr lang="fr-CA" dirty="0" err="1" smtClean="0"/>
              <a:t>Metaphor</a:t>
            </a:r>
            <a:r>
              <a:rPr lang="fr-CA" dirty="0" smtClean="0"/>
              <a:t> vs. </a:t>
            </a:r>
            <a:r>
              <a:rPr lang="fr-CA" dirty="0" err="1" smtClean="0"/>
              <a:t>Allegory</a:t>
            </a:r>
            <a:endParaRPr lang="fr-CA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Allegory</a:t>
            </a:r>
            <a:r>
              <a:rPr lang="en-US" dirty="0" smtClean="0"/>
              <a:t> representation of abstract ideas or principles by characters, figures, or events in narrative, dramatic, or pictorial form.</a:t>
            </a:r>
          </a:p>
          <a:p>
            <a:pPr>
              <a:buNone/>
            </a:pPr>
            <a:r>
              <a:rPr lang="en-US" dirty="0" smtClean="0"/>
              <a:t>Examples:</a:t>
            </a:r>
            <a:r>
              <a:rPr lang="en-US" sz="2400" dirty="0" smtClean="0"/>
              <a:t>"There are obvious layers of </a:t>
            </a:r>
            <a:r>
              <a:rPr lang="en-US" sz="2400" b="1" dirty="0" smtClean="0"/>
              <a:t>allegory</a:t>
            </a:r>
            <a:r>
              <a:rPr lang="en-US" sz="2400" dirty="0" smtClean="0"/>
              <a:t> in the movie </a:t>
            </a:r>
            <a:r>
              <a:rPr lang="en-US" sz="2400" i="1" dirty="0" smtClean="0"/>
              <a:t>Avatar</a:t>
            </a:r>
            <a:r>
              <a:rPr lang="en-US" sz="2400" dirty="0" smtClean="0"/>
              <a:t>. The Pandora woods is a lot like the Amazon rainforest (the movie stops in its tracks for a heavy ecological speech or two), and the attempt to get the </a:t>
            </a:r>
            <a:r>
              <a:rPr lang="en-US" sz="2400" dirty="0" err="1" smtClean="0"/>
              <a:t>Na'vi</a:t>
            </a:r>
            <a:r>
              <a:rPr lang="en-US" sz="2400" dirty="0" smtClean="0"/>
              <a:t> to 'cooperate' carries overtones of the U.S. involvement in Iraq and Afghanistan."</a:t>
            </a:r>
            <a:br>
              <a:rPr lang="en-US" sz="2400" dirty="0" smtClean="0"/>
            </a:br>
            <a:r>
              <a:rPr lang="en-US" sz="2400" dirty="0" smtClean="0"/>
              <a:t>(Owen </a:t>
            </a:r>
            <a:r>
              <a:rPr lang="en-US" sz="2400" dirty="0" err="1" smtClean="0"/>
              <a:t>Gleiberman</a:t>
            </a:r>
            <a:r>
              <a:rPr lang="en-US" sz="2400" dirty="0" smtClean="0"/>
              <a:t>, review of </a:t>
            </a:r>
            <a:r>
              <a:rPr lang="en-US" sz="2400" i="1" dirty="0" smtClean="0"/>
              <a:t>Avatar</a:t>
            </a:r>
            <a:r>
              <a:rPr lang="en-US" sz="2400" dirty="0" smtClean="0"/>
              <a:t>. </a:t>
            </a:r>
            <a:r>
              <a:rPr lang="en-US" sz="2400" i="1" dirty="0" smtClean="0"/>
              <a:t>Entertainment Weekly</a:t>
            </a:r>
            <a:r>
              <a:rPr lang="en-US" sz="2400" dirty="0" smtClean="0"/>
              <a:t>, Dec. 30, 2009)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err="1" smtClean="0"/>
              <a:t>Simile</a:t>
            </a:r>
            <a:r>
              <a:rPr lang="fr-CA" dirty="0" smtClean="0"/>
              <a:t> vs. </a:t>
            </a:r>
            <a:r>
              <a:rPr lang="fr-CA" dirty="0" err="1" smtClean="0"/>
              <a:t>Metaphor</a:t>
            </a:r>
            <a:r>
              <a:rPr lang="fr-CA" dirty="0" smtClean="0"/>
              <a:t> vs. </a:t>
            </a:r>
            <a:r>
              <a:rPr lang="fr-CA" dirty="0" err="1" smtClean="0"/>
              <a:t>Allegory</a:t>
            </a:r>
            <a:endParaRPr lang="fr-CA" dirty="0" smtClean="0"/>
          </a:p>
        </p:txBody>
      </p:sp>
      <p:pic>
        <p:nvPicPr>
          <p:cNvPr id="1026" name="Picture 2" descr="C:\Users\waqas\Documents\Semester 2012\Ad and Event\ads\Ads types\ps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199" y="1524000"/>
            <a:ext cx="3122803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524000"/>
            <a:ext cx="4343400" cy="4905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>
                <a:solidFill>
                  <a:schemeClr val="bg1"/>
                </a:solidFill>
              </a:rPr>
              <a:t>Creative</a:t>
            </a:r>
            <a:r>
              <a:rPr lang="fr-CA" dirty="0" smtClean="0">
                <a:solidFill>
                  <a:schemeClr val="bg1"/>
                </a:solidFill>
              </a:rPr>
              <a:t> </a:t>
            </a:r>
            <a:r>
              <a:rPr lang="fr-CA" dirty="0" err="1" smtClean="0">
                <a:solidFill>
                  <a:schemeClr val="bg1"/>
                </a:solidFill>
              </a:rPr>
              <a:t>Strategy</a:t>
            </a:r>
            <a:endParaRPr lang="fr-CA" dirty="0" smtClean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GB" dirty="0" smtClean="0"/>
              <a:t> A big idea must be creative and strategic. Advertising creativity is about coming up with a novel idea that solves a communication problem in an original way.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Head and Heart Strategies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Hard and Soft-Sell Strategies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Lectures and Dramas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1. Head and Heart Strategies</a:t>
            </a:r>
            <a:endParaRPr lang="en-GB" dirty="0"/>
          </a:p>
        </p:txBody>
      </p:sp>
      <p:pic>
        <p:nvPicPr>
          <p:cNvPr id="1027" name="Picture 3" descr="C:\Users\waqas\Documents\Semester 2012\Consumer Behaviour\Ads\print_hp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676400"/>
            <a:ext cx="402336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3741856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2. Hard and Soft-sell Strategies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Gas </a:t>
            </a:r>
            <a:r>
              <a:rPr lang="en-US" dirty="0" smtClean="0"/>
              <a:t>Station by Chevrolet </a:t>
            </a:r>
            <a:r>
              <a:rPr lang="en-US" dirty="0" smtClean="0"/>
              <a:t>Volt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Motorcycle </a:t>
            </a:r>
            <a:r>
              <a:rPr lang="en-US" dirty="0" smtClean="0"/>
              <a:t>by Old </a:t>
            </a:r>
            <a:r>
              <a:rPr lang="en-US" dirty="0" smtClean="0"/>
              <a:t>Spice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3. Lectures and Dramas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Lectures: </a:t>
            </a:r>
            <a:r>
              <a:rPr lang="en-GB" dirty="0" smtClean="0"/>
              <a:t>Serious instructions given verbally, uses evidence and arguments to persuade audience, makes points explicitly.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Drama: </a:t>
            </a:r>
            <a:r>
              <a:rPr lang="en-GB" dirty="0" smtClean="0"/>
              <a:t>Relies on viewers to make inferences, are like movies, novels, tales and can be funny or serious.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Zong</a:t>
            </a:r>
            <a:r>
              <a:rPr lang="en-US" dirty="0" smtClean="0"/>
              <a:t> </a:t>
            </a:r>
            <a:r>
              <a:rPr lang="en-US" dirty="0" smtClean="0"/>
              <a:t>Commercial(TV AD</a:t>
            </a:r>
            <a:r>
              <a:rPr lang="en-US" dirty="0" smtClean="0"/>
              <a:t>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Tata </a:t>
            </a:r>
            <a:r>
              <a:rPr lang="en-GB" dirty="0" smtClean="0"/>
              <a:t>Sky </a:t>
            </a:r>
            <a:r>
              <a:rPr lang="en-GB" dirty="0" err="1" smtClean="0"/>
              <a:t>Aamir</a:t>
            </a:r>
            <a:r>
              <a:rPr lang="en-GB" dirty="0" smtClean="0"/>
              <a:t> Khan Saloon ad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Art and Science of Creative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Creative Strategy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r>
              <a:rPr lang="en-US" dirty="0" err="1" smtClean="0"/>
              <a:t>Shimp</a:t>
            </a:r>
            <a:r>
              <a:rPr lang="en-US" dirty="0" smtClean="0"/>
              <a:t> T, 2010, Advertising, Promotion and other Aspects of Marketing </a:t>
            </a:r>
            <a:r>
              <a:rPr lang="en-GB" dirty="0" smtClean="0"/>
              <a:t>Communications, 8th edition, South-Western.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806</Words>
  <Application>Microsoft Office PowerPoint</Application>
  <PresentationFormat>On-screen Show (4:3)</PresentationFormat>
  <Paragraphs>117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The Creative Side and Message Strategy</vt:lpstr>
      <vt:lpstr>Recap</vt:lpstr>
      <vt:lpstr>Chapter Outline</vt:lpstr>
      <vt:lpstr>Key Points</vt:lpstr>
      <vt:lpstr>The Role of Creativity</vt:lpstr>
      <vt:lpstr>Play…</vt:lpstr>
      <vt:lpstr>Slide 7</vt:lpstr>
      <vt:lpstr>Slide 8</vt:lpstr>
      <vt:lpstr>Slide 9</vt:lpstr>
      <vt:lpstr>Slide 10</vt:lpstr>
      <vt:lpstr>The Art and Science of  Creative Advertising</vt:lpstr>
      <vt:lpstr>Play…</vt:lpstr>
      <vt:lpstr>Play…</vt:lpstr>
      <vt:lpstr>Advertising Successes and Mistakes</vt:lpstr>
      <vt:lpstr>Creative Thinking</vt:lpstr>
      <vt:lpstr>Creative Thinking</vt:lpstr>
      <vt:lpstr>The Creative Process: How to get an idea.</vt:lpstr>
      <vt:lpstr>Simile vs. Metaphor vs. Allegory</vt:lpstr>
      <vt:lpstr>Simile vs. Metaphor vs. Allegory</vt:lpstr>
      <vt:lpstr>Simile vs. Metaphor vs. Allegory</vt:lpstr>
      <vt:lpstr>Simile vs. Metaphor vs. Allegory</vt:lpstr>
      <vt:lpstr>Simile vs. Metaphor vs. Allegory</vt:lpstr>
      <vt:lpstr>Simile vs. Metaphor vs. Allegory</vt:lpstr>
      <vt:lpstr>Creative Strategy</vt:lpstr>
      <vt:lpstr>1. Head and Heart Strategies</vt:lpstr>
      <vt:lpstr>2. Hard and Soft-sell Strategies</vt:lpstr>
      <vt:lpstr>3. Lectures and Dramas</vt:lpstr>
      <vt:lpstr>Slide 28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Muhammad Waqas</cp:lastModifiedBy>
  <cp:revision>15</cp:revision>
  <dcterms:created xsi:type="dcterms:W3CDTF">2013-04-14T12:30:45Z</dcterms:created>
  <dcterms:modified xsi:type="dcterms:W3CDTF">2013-05-01T05:31:14Z</dcterms:modified>
</cp:coreProperties>
</file>