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9" r:id="rId2"/>
    <p:sldId id="290" r:id="rId3"/>
    <p:sldId id="291" r:id="rId4"/>
    <p:sldId id="292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7" r:id="rId13"/>
    <p:sldId id="28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92F47-6DB6-40C2-850F-20DB77539B89}" type="datetimeFigureOut">
              <a:rPr lang="en-US" smtClean="0"/>
              <a:pPr/>
              <a:t>5/1/2013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3CEF7-3A90-41E5-A34B-138C86DE133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3CEF7-3A90-41E5-A34B-138C86DE1332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5/1/2013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ndara" pitchFamily="34" charset="0"/>
              </a:rPr>
              <a:t>Strategic Planning</a:t>
            </a:r>
            <a:br>
              <a:rPr lang="en-US" dirty="0" smtClean="0">
                <a:latin typeface="Candara" pitchFamily="34" charset="0"/>
              </a:rPr>
            </a:br>
            <a:r>
              <a:rPr lang="en-US" sz="2400" dirty="0" smtClean="0">
                <a:latin typeface="Candara" pitchFamily="34" charset="0"/>
              </a:rPr>
              <a:t>(Continued)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371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</a:t>
            </a:r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12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Advertising Strategy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Basic Strategic Planning Decisions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</a:t>
            </a:r>
            <a:fld id="{F1696B38-8ECC-454F-9E30-3D3B4D180ADE}" type="slidenum">
              <a:rPr lang="en-US"/>
              <a:pPr/>
              <a:t>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</a:t>
            </a:r>
            <a:r>
              <a:rPr lang="en-US" dirty="0" smtClean="0"/>
              <a:t>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Advertising Strategy</a:t>
            </a:r>
            <a:endParaRPr lang="en-US" dirty="0"/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Basic </a:t>
            </a:r>
            <a:r>
              <a:rPr lang="en-US" dirty="0"/>
              <a:t>Strategic Planning Decisions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Account Planning: What Is It?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Planning for IMC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Historical Method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Objective-Task Method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Percentage of Sales Method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Competitive Budgets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All You Can Afford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</a:t>
            </a:r>
            <a:fld id="{ABA69FC4-7F4F-4850-B181-AF840E498FD6}" type="slidenum">
              <a:rPr lang="en-US"/>
              <a:pPr/>
              <a:t>5</a:t>
            </a:fld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Account Planning: What is It?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Account planning</a:t>
            </a:r>
          </a:p>
          <a:p>
            <a:pPr lvl="1"/>
            <a:r>
              <a:rPr lang="en-US"/>
              <a:t>The research-and-analysis process used to gain knowledge and understanding of the consumer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886200" cy="46482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33400" indent="-533400" algn="ctr">
              <a:buFontTx/>
              <a:buNone/>
            </a:pPr>
            <a:r>
              <a:rPr lang="en-US" sz="2500" u="sng"/>
              <a:t>Account Planning Elements</a:t>
            </a:r>
          </a:p>
          <a:p>
            <a:pPr marL="533400" indent="-533400">
              <a:buFontTx/>
              <a:buAutoNum type="arabicPeriod"/>
            </a:pPr>
            <a:r>
              <a:rPr lang="en-US"/>
              <a:t>Consumer insight</a:t>
            </a:r>
          </a:p>
          <a:p>
            <a:pPr marL="533400" indent="-533400">
              <a:buFontTx/>
              <a:buAutoNum type="arabicPeriod"/>
            </a:pPr>
            <a:r>
              <a:rPr lang="en-US"/>
              <a:t>Message strategy</a:t>
            </a:r>
          </a:p>
          <a:p>
            <a:pPr marL="533400" indent="-533400">
              <a:buFontTx/>
              <a:buAutoNum type="arabicPeriod"/>
            </a:pPr>
            <a:r>
              <a:rPr lang="en-US"/>
              <a:t>Media 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</a:t>
            </a:r>
            <a:fld id="{C40FF031-4BDA-4003-9C33-1A755146F64C}" type="slidenum">
              <a:rPr lang="en-US"/>
              <a:pPr/>
              <a:t>6</a:t>
            </a:fld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Account Planning: What is It?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Account planner</a:t>
            </a:r>
          </a:p>
          <a:p>
            <a:pPr lvl="1"/>
            <a:r>
              <a:rPr lang="en-US"/>
              <a:t>A person in an agency who uses account planning to research a brand and its customer relationships in order to devise advertising message strategies that are effective in addressing consumer needs and wants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886200" cy="46482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33400" indent="-533400" algn="ctr">
              <a:buFontTx/>
              <a:buNone/>
            </a:pPr>
            <a:r>
              <a:rPr lang="en-US" sz="2500" u="sng" dirty="0"/>
              <a:t>Account Planner Tasks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Understand brand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Understand audience relationship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Articulate strategies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Prepare creative briefs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Evaluate effectiveness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</a:t>
            </a:r>
            <a:fld id="{F46F6BA3-C3F4-4A4A-87E1-6F925564A230}" type="slidenum">
              <a:rPr lang="en-US"/>
              <a:pPr/>
              <a:t>7</a:t>
            </a:fld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Account Planning: What is It?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/>
              <a:t>The Research Foundation</a:t>
            </a:r>
          </a:p>
          <a:p>
            <a:r>
              <a:rPr lang="en-US" sz="4000">
                <a:solidFill>
                  <a:srgbClr val="C0C0C0"/>
                </a:solidFill>
              </a:rPr>
              <a:t>Consumer Insight</a:t>
            </a:r>
          </a:p>
          <a:p>
            <a:r>
              <a:rPr lang="en-US" sz="4000">
                <a:solidFill>
                  <a:srgbClr val="C0C0C0"/>
                </a:solidFill>
              </a:rPr>
              <a:t>The Communication Brief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Used in three phases of the advertising planning process</a:t>
            </a:r>
          </a:p>
          <a:p>
            <a:pPr lvl="1"/>
            <a:r>
              <a:rPr lang="en-US"/>
              <a:t>Strategy generation</a:t>
            </a:r>
          </a:p>
          <a:p>
            <a:pPr lvl="1"/>
            <a:r>
              <a:rPr lang="en-US"/>
              <a:t>Creative development</a:t>
            </a:r>
          </a:p>
          <a:p>
            <a:pPr lvl="1"/>
            <a:r>
              <a:rPr lang="en-US"/>
              <a:t>Campaign evaluation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</a:t>
            </a:r>
            <a:fld id="{F186AD8D-7FF6-4701-AADF-134A5CA8012C}" type="slidenum">
              <a:rPr lang="en-US"/>
              <a:pPr/>
              <a:t>8</a:t>
            </a:fld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Account Planning: What is It?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>
                <a:solidFill>
                  <a:srgbClr val="C0C0C0"/>
                </a:solidFill>
              </a:rPr>
              <a:t>The Research Foundation</a:t>
            </a:r>
          </a:p>
          <a:p>
            <a:r>
              <a:rPr lang="en-US" sz="4000"/>
              <a:t>Consumer Insight</a:t>
            </a:r>
          </a:p>
          <a:p>
            <a:r>
              <a:rPr lang="en-US" sz="4000">
                <a:solidFill>
                  <a:srgbClr val="C0C0C0"/>
                </a:solidFill>
              </a:rPr>
              <a:t>The Communication Brief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Intersects with the interests of the customer and the brand features</a:t>
            </a:r>
          </a:p>
          <a:p>
            <a:r>
              <a:rPr lang="en-US"/>
              <a:t>Insight mining</a:t>
            </a:r>
          </a:p>
          <a:p>
            <a:pPr lvl="1"/>
            <a:r>
              <a:rPr lang="en-US" sz="2000"/>
              <a:t>Realistic response objective?</a:t>
            </a:r>
          </a:p>
          <a:p>
            <a:pPr lvl="1"/>
            <a:r>
              <a:rPr lang="en-US" sz="2000"/>
              <a:t>Causes of nonresponse?</a:t>
            </a:r>
          </a:p>
          <a:p>
            <a:pPr lvl="1"/>
            <a:r>
              <a:rPr lang="en-US" sz="2000"/>
              <a:t>Barriers to desired response?</a:t>
            </a:r>
          </a:p>
          <a:p>
            <a:pPr lvl="1"/>
            <a:r>
              <a:rPr lang="en-US" sz="2000"/>
              <a:t>Motivation to respond?</a:t>
            </a:r>
          </a:p>
          <a:p>
            <a:pPr lvl="1"/>
            <a:r>
              <a:rPr lang="en-US" sz="2000"/>
              <a:t>Role of each element in the communication mix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</a:t>
            </a:r>
            <a:fld id="{129B4BE4-2E09-40A5-BDB6-55A6DAC45727}" type="slidenum">
              <a:rPr lang="en-US"/>
              <a:pPr/>
              <a:t>9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Account Planning: What is It?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The Research Foundation</a:t>
            </a:r>
          </a:p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Consumer Insight</a:t>
            </a:r>
          </a:p>
          <a:p>
            <a:pPr>
              <a:lnSpc>
                <a:spcPct val="90000"/>
              </a:lnSpc>
            </a:pPr>
            <a:r>
              <a:rPr lang="en-US" sz="4000"/>
              <a:t>The Communication Brief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/>
              <a:t>Explains the consumer insight and summarizes the basic strategy decisions</a:t>
            </a:r>
          </a:p>
          <a:p>
            <a:pPr>
              <a:lnSpc>
                <a:spcPct val="90000"/>
              </a:lnSpc>
            </a:pPr>
            <a:r>
              <a:rPr lang="en-US"/>
              <a:t>Six major parts:</a:t>
            </a:r>
          </a:p>
          <a:p>
            <a:pPr lvl="1">
              <a:lnSpc>
                <a:spcPct val="90000"/>
              </a:lnSpc>
            </a:pPr>
            <a:r>
              <a:rPr lang="en-US"/>
              <a:t>Marketing objective</a:t>
            </a:r>
          </a:p>
          <a:p>
            <a:pPr lvl="1">
              <a:lnSpc>
                <a:spcPct val="90000"/>
              </a:lnSpc>
            </a:pPr>
            <a:r>
              <a:rPr lang="en-US"/>
              <a:t>Product</a:t>
            </a:r>
          </a:p>
          <a:p>
            <a:pPr lvl="1">
              <a:lnSpc>
                <a:spcPct val="90000"/>
              </a:lnSpc>
            </a:pPr>
            <a:r>
              <a:rPr lang="en-US"/>
              <a:t>Target audience</a:t>
            </a:r>
          </a:p>
          <a:p>
            <a:pPr lvl="1">
              <a:lnSpc>
                <a:spcPct val="90000"/>
              </a:lnSpc>
            </a:pPr>
            <a:r>
              <a:rPr lang="en-US"/>
              <a:t>The promise and support</a:t>
            </a:r>
          </a:p>
          <a:p>
            <a:pPr lvl="1">
              <a:lnSpc>
                <a:spcPct val="90000"/>
              </a:lnSpc>
            </a:pPr>
            <a:r>
              <a:rPr lang="en-US"/>
              <a:t>Brand personality</a:t>
            </a:r>
          </a:p>
          <a:p>
            <a:pPr lvl="1">
              <a:lnSpc>
                <a:spcPct val="90000"/>
              </a:lnSpc>
            </a:pPr>
            <a:r>
              <a:rPr lang="en-US"/>
              <a:t>Strategy statement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42672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fr-CA" sz="3600" noProof="1" smtClean="0"/>
              <a:t>Constructing</a:t>
            </a:r>
            <a:r>
              <a:rPr lang="fr-CA" sz="3600" dirty="0" smtClean="0"/>
              <a:t> a </a:t>
            </a:r>
            <a:r>
              <a:rPr lang="en-US" sz="3600" noProof="1" smtClean="0"/>
              <a:t>Creative</a:t>
            </a:r>
            <a:r>
              <a:rPr lang="fr-CA" sz="3600" dirty="0" smtClean="0"/>
              <a:t> </a:t>
            </a:r>
            <a:r>
              <a:rPr lang="fr-CA" sz="3600" dirty="0" err="1" smtClean="0"/>
              <a:t>Brief</a:t>
            </a:r>
            <a:endParaRPr lang="fr-CA" sz="36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0600" y="1371600"/>
            <a:ext cx="6572296" cy="452596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2800" dirty="0" smtClean="0"/>
              <a:t>Creative brief is a document designed to channel copywriter's and other </a:t>
            </a:r>
            <a:r>
              <a:rPr lang="en-US" sz="2800" dirty="0" err="1" smtClean="0"/>
              <a:t>creatives</a:t>
            </a:r>
            <a:r>
              <a:rPr lang="en-US" sz="2800" dirty="0" smtClean="0"/>
              <a:t>’ efforts toward a solution that will serve the interest of client.</a:t>
            </a:r>
          </a:p>
          <a:p>
            <a:r>
              <a:rPr lang="en-US" sz="2800" dirty="0" smtClean="0"/>
              <a:t>It is a document prepared by a brand management team (client) perhaps working with the advertising agency’s account executive and is intended to both inspire </a:t>
            </a:r>
            <a:r>
              <a:rPr lang="en-US" sz="2800" dirty="0" err="1" smtClean="0"/>
              <a:t>creatives</a:t>
            </a:r>
            <a:r>
              <a:rPr lang="en-US" sz="2800" dirty="0" smtClean="0"/>
              <a:t> and channel their efforts.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45720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 smtClean="0"/>
              <a:t>Communication Brief Outline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371600"/>
            <a:ext cx="6572296" cy="4525963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Background</a:t>
            </a:r>
          </a:p>
          <a:p>
            <a:r>
              <a:rPr lang="en-US" sz="2800" dirty="0" smtClean="0"/>
              <a:t>Target Audience</a:t>
            </a:r>
          </a:p>
          <a:p>
            <a:r>
              <a:rPr lang="en-US" sz="2800" dirty="0" smtClean="0"/>
              <a:t>Thoughts and Feelings</a:t>
            </a:r>
          </a:p>
          <a:p>
            <a:r>
              <a:rPr lang="en-US" sz="2800" dirty="0" smtClean="0"/>
              <a:t>Objectives and Measures</a:t>
            </a:r>
          </a:p>
          <a:p>
            <a:r>
              <a:rPr lang="en-US" sz="2800" dirty="0" smtClean="0"/>
              <a:t>Behavioral Outcome</a:t>
            </a:r>
          </a:p>
          <a:p>
            <a:r>
              <a:rPr lang="en-US" sz="2800" dirty="0" smtClean="0"/>
              <a:t>Positioning</a:t>
            </a:r>
          </a:p>
          <a:p>
            <a:r>
              <a:rPr lang="en-US" sz="2800" dirty="0" smtClean="0"/>
              <a:t>Message and Medium</a:t>
            </a:r>
          </a:p>
          <a:p>
            <a:r>
              <a:rPr lang="en-US" sz="2800" dirty="0" smtClean="0"/>
              <a:t>Strategy</a:t>
            </a:r>
          </a:p>
          <a:p>
            <a:r>
              <a:rPr lang="en-US" sz="2800" dirty="0" err="1" smtClean="0"/>
              <a:t>Nitty</a:t>
            </a:r>
            <a:r>
              <a:rPr lang="en-US" sz="2800" dirty="0" smtClean="0"/>
              <a:t>-Gritty Details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352800" y="6381750"/>
            <a:ext cx="2895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50" dirty="0" smtClean="0"/>
              <a:t>Source: </a:t>
            </a:r>
            <a:r>
              <a:rPr lang="en-US" sz="1050" dirty="0" err="1" smtClean="0"/>
              <a:t>Shimp</a:t>
            </a:r>
            <a:r>
              <a:rPr lang="en-US" sz="1050" dirty="0" smtClean="0"/>
              <a:t>, T.A. 2004, Advertising, Promotion and Other aspects of IMC</a:t>
            </a:r>
            <a:endParaRPr lang="fr-CA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Account Planning: What Is It?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Planning for IMC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Creative Brief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Wells, W., Burnett, J. and Moriarty, S. (2006), </a:t>
            </a:r>
            <a:r>
              <a:rPr lang="en-GB" dirty="0" smtClean="0"/>
              <a:t>Advertising Principles and Practice, Prentice-Hall, New Delhi, ND.</a:t>
            </a:r>
          </a:p>
          <a:p>
            <a:r>
              <a:rPr lang="en-US" dirty="0" err="1" smtClean="0"/>
              <a:t>Shimp</a:t>
            </a:r>
            <a:r>
              <a:rPr lang="en-US" dirty="0" smtClean="0"/>
              <a:t> T, 2010, Advertising, Promotion and other Aspects of Marketing </a:t>
            </a:r>
            <a:r>
              <a:rPr lang="en-GB" dirty="0" smtClean="0"/>
              <a:t>Communications, 8th edition, South-Western.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430</Words>
  <Application>Microsoft Office PowerPoint</Application>
  <PresentationFormat>On-screen Show (4:3)</PresentationFormat>
  <Paragraphs>93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Strategic Planning (Continued)</vt:lpstr>
      <vt:lpstr>Recap</vt:lpstr>
      <vt:lpstr>Chapter Outline</vt:lpstr>
      <vt:lpstr>Budgeting</vt:lpstr>
      <vt:lpstr>Account Planning: What is It?</vt:lpstr>
      <vt:lpstr>Account Planning: What is It?</vt:lpstr>
      <vt:lpstr>Account Planning: What is It?</vt:lpstr>
      <vt:lpstr>Account Planning: What is It?</vt:lpstr>
      <vt:lpstr>Account Planning: What is It?</vt:lpstr>
      <vt:lpstr>Constructing a Creative Brief</vt:lpstr>
      <vt:lpstr>Communication Brief Outline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Administrator</cp:lastModifiedBy>
  <cp:revision>22</cp:revision>
  <dcterms:created xsi:type="dcterms:W3CDTF">2013-04-14T12:30:45Z</dcterms:created>
  <dcterms:modified xsi:type="dcterms:W3CDTF">2013-05-01T07:59:23Z</dcterms:modified>
</cp:coreProperties>
</file>