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56F5D-1BEB-4082-AC19-279BE61B1F3F}" type="datetimeFigureOut">
              <a:rPr lang="en-US" smtClean="0"/>
              <a:t>29-Apr-13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3FD50-A468-471C-8387-CD1E7B45515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29-Apr-13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ndara" pitchFamily="34" charset="0"/>
              </a:rPr>
              <a:t>Strategic Planning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11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Research: The Quest for Intelligence and Insight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 Process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F1696B38-8ECC-454F-9E30-3D3B4D180ADE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</a:t>
            </a:r>
            <a:r>
              <a:rPr lang="en-US" dirty="0" smtClean="0"/>
              <a:t>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Advertising Strategy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Basic </a:t>
            </a:r>
            <a:r>
              <a:rPr lang="en-US" dirty="0"/>
              <a:t>Strategic Planning Decisions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Account Planning: What Is It?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for IMC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277C18BC-B409-42DD-B790-BF1908075479}" type="slidenum">
              <a:rPr lang="en-US"/>
              <a:pPr/>
              <a:t>4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Differentiate between objectives, strategies, and tactics in strategic planning</a:t>
            </a:r>
          </a:p>
          <a:p>
            <a:r>
              <a:rPr lang="en-US"/>
              <a:t>Identify the six basic decisions in an advertising plan</a:t>
            </a:r>
          </a:p>
          <a:p>
            <a:r>
              <a:rPr lang="en-US"/>
              <a:t>Explain how account planning works</a:t>
            </a:r>
          </a:p>
          <a:p>
            <a:r>
              <a:rPr lang="en-US"/>
              <a:t>Outline the key features in an IMC plan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Holiday Inn 'Kitchen Table' TV Commercial</a:t>
            </a:r>
          </a:p>
          <a:p>
            <a:r>
              <a:rPr lang="en-US" dirty="0" smtClean="0"/>
              <a:t>Holiday Inn 'Rent Money' TV Commercial</a:t>
            </a:r>
          </a:p>
          <a:p>
            <a:r>
              <a:rPr lang="en-GB" dirty="0" smtClean="0"/>
              <a:t>Holiday Inn Commercial</a:t>
            </a:r>
          </a:p>
          <a:p>
            <a:r>
              <a:rPr lang="en-US" dirty="0" smtClean="0"/>
              <a:t>Holiday Inn Commercial - Moving Out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395A1303-3B60-4AA9-8F7D-E075530DED8C}" type="slidenum">
              <a:rPr lang="en-US"/>
              <a:pPr/>
              <a:t>6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Strategic Planning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/>
              <a:t>The process of determining objectives, deciding on strategies, and implementing the tactics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What you want to accomplish</a:t>
            </a:r>
          </a:p>
          <a:p>
            <a:r>
              <a:rPr lang="en-US" dirty="0"/>
              <a:t>Strategies</a:t>
            </a:r>
          </a:p>
          <a:p>
            <a:pPr lvl="1"/>
            <a:r>
              <a:rPr lang="en-US" dirty="0"/>
              <a:t>How to accomplish the objectives</a:t>
            </a:r>
          </a:p>
          <a:p>
            <a:r>
              <a:rPr lang="en-US" dirty="0"/>
              <a:t>Tactics</a:t>
            </a:r>
          </a:p>
          <a:p>
            <a:pPr lvl="1"/>
            <a:r>
              <a:rPr lang="en-US" dirty="0"/>
              <a:t>Make the plan come to life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906104DC-5033-4643-9819-458FA630E58B}" type="slidenum">
              <a:rPr lang="en-US"/>
              <a:pPr/>
              <a:t>7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 Three-Tiered Process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FontTx/>
              <a:buAutoNum type="arabicPeriod"/>
            </a:pPr>
            <a:r>
              <a:rPr lang="en-US" sz="4000"/>
              <a:t>The business plan</a:t>
            </a:r>
          </a:p>
          <a:p>
            <a:pPr marL="609600" indent="-609600">
              <a:buFontTx/>
              <a:buAutoNum type="arabicPeriod"/>
            </a:pPr>
            <a:r>
              <a:rPr lang="en-US" sz="4000">
                <a:solidFill>
                  <a:srgbClr val="C0C0C0"/>
                </a:solidFill>
              </a:rPr>
              <a:t>The marketing plan</a:t>
            </a:r>
          </a:p>
          <a:p>
            <a:pPr marL="609600" indent="-609600">
              <a:buFontTx/>
              <a:buAutoNum type="arabicPeriod"/>
            </a:pPr>
            <a:r>
              <a:rPr lang="en-US" sz="4000">
                <a:solidFill>
                  <a:srgbClr val="C0C0C0"/>
                </a:solidFill>
              </a:rPr>
              <a:t>The advertising or IMC plan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May cover a specific division of the company or a strategic business unit with a common set of problems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37EA8A1D-1D3F-4E0A-A44F-58D0D56E2E5C}" type="slidenum">
              <a:rPr lang="en-US"/>
              <a:pPr/>
              <a:t>8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 Three-Tiered Process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FontTx/>
              <a:buAutoNum type="arabicPeriod"/>
            </a:pPr>
            <a:r>
              <a:rPr lang="en-US" sz="4000">
                <a:solidFill>
                  <a:srgbClr val="C0C0C0"/>
                </a:solidFill>
              </a:rPr>
              <a:t>The business plan</a:t>
            </a:r>
          </a:p>
          <a:p>
            <a:pPr marL="609600" indent="-609600">
              <a:buFontTx/>
              <a:buAutoNum type="arabicPeriod"/>
            </a:pPr>
            <a:r>
              <a:rPr lang="en-US" sz="4000"/>
              <a:t>The marketing plan</a:t>
            </a:r>
          </a:p>
          <a:p>
            <a:pPr marL="609600" indent="-609600">
              <a:buFontTx/>
              <a:buAutoNum type="arabicPeriod"/>
            </a:pPr>
            <a:r>
              <a:rPr lang="en-US" sz="4000">
                <a:solidFill>
                  <a:srgbClr val="C0C0C0"/>
                </a:solidFill>
              </a:rPr>
              <a:t>The advertising or IMC plan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Parallels the business strategic plan and contains many of the same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88B1B9F5-FDFC-438B-8B37-7A3B46E128C0}" type="slidenum">
              <a:rPr lang="en-US"/>
              <a:pPr/>
              <a:t>9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 Three-Tiered Process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FontTx/>
              <a:buAutoNum type="arabicPeriod"/>
            </a:pPr>
            <a:r>
              <a:rPr lang="en-US" sz="4000">
                <a:solidFill>
                  <a:srgbClr val="C0C0C0"/>
                </a:solidFill>
              </a:rPr>
              <a:t>The business plan</a:t>
            </a:r>
          </a:p>
          <a:p>
            <a:pPr marL="609600" indent="-609600">
              <a:buFontTx/>
              <a:buAutoNum type="arabicPeriod"/>
            </a:pPr>
            <a:r>
              <a:rPr lang="en-US" sz="4000">
                <a:solidFill>
                  <a:srgbClr val="C0C0C0"/>
                </a:solidFill>
              </a:rPr>
              <a:t>The marketing plan</a:t>
            </a:r>
          </a:p>
          <a:p>
            <a:pPr marL="609600" indent="-609600">
              <a:buFontTx/>
              <a:buAutoNum type="arabicPeriod"/>
            </a:pPr>
            <a:r>
              <a:rPr lang="en-US" sz="4000"/>
              <a:t>The advertising or IMC plan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Operates with the same concern for objectives, strategies, and tactics as business and marketing plans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5105400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Advertising Strategy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1430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 smtClean="0">
                <a:latin typeface="Candara" pitchFamily="34" charset="0"/>
              </a:rPr>
              <a:t>Advertising strategy is what the advertiser says about the brand being advertised. It is the formulation of advertising message that communicates the brand’s value proposition.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 smtClean="0">
                <a:latin typeface="Candara" pitchFamily="34" charset="0"/>
              </a:rPr>
              <a:t>A five step process: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 smtClean="0">
                <a:latin typeface="Candara" pitchFamily="34" charset="0"/>
              </a:rPr>
              <a:t>Specify the Key Fact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 smtClean="0">
                <a:latin typeface="Candara" pitchFamily="34" charset="0"/>
              </a:rPr>
              <a:t>State the Primary Problem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 smtClean="0">
                <a:latin typeface="Candara" pitchFamily="34" charset="0"/>
              </a:rPr>
              <a:t>State the Advertising Objectives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 smtClean="0">
                <a:latin typeface="Candara" pitchFamily="34" charset="0"/>
              </a:rPr>
              <a:t>Implement the Creative Message Strategy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400" kern="0" dirty="0" smtClean="0">
                <a:latin typeface="Candara" pitchFamily="34" charset="0"/>
              </a:rPr>
              <a:t>Establish Mandatory Requirements</a:t>
            </a:r>
            <a:endParaRPr lang="en-US" sz="2400" kern="0" dirty="0">
              <a:latin typeface="Candar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3810000" y="6381750"/>
            <a:ext cx="2895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err="1" smtClean="0"/>
              <a:t>Shimp</a:t>
            </a:r>
            <a:r>
              <a:rPr lang="en-US" sz="1100" dirty="0" smtClean="0"/>
              <a:t>, T.A. 2004, Advertising and </a:t>
            </a:r>
            <a:r>
              <a:rPr lang="en-US" sz="1100" dirty="0" err="1" smtClean="0"/>
              <a:t>Promotiona</a:t>
            </a:r>
            <a:r>
              <a:rPr lang="en-US" sz="1100" dirty="0" smtClean="0"/>
              <a:t> and other aspects of IMC</a:t>
            </a:r>
            <a:endParaRPr lang="fr-CA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6500858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Advertising or IMC Plan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66800" y="1524000"/>
            <a:ext cx="6553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800" kern="0" dirty="0" smtClean="0">
                <a:latin typeface="Candara" pitchFamily="34" charset="0"/>
              </a:rPr>
              <a:t>Advertising plans provide the framework for the systematic execution of advertising strategies.</a:t>
            </a:r>
            <a:endParaRPr lang="en-US" sz="2800" kern="0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286544" cy="1396992"/>
          </a:xfrm>
        </p:spPr>
        <p:txBody>
          <a:bodyPr>
            <a:noAutofit/>
          </a:bodyPr>
          <a:lstStyle/>
          <a:p>
            <a:pPr eaLnBrk="1" hangingPunct="1"/>
            <a:r>
              <a:rPr lang="en-GB" sz="3600" dirty="0" smtClean="0"/>
              <a:t>Typical Advertising or IMC Plan Outline</a:t>
            </a:r>
            <a:endParaRPr lang="fr-CA" sz="360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10" y="1752600"/>
            <a:ext cx="8043890" cy="4676775"/>
          </a:xfrm>
        </p:spPr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/>
              <a:t>Situation Analysis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/>
              <a:t>Key Strategic Decisions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/>
              <a:t>Media Strategy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/>
              <a:t>Message Strategy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dirty="0" smtClean="0"/>
              <a:t>Evaluation of Effectiveness</a:t>
            </a:r>
          </a:p>
          <a:p>
            <a:pPr marL="514350" indent="-514350" eaLnBrk="1" hangingPunct="1">
              <a:buFont typeface="+mj-lt"/>
              <a:buAutoNum type="arabicPeriod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6202362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Situation Analysis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6202362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Background Research</a:t>
            </a:r>
          </a:p>
          <a:p>
            <a:pPr eaLnBrk="1" hangingPunct="1"/>
            <a:r>
              <a:rPr lang="en-US" sz="2800" dirty="0" smtClean="0"/>
              <a:t>TOWS Analysis</a:t>
            </a:r>
          </a:p>
          <a:p>
            <a:pPr eaLnBrk="1" hangingPunct="1"/>
            <a:r>
              <a:rPr lang="en-US" sz="2800" dirty="0" smtClean="0"/>
              <a:t>Key Problems and Opportunities</a:t>
            </a: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6202362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Key Strategic Decision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6202362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Advertising/ IMC Objectives and Strategies</a:t>
            </a:r>
          </a:p>
          <a:p>
            <a:pPr eaLnBrk="1" hangingPunct="1"/>
            <a:r>
              <a:rPr lang="en-US" sz="2800" dirty="0" smtClean="0"/>
              <a:t>Target Audience</a:t>
            </a:r>
          </a:p>
          <a:p>
            <a:pPr eaLnBrk="1" hangingPunct="1"/>
            <a:r>
              <a:rPr lang="en-US" sz="2800" dirty="0" smtClean="0"/>
              <a:t>Brand Position</a:t>
            </a:r>
          </a:p>
          <a:p>
            <a:pPr eaLnBrk="1" hangingPunct="1"/>
            <a:r>
              <a:rPr lang="en-US" sz="2800" dirty="0" smtClean="0"/>
              <a:t>Brand Image and Personality</a:t>
            </a:r>
          </a:p>
          <a:p>
            <a:pPr eaLnBrk="1" hangingPunct="1"/>
            <a:r>
              <a:rPr lang="en-US" sz="2800" dirty="0" smtClean="0"/>
              <a:t>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6202362" cy="1143000"/>
          </a:xfrm>
        </p:spPr>
        <p:txBody>
          <a:bodyPr/>
          <a:lstStyle/>
          <a:p>
            <a:pPr algn="l" eaLnBrk="1" hangingPunct="1"/>
            <a:r>
              <a:rPr lang="en-US" dirty="0" smtClean="0"/>
              <a:t>Media Strategy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6202362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Media Objectives</a:t>
            </a:r>
          </a:p>
          <a:p>
            <a:pPr eaLnBrk="1" hangingPunct="1"/>
            <a:r>
              <a:rPr lang="en-US" sz="2800" dirty="0" smtClean="0"/>
              <a:t>Vehicle selection and budget allocation</a:t>
            </a:r>
          </a:p>
          <a:p>
            <a:pPr eaLnBrk="1" hangingPunct="1"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202362" cy="1143000"/>
          </a:xfrm>
        </p:spPr>
        <p:txBody>
          <a:bodyPr/>
          <a:lstStyle/>
          <a:p>
            <a:pPr algn="l" eaLnBrk="1" hangingPunct="1"/>
            <a:r>
              <a:rPr lang="en-US" dirty="0" smtClean="0">
                <a:latin typeface="Calibri" pitchFamily="34" charset="0"/>
              </a:rPr>
              <a:t>Message Strategy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6202362" cy="4525963"/>
          </a:xfrm>
        </p:spPr>
        <p:txBody>
          <a:bodyPr/>
          <a:lstStyle/>
          <a:p>
            <a:pPr eaLnBrk="1" hangingPunct="1"/>
            <a:r>
              <a:rPr lang="en-US" sz="2800" dirty="0" smtClean="0"/>
              <a:t>Key Consumer Insight</a:t>
            </a:r>
          </a:p>
          <a:p>
            <a:pPr eaLnBrk="1" hangingPunct="1"/>
            <a:r>
              <a:rPr lang="en-US" sz="2800" dirty="0" smtClean="0"/>
              <a:t>Selling Premise</a:t>
            </a:r>
          </a:p>
          <a:p>
            <a:pPr eaLnBrk="1" hangingPunct="1"/>
            <a:r>
              <a:rPr lang="en-US" sz="2800" dirty="0" smtClean="0"/>
              <a:t>Big Idea</a:t>
            </a:r>
          </a:p>
          <a:p>
            <a:pPr eaLnBrk="1" hangingPunct="1"/>
            <a:r>
              <a:rPr lang="en-US" sz="2800" dirty="0" smtClean="0"/>
              <a:t>Executions</a:t>
            </a:r>
          </a:p>
          <a:p>
            <a:pPr eaLnBrk="1" hangingPunct="1"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6202362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/>
              <a:t>Evaluation of Effectiveness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6202362" cy="4525963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 smtClean="0"/>
              <a:t>Evaluation </a:t>
            </a:r>
            <a:r>
              <a:rPr lang="en-US" sz="2800" dirty="0" smtClean="0"/>
              <a:t>can be done in terms of 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sz="2800" dirty="0" smtClean="0"/>
              <a:t>Sales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sz="2800" dirty="0" smtClean="0"/>
              <a:t>Profits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sz="2800" dirty="0" smtClean="0"/>
              <a:t>Customer Awareness,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Advertising Strategy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Basic Strategic Planning Decisions</a:t>
            </a:r>
            <a:endParaRPr lang="en-GB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r>
              <a:rPr lang="en-US" dirty="0" err="1" smtClean="0"/>
              <a:t>Shimp</a:t>
            </a:r>
            <a:r>
              <a:rPr lang="en-US" dirty="0" smtClean="0"/>
              <a:t> T, 2010, Advertising, Promotion and other Aspects of Marketing </a:t>
            </a:r>
            <a:r>
              <a:rPr lang="en-GB" dirty="0" smtClean="0"/>
              <a:t>Communications, 8th edition, South-Western.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455</Words>
  <Application>Microsoft Office PowerPoint</Application>
  <PresentationFormat>On-screen Show (4:3)</PresentationFormat>
  <Paragraphs>99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Strategic Planning</vt:lpstr>
      <vt:lpstr>Recap</vt:lpstr>
      <vt:lpstr>Chapter Outline</vt:lpstr>
      <vt:lpstr>Key Points</vt:lpstr>
      <vt:lpstr>Play…</vt:lpstr>
      <vt:lpstr>Strategic Planning</vt:lpstr>
      <vt:lpstr>A Three-Tiered Process</vt:lpstr>
      <vt:lpstr>A Three-Tiered Process</vt:lpstr>
      <vt:lpstr>A Three-Tiered Process</vt:lpstr>
      <vt:lpstr>Advertising Strategy</vt:lpstr>
      <vt:lpstr> The Advertising or IMC Plan</vt:lpstr>
      <vt:lpstr>Typical Advertising or IMC Plan Outline</vt:lpstr>
      <vt:lpstr>Situation Analysis</vt:lpstr>
      <vt:lpstr>Key Strategic Decision</vt:lpstr>
      <vt:lpstr>Media Strategy</vt:lpstr>
      <vt:lpstr>Message Strategy</vt:lpstr>
      <vt:lpstr>Evaluation of Effectiveness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8</cp:revision>
  <dcterms:created xsi:type="dcterms:W3CDTF">2013-04-14T12:30:45Z</dcterms:created>
  <dcterms:modified xsi:type="dcterms:W3CDTF">2013-04-29T03:00:37Z</dcterms:modified>
</cp:coreProperties>
</file>