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8" r:id="rId2"/>
    <p:sldId id="269" r:id="rId3"/>
    <p:sldId id="271" r:id="rId4"/>
    <p:sldId id="257" r:id="rId5"/>
    <p:sldId id="258" r:id="rId6"/>
    <p:sldId id="259" r:id="rId7"/>
    <p:sldId id="260" r:id="rId8"/>
    <p:sldId id="261" r:id="rId9"/>
    <p:sldId id="262" r:id="rId10"/>
    <p:sldId id="275" r:id="rId11"/>
    <p:sldId id="263" r:id="rId12"/>
    <p:sldId id="264" r:id="rId13"/>
    <p:sldId id="265" r:id="rId14"/>
    <p:sldId id="266" r:id="rId15"/>
    <p:sldId id="267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B30D34-41CF-4A21-8EBC-77BACCE9B8FF}" type="datetimeFigureOut">
              <a:rPr lang="en-US" smtClean="0"/>
              <a:pPr/>
              <a:t>4/29/2013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79AF06-852F-4D2E-8B34-69844222FD2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ndara" pitchFamily="34" charset="0"/>
              </a:rPr>
              <a:t>Strategic </a:t>
            </a:r>
            <a:r>
              <a:rPr lang="en-US" dirty="0" smtClean="0">
                <a:latin typeface="Candara" pitchFamily="34" charset="0"/>
              </a:rPr>
              <a:t>Research</a:t>
            </a:r>
            <a:br>
              <a:rPr lang="en-US" dirty="0" smtClean="0">
                <a:latin typeface="Candara" pitchFamily="34" charset="0"/>
              </a:rPr>
            </a:br>
            <a:r>
              <a:rPr lang="en-US" sz="2400" dirty="0" smtClean="0">
                <a:latin typeface="Candara" pitchFamily="34" charset="0"/>
              </a:rPr>
              <a:t>(Continued)</a:t>
            </a:r>
            <a:endParaRPr lang="en-US" dirty="0">
              <a:latin typeface="Candara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29000"/>
            <a:ext cx="6400800" cy="22098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</a:t>
            </a:r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10</a:t>
            </a:r>
            <a:endParaRPr lang="en-US" dirty="0">
              <a:solidFill>
                <a:schemeClr val="tx1"/>
              </a:solidFill>
              <a:latin typeface="Candara" pitchFamily="34" charset="0"/>
            </a:endParaRPr>
          </a:p>
        </p:txBody>
      </p:sp>
      <p:pic>
        <p:nvPicPr>
          <p:cNvPr id="4" name="Picture 4" descr="http://www.bell-labs.com/user/bejerano/Figures/research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962400"/>
            <a:ext cx="2971800" cy="2600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Research: The Quest for Intelligence and Insight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Consumer Research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Consumer Research Process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Uses of Research</a:t>
            </a:r>
            <a:endParaRPr lang="en-US" dirty="0"/>
          </a:p>
          <a:p>
            <a:pPr marL="812800" indent="-812800">
              <a:buFontTx/>
              <a:buAutoNum type="romanUcPeriod"/>
            </a:pPr>
            <a:r>
              <a:rPr lang="en-US" dirty="0"/>
              <a:t>Research Methods Used in Advertising Planning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Choosing Research Methods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Uses of Research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Research departments collect and disseminate secondary research data and conduct primary research</a:t>
            </a:r>
          </a:p>
          <a:p>
            <a:r>
              <a:rPr lang="en-US"/>
              <a:t>There is an increased need for research-based information in advertising planning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3886200" cy="4648200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533400" indent="-533400" algn="ctr">
              <a:buFontTx/>
              <a:buNone/>
            </a:pPr>
            <a:r>
              <a:rPr lang="en-US" u="sng" dirty="0"/>
              <a:t>Uses for Research</a:t>
            </a:r>
          </a:p>
          <a:p>
            <a:pPr marL="533400" indent="-533400">
              <a:buFontTx/>
              <a:buAutoNum type="arabicPeriod"/>
            </a:pPr>
            <a:r>
              <a:rPr lang="en-US" dirty="0"/>
              <a:t>Market information</a:t>
            </a:r>
          </a:p>
          <a:p>
            <a:pPr marL="533400" indent="-533400">
              <a:buFontTx/>
              <a:buAutoNum type="arabicPeriod"/>
            </a:pPr>
            <a:r>
              <a:rPr lang="en-US" dirty="0"/>
              <a:t>Consumer insight research</a:t>
            </a:r>
          </a:p>
          <a:p>
            <a:pPr marL="533400" indent="-533400">
              <a:buFontTx/>
              <a:buAutoNum type="arabicPeriod"/>
            </a:pPr>
            <a:r>
              <a:rPr lang="en-US" dirty="0"/>
              <a:t>Media research</a:t>
            </a:r>
          </a:p>
          <a:p>
            <a:pPr marL="533400" indent="-533400">
              <a:buFontTx/>
              <a:buAutoNum type="arabicPeriod"/>
            </a:pPr>
            <a:r>
              <a:rPr lang="en-US" dirty="0"/>
              <a:t>Message development</a:t>
            </a:r>
          </a:p>
          <a:p>
            <a:pPr marL="533400" indent="-533400">
              <a:buFontTx/>
              <a:buAutoNum type="arabicPeriod"/>
            </a:pPr>
            <a:r>
              <a:rPr lang="en-US" dirty="0"/>
              <a:t>Evaluation research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Uses of Research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4000"/>
              <a:t>Market information</a:t>
            </a:r>
          </a:p>
          <a:p>
            <a:pPr>
              <a:lnSpc>
                <a:spcPct val="90000"/>
              </a:lnSpc>
            </a:pPr>
            <a:r>
              <a:rPr lang="en-US" sz="4000">
                <a:solidFill>
                  <a:srgbClr val="C0C0C0"/>
                </a:solidFill>
              </a:rPr>
              <a:t>Consumer insight research</a:t>
            </a:r>
          </a:p>
          <a:p>
            <a:pPr>
              <a:lnSpc>
                <a:spcPct val="90000"/>
              </a:lnSpc>
            </a:pPr>
            <a:r>
              <a:rPr lang="en-US" sz="4000">
                <a:solidFill>
                  <a:srgbClr val="C0C0C0"/>
                </a:solidFill>
              </a:rPr>
              <a:t>Media research</a:t>
            </a:r>
          </a:p>
          <a:p>
            <a:pPr>
              <a:lnSpc>
                <a:spcPct val="90000"/>
              </a:lnSpc>
            </a:pPr>
            <a:r>
              <a:rPr lang="en-US" sz="4000">
                <a:solidFill>
                  <a:srgbClr val="C0C0C0"/>
                </a:solidFill>
              </a:rPr>
              <a:t>Message development and evaluation</a:t>
            </a:r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Research used to gather information about a particular market</a:t>
            </a:r>
          </a:p>
          <a:p>
            <a:r>
              <a:rPr lang="en-US" dirty="0"/>
              <a:t>Includes consumer perceptions of the brand, product category, and competitors’ brands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Uses of Research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4000">
                <a:solidFill>
                  <a:srgbClr val="C0C0C0"/>
                </a:solidFill>
              </a:rPr>
              <a:t>Market information</a:t>
            </a:r>
          </a:p>
          <a:p>
            <a:pPr>
              <a:lnSpc>
                <a:spcPct val="90000"/>
              </a:lnSpc>
            </a:pPr>
            <a:r>
              <a:rPr lang="en-US" sz="4000"/>
              <a:t>Consumer insight research</a:t>
            </a:r>
          </a:p>
          <a:p>
            <a:pPr>
              <a:lnSpc>
                <a:spcPct val="90000"/>
              </a:lnSpc>
            </a:pPr>
            <a:r>
              <a:rPr lang="en-US" sz="4000">
                <a:solidFill>
                  <a:srgbClr val="C0C0C0"/>
                </a:solidFill>
              </a:rPr>
              <a:t>Media research</a:t>
            </a:r>
          </a:p>
          <a:p>
            <a:pPr>
              <a:lnSpc>
                <a:spcPct val="90000"/>
              </a:lnSpc>
            </a:pPr>
            <a:r>
              <a:rPr lang="en-US" sz="4000">
                <a:solidFill>
                  <a:srgbClr val="C0C0C0"/>
                </a:solidFill>
              </a:rPr>
              <a:t>Message development and evaluation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The creative team and media planners need to know as much as they can, in as much depth and detail as possible, about the people they are trying to reach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Uses of Research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4000">
                <a:solidFill>
                  <a:srgbClr val="C0C0C0"/>
                </a:solidFill>
              </a:rPr>
              <a:t>Market information</a:t>
            </a:r>
          </a:p>
          <a:p>
            <a:pPr>
              <a:lnSpc>
                <a:spcPct val="90000"/>
              </a:lnSpc>
            </a:pPr>
            <a:r>
              <a:rPr lang="en-US" sz="4000">
                <a:solidFill>
                  <a:srgbClr val="C0C0C0"/>
                </a:solidFill>
              </a:rPr>
              <a:t>Consumer insight research</a:t>
            </a:r>
          </a:p>
          <a:p>
            <a:pPr>
              <a:lnSpc>
                <a:spcPct val="90000"/>
              </a:lnSpc>
            </a:pPr>
            <a:r>
              <a:rPr lang="en-US" sz="4000"/>
              <a:t>Media research</a:t>
            </a:r>
          </a:p>
          <a:p>
            <a:pPr>
              <a:lnSpc>
                <a:spcPct val="90000"/>
              </a:lnSpc>
            </a:pPr>
            <a:r>
              <a:rPr lang="en-US" sz="4000">
                <a:solidFill>
                  <a:srgbClr val="C0C0C0"/>
                </a:solidFill>
              </a:rPr>
              <a:t>Message development and evaluation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Gathers information about all the possible media and marketing communication tools that might be used to deliver a message</a:t>
            </a:r>
          </a:p>
          <a:p>
            <a:pPr>
              <a:lnSpc>
                <a:spcPct val="90000"/>
              </a:lnSpc>
            </a:pPr>
            <a:r>
              <a:rPr lang="en-US" dirty="0"/>
              <a:t>Researchers match that information to what is known about the target audience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Uses of Research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4000">
                <a:solidFill>
                  <a:srgbClr val="C0C0C0"/>
                </a:solidFill>
              </a:rPr>
              <a:t>Market information</a:t>
            </a:r>
          </a:p>
          <a:p>
            <a:pPr>
              <a:lnSpc>
                <a:spcPct val="90000"/>
              </a:lnSpc>
            </a:pPr>
            <a:r>
              <a:rPr lang="en-US" sz="4000">
                <a:solidFill>
                  <a:srgbClr val="C0C0C0"/>
                </a:solidFill>
              </a:rPr>
              <a:t>Consumer insight research</a:t>
            </a:r>
          </a:p>
          <a:p>
            <a:pPr>
              <a:lnSpc>
                <a:spcPct val="90000"/>
              </a:lnSpc>
            </a:pPr>
            <a:r>
              <a:rPr lang="en-US" sz="4000">
                <a:solidFill>
                  <a:srgbClr val="C0C0C0"/>
                </a:solidFill>
              </a:rPr>
              <a:t>Media research</a:t>
            </a:r>
          </a:p>
          <a:p>
            <a:pPr>
              <a:lnSpc>
                <a:spcPct val="90000"/>
              </a:lnSpc>
            </a:pPr>
            <a:r>
              <a:rPr lang="en-US" sz="4000"/>
              <a:t>Message development and evaluation</a:t>
            </a:r>
            <a:endParaRPr lang="en-US" sz="4000">
              <a:solidFill>
                <a:srgbClr val="C0C0C0"/>
              </a:solidFill>
            </a:endParaRP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dirty="0"/>
              <a:t>Concept testing</a:t>
            </a:r>
          </a:p>
          <a:p>
            <a:pPr lvl="1"/>
            <a:r>
              <a:rPr lang="en-US" dirty="0"/>
              <a:t>Used in the development of the message strategy to evaluate the relative power of various creative ideas</a:t>
            </a:r>
          </a:p>
          <a:p>
            <a:r>
              <a:rPr lang="en-US" dirty="0"/>
              <a:t>Copy testing</a:t>
            </a:r>
          </a:p>
          <a:p>
            <a:pPr lvl="1"/>
            <a:r>
              <a:rPr lang="en-US" dirty="0"/>
              <a:t>Used to evaluate the relative effectiveness of various approaches to the sales message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Research Methods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Consumer research</a:t>
            </a:r>
          </a:p>
          <a:p>
            <a:pPr lvl="1"/>
            <a:r>
              <a:rPr lang="en-US"/>
              <a:t>Used to better understand how users, prospects, and nonusers of a brand think and behave</a:t>
            </a:r>
          </a:p>
          <a:p>
            <a:pPr lvl="1"/>
            <a:r>
              <a:rPr lang="en-US"/>
              <a:t>Uses both qualitative and quantitative methods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FontTx/>
              <a:buNone/>
            </a:pPr>
            <a:r>
              <a:rPr lang="en-US" b="1" dirty="0"/>
              <a:t>Ways of Contact</a:t>
            </a:r>
          </a:p>
          <a:p>
            <a:r>
              <a:rPr lang="en-US" dirty="0"/>
              <a:t>In person</a:t>
            </a:r>
          </a:p>
          <a:p>
            <a:r>
              <a:rPr lang="en-US" dirty="0"/>
              <a:t>Telephone</a:t>
            </a:r>
          </a:p>
          <a:p>
            <a:r>
              <a:rPr lang="en-US" dirty="0"/>
              <a:t>Mail</a:t>
            </a:r>
          </a:p>
          <a:p>
            <a:r>
              <a:rPr lang="en-US" dirty="0"/>
              <a:t>The Internet</a:t>
            </a:r>
          </a:p>
          <a:p>
            <a:r>
              <a:rPr lang="en-US" dirty="0"/>
              <a:t>Cable TV</a:t>
            </a:r>
          </a:p>
          <a:p>
            <a:r>
              <a:rPr lang="en-US" dirty="0"/>
              <a:t>Computer kiosk in a mall or store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Batman </a:t>
            </a:r>
            <a:r>
              <a:rPr lang="en-US" dirty="0" err="1" smtClean="0"/>
              <a:t>Onstar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Consumer Research </a:t>
            </a:r>
            <a:r>
              <a:rPr lang="en-US" sz="3000"/>
              <a:t>(continued)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/>
              <a:t>Survey Research</a:t>
            </a:r>
          </a:p>
          <a:p>
            <a:r>
              <a:rPr lang="en-US"/>
              <a:t>Quantitative method that uses structured interviews to ask large numbers of people the same set of questions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/>
              <a:t>In-depth Interviews</a:t>
            </a:r>
          </a:p>
          <a:p>
            <a:r>
              <a:rPr lang="en-US"/>
              <a:t>Qualitative method conducted one-on-one using open-ended questions that require respondents to generate their own answers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Consumer Research </a:t>
            </a:r>
            <a:r>
              <a:rPr lang="en-US" sz="3000"/>
              <a:t>(continued)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b="1"/>
              <a:t>Focus Groups</a:t>
            </a:r>
          </a:p>
          <a:p>
            <a:pPr>
              <a:lnSpc>
                <a:spcPct val="90000"/>
              </a:lnSpc>
            </a:pPr>
            <a:r>
              <a:rPr lang="en-US"/>
              <a:t>A group of users or potential users who gather together to discuss a topic</a:t>
            </a:r>
          </a:p>
          <a:p>
            <a:pPr>
              <a:lnSpc>
                <a:spcPct val="90000"/>
              </a:lnSpc>
            </a:pPr>
            <a:r>
              <a:rPr lang="en-US"/>
              <a:t>Useful in testing ideas or exploring various alternatives in message strategy development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b="1"/>
              <a:t>Observation Research</a:t>
            </a:r>
          </a:p>
          <a:p>
            <a:pPr>
              <a:lnSpc>
                <a:spcPct val="90000"/>
              </a:lnSpc>
            </a:pPr>
            <a:r>
              <a:rPr lang="en-US"/>
              <a:t>Takes researchers into natural settings where they note the behavior of consumers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Consumer Research </a:t>
            </a:r>
            <a:r>
              <a:rPr lang="en-US" sz="3000"/>
              <a:t>(continued)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/>
              <a:t>Ethnographic Research</a:t>
            </a:r>
          </a:p>
          <a:p>
            <a:r>
              <a:rPr lang="en-US"/>
              <a:t>Involves the researcher in living the lives of the people being studied</a:t>
            </a:r>
          </a:p>
          <a:p>
            <a:r>
              <a:rPr lang="en-US"/>
              <a:t>Has the advantage of or revealing what people </a:t>
            </a:r>
            <a:r>
              <a:rPr lang="en-US" u="sng"/>
              <a:t>actually</a:t>
            </a:r>
            <a:r>
              <a:rPr lang="en-US"/>
              <a:t> do, not what they </a:t>
            </a:r>
            <a:r>
              <a:rPr lang="en-US" u="sng"/>
              <a:t>say</a:t>
            </a:r>
            <a:r>
              <a:rPr lang="en-US"/>
              <a:t> they do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/>
              <a:t>Diaries</a:t>
            </a:r>
          </a:p>
          <a:p>
            <a:r>
              <a:rPr lang="en-US"/>
              <a:t>Consumers record their activities</a:t>
            </a:r>
          </a:p>
          <a:p>
            <a:r>
              <a:rPr lang="en-US"/>
              <a:t>They tell media planners what programs and ads the consumers watched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Consumer Research </a:t>
            </a:r>
            <a:r>
              <a:rPr lang="en-US" sz="3000"/>
              <a:t>(concluded)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dirty="0"/>
              <a:t>Qualitative methods</a:t>
            </a:r>
          </a:p>
          <a:p>
            <a:r>
              <a:rPr lang="en-US" dirty="0"/>
              <a:t>Imaginative ways qualitative researchers get insights</a:t>
            </a:r>
          </a:p>
          <a:p>
            <a:r>
              <a:rPr lang="en-US" dirty="0"/>
              <a:t>Researchers try to uncover the mental processes that guide consumer behavior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/>
              <a:t>Fill in the blanks</a:t>
            </a:r>
          </a:p>
          <a:p>
            <a:r>
              <a:rPr lang="en-GB" dirty="0" smtClean="0"/>
              <a:t>Purpose-driven games</a:t>
            </a:r>
          </a:p>
          <a:p>
            <a:r>
              <a:rPr lang="en-GB" dirty="0" smtClean="0"/>
              <a:t>Story elicitation</a:t>
            </a:r>
          </a:p>
          <a:p>
            <a:r>
              <a:rPr lang="en-GB" dirty="0" smtClean="0"/>
              <a:t>Photo elicitation</a:t>
            </a:r>
          </a:p>
          <a:p>
            <a:r>
              <a:rPr lang="en-GB" dirty="0" smtClean="0"/>
              <a:t>Photo sorts</a:t>
            </a:r>
          </a:p>
          <a:p>
            <a:r>
              <a:rPr lang="en-GB" dirty="0" smtClean="0"/>
              <a:t>Metaphors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Choosing a Research Method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1828800"/>
          </a:xfrm>
        </p:spPr>
        <p:txBody>
          <a:bodyPr/>
          <a:lstStyle/>
          <a:p>
            <a:r>
              <a:rPr lang="en-US"/>
              <a:t>Validity</a:t>
            </a:r>
          </a:p>
          <a:p>
            <a:pPr lvl="1"/>
            <a:r>
              <a:rPr lang="en-US"/>
              <a:t>The research actually measures what it says it measures</a:t>
            </a:r>
          </a:p>
          <a:p>
            <a:endParaRPr lang="en-US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4038600" cy="1828800"/>
          </a:xfrm>
        </p:spPr>
        <p:txBody>
          <a:bodyPr/>
          <a:lstStyle/>
          <a:p>
            <a:r>
              <a:rPr lang="en-US"/>
              <a:t>Reliability</a:t>
            </a:r>
          </a:p>
          <a:p>
            <a:pPr lvl="1"/>
            <a:r>
              <a:rPr lang="en-US"/>
              <a:t>Researchers can run the same test again and get the same answer</a:t>
            </a:r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609600" y="3505200"/>
            <a:ext cx="7924800" cy="2743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533400" indent="-533400" algn="ctr">
              <a:spcBef>
                <a:spcPct val="20000"/>
              </a:spcBef>
              <a:buClr>
                <a:srgbClr val="FF9900"/>
              </a:buClr>
            </a:pPr>
            <a:r>
              <a:rPr lang="en-US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Three Big Objectives in Advertising Research</a:t>
            </a:r>
          </a:p>
          <a:p>
            <a:pPr marL="914400" lvl="1" indent="-457200">
              <a:spcBef>
                <a:spcPct val="20000"/>
              </a:spcBef>
              <a:buClr>
                <a:srgbClr val="FF9900"/>
              </a:buClr>
              <a:buFontTx/>
              <a:buAutoNum type="arabicPeriod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Test hypotheses</a:t>
            </a:r>
          </a:p>
          <a:p>
            <a:pPr marL="914400" lvl="1" indent="-457200">
              <a:spcBef>
                <a:spcPct val="20000"/>
              </a:spcBef>
              <a:buClr>
                <a:srgbClr val="FF9900"/>
              </a:buClr>
              <a:buFontTx/>
              <a:buAutoNum type="arabicPeriod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Get information</a:t>
            </a:r>
          </a:p>
          <a:p>
            <a:pPr marL="914400" lvl="1" indent="-457200">
              <a:spcBef>
                <a:spcPct val="20000"/>
              </a:spcBef>
              <a:buClr>
                <a:srgbClr val="FF9900"/>
              </a:buClr>
              <a:buFontTx/>
              <a:buAutoNum type="arabicPeriod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Get insights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Uses of Research</a:t>
            </a:r>
            <a:endParaRPr lang="en-US" dirty="0"/>
          </a:p>
          <a:p>
            <a:pPr marL="812800" indent="-812800">
              <a:buFontTx/>
              <a:buAutoNum type="romanUcPeriod"/>
            </a:pPr>
            <a:r>
              <a:rPr lang="en-US" dirty="0"/>
              <a:t>Research Methods Used in Advertising Planning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Choosing Research Methods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Wells, W., Burnett, J. and Moriarty, S. (2006), </a:t>
            </a:r>
            <a:r>
              <a:rPr lang="en-GB" sz="2800" dirty="0" smtClean="0"/>
              <a:t>Advertising Principles and Practice, Prentice-Hall, New Delhi, ND.</a:t>
            </a:r>
          </a:p>
          <a:p>
            <a:r>
              <a:rPr lang="en-US" sz="2800" dirty="0" err="1" smtClean="0"/>
              <a:t>Schiffman</a:t>
            </a:r>
            <a:r>
              <a:rPr lang="en-US" sz="2800" dirty="0" smtClean="0"/>
              <a:t>, L.G. and </a:t>
            </a:r>
            <a:r>
              <a:rPr lang="en-US" sz="2800" dirty="0" err="1" smtClean="0"/>
              <a:t>Kanuk</a:t>
            </a:r>
            <a:r>
              <a:rPr lang="en-US" sz="2800" dirty="0" smtClean="0"/>
              <a:t>, L.L. (2011) Consumer Behavior, 7th Ed, Prentice Hall.</a:t>
            </a:r>
            <a:endParaRPr lang="en-GB" sz="2800" dirty="0" smtClean="0"/>
          </a:p>
          <a:p>
            <a:endParaRPr lang="en-GB" sz="2800" dirty="0" smtClean="0"/>
          </a:p>
          <a:p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579</Words>
  <Application>Microsoft Office PowerPoint</Application>
  <PresentationFormat>On-screen Show (4:3)</PresentationFormat>
  <Paragraphs>106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Strategic Research (Continued)</vt:lpstr>
      <vt:lpstr>Recap</vt:lpstr>
      <vt:lpstr>Chapter Outline</vt:lpstr>
      <vt:lpstr>Uses of Research</vt:lpstr>
      <vt:lpstr>Uses of Research</vt:lpstr>
      <vt:lpstr>Uses of Research</vt:lpstr>
      <vt:lpstr>Uses of Research</vt:lpstr>
      <vt:lpstr>Uses of Research</vt:lpstr>
      <vt:lpstr>Research Methods</vt:lpstr>
      <vt:lpstr>Play…</vt:lpstr>
      <vt:lpstr>Consumer Research (continued)</vt:lpstr>
      <vt:lpstr>Consumer Research (continued)</vt:lpstr>
      <vt:lpstr>Consumer Research (continued)</vt:lpstr>
      <vt:lpstr>Consumer Research (concluded)</vt:lpstr>
      <vt:lpstr>Choosing a Research Method</vt:lpstr>
      <vt:lpstr>Summary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Administrator</cp:lastModifiedBy>
  <cp:revision>12</cp:revision>
  <dcterms:created xsi:type="dcterms:W3CDTF">2013-04-14T12:30:45Z</dcterms:created>
  <dcterms:modified xsi:type="dcterms:W3CDTF">2013-04-29T06:13:27Z</dcterms:modified>
</cp:coreProperties>
</file>