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2" r:id="rId24"/>
    <p:sldId id="296" r:id="rId25"/>
    <p:sldId id="283" r:id="rId26"/>
    <p:sldId id="297" r:id="rId27"/>
    <p:sldId id="284" r:id="rId28"/>
    <p:sldId id="298" r:id="rId29"/>
    <p:sldId id="285" r:id="rId30"/>
    <p:sldId id="299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00" r:id="rId39"/>
    <p:sldId id="294" r:id="rId40"/>
    <p:sldId id="29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9C81D-8F4B-427A-BBA8-F88E9635102D}" type="datetimeFigureOut">
              <a:rPr lang="en-US" smtClean="0"/>
              <a:pPr/>
              <a:t>15-Apr-13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7CDD0-0383-4533-9AE3-01EE4CE0921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7CDD0-0383-4533-9AE3-01EE4CE09214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7CDD0-0383-4533-9AE3-01EE4CE0921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7CDD0-0383-4533-9AE3-01EE4CE09214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7CDD0-0383-4533-9AE3-01EE4CE0921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77CDD0-0383-4533-9AE3-01EE4CE09214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15-Apr-13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Marketing%20Vedios\Ho%20Jao%20Good%20k%20Liye%20Crazy%20-%20Pappu%20Sergeant.mp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Marketing%20Vedios\BMW%20Films%20Ambush.mp4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Advertising and Public Relations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>
              <a:latin typeface="Candara" pitchFamily="34" charset="0"/>
            </a:endParaRPr>
          </a:p>
          <a:p>
            <a:r>
              <a:rPr lang="en-GB" dirty="0" smtClean="0">
                <a:latin typeface="Candara" pitchFamily="34" charset="0"/>
              </a:rPr>
              <a:t>Muhammad Waqas</a:t>
            </a:r>
            <a:endParaRPr lang="en-GB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602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400" dirty="0" smtClean="0"/>
              <a:t>By the end of the </a:t>
            </a:r>
            <a:r>
              <a:rPr lang="en-GB" sz="2400" b="1" dirty="0" smtClean="0"/>
              <a:t>module</a:t>
            </a:r>
            <a:r>
              <a:rPr lang="en-GB" sz="2400" dirty="0" smtClean="0"/>
              <a:t> students will be able to</a:t>
            </a:r>
            <a:r>
              <a:rPr lang="en-GB" sz="2400" dirty="0" smtClean="0"/>
              <a:t>:</a:t>
            </a:r>
            <a:endParaRPr lang="en-GB" sz="24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sz="2400" dirty="0" smtClean="0"/>
              <a:t>Appreciate the diversity of marketing communications activities and understand the concept and process of advertising.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 smtClean="0"/>
              <a:t>Understand differing approaches to theorising advertising and their contributions to the conceptualisation of advertising strategies and tactics.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 smtClean="0"/>
              <a:t>Demonstrate comprehensive understanding of varied advertising tools.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 smtClean="0"/>
              <a:t>Analyse and critically evaluate national, international and cross-cultural advertising strategies and campaigns.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2400" dirty="0" smtClean="0"/>
              <a:t>Critically discuss the ethical issues encompassing advertising.</a:t>
            </a:r>
          </a:p>
          <a:p>
            <a:pPr>
              <a:buNone/>
            </a:pP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Learning Outcomes</a:t>
            </a:r>
            <a:br>
              <a:rPr lang="en-GB" dirty="0" smtClean="0"/>
            </a:br>
            <a:r>
              <a:rPr lang="en-US" sz="2000" dirty="0" smtClean="0"/>
              <a:t>(Continued)</a:t>
            </a: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 startAt="6"/>
            </a:pPr>
            <a:r>
              <a:rPr lang="en-GB" dirty="0" smtClean="0"/>
              <a:t>Demonstrate awareness of the interrelationships between advertising, culture and society.</a:t>
            </a:r>
          </a:p>
          <a:p>
            <a:pPr marL="514350" lvl="0" indent="-514350">
              <a:buFont typeface="+mj-lt"/>
              <a:buAutoNum type="arabicPeriod" startAt="6"/>
            </a:pPr>
            <a:r>
              <a:rPr lang="en-GB" dirty="0" smtClean="0"/>
              <a:t>Demonstrate awareness of interrelationships between various public relations tools.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Approach to </a:t>
            </a:r>
            <a:r>
              <a:rPr lang="en-US" dirty="0" smtClean="0"/>
              <a:t>Teaching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The module adopts a </a:t>
            </a:r>
            <a:r>
              <a:rPr lang="en-US" u="sng" dirty="0" smtClean="0"/>
              <a:t>student-oriented</a:t>
            </a:r>
            <a:r>
              <a:rPr lang="en-US" dirty="0" smtClean="0"/>
              <a:t> approach using a variety of teaching methods to accommodate multiple learning styles.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Students are responsible for their learning, therefore are expected to read the prescribed reading before each.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Teaching and Learning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 smtClean="0"/>
              <a:t>Lectures : </a:t>
            </a:r>
            <a:r>
              <a:rPr lang="en-US" dirty="0" smtClean="0"/>
              <a:t>Formal presentation of theories, concepts and their applicability using relevant examples, and exercises.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Main Text Book</a:t>
            </a:r>
            <a:endParaRPr lang="en-GB" b="1" u="sng" dirty="0" smtClean="0"/>
          </a:p>
          <a:p>
            <a:pPr marL="0" indent="0"/>
            <a:r>
              <a:rPr lang="en-GB" sz="2900" b="1" dirty="0" smtClean="0">
                <a:solidFill>
                  <a:srgbClr val="002060"/>
                </a:solidFill>
              </a:rPr>
              <a:t>Advertising Principles and Practice</a:t>
            </a:r>
            <a:endParaRPr lang="en-GB" sz="2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900" dirty="0" smtClean="0">
                <a:solidFill>
                  <a:srgbClr val="002060"/>
                </a:solidFill>
              </a:rPr>
              <a:t>By William </a:t>
            </a:r>
            <a:r>
              <a:rPr lang="en-GB" sz="2900" b="1" dirty="0" smtClean="0">
                <a:solidFill>
                  <a:srgbClr val="002060"/>
                </a:solidFill>
              </a:rPr>
              <a:t>Wells</a:t>
            </a:r>
            <a:r>
              <a:rPr lang="en-GB" sz="2900" dirty="0" smtClean="0">
                <a:solidFill>
                  <a:srgbClr val="002060"/>
                </a:solidFill>
              </a:rPr>
              <a:t>, John </a:t>
            </a:r>
            <a:r>
              <a:rPr lang="en-GB" sz="2900" b="1" dirty="0" smtClean="0">
                <a:solidFill>
                  <a:srgbClr val="002060"/>
                </a:solidFill>
              </a:rPr>
              <a:t>Burnett</a:t>
            </a:r>
            <a:r>
              <a:rPr lang="en-GB" sz="2900" dirty="0" smtClean="0">
                <a:solidFill>
                  <a:srgbClr val="002060"/>
                </a:solidFill>
              </a:rPr>
              <a:t>, Sandra </a:t>
            </a:r>
            <a:r>
              <a:rPr lang="en-GB" sz="2900" b="1" dirty="0" smtClean="0">
                <a:solidFill>
                  <a:srgbClr val="002060"/>
                </a:solidFill>
              </a:rPr>
              <a:t>Moriarty</a:t>
            </a:r>
            <a:endParaRPr lang="en-GB" sz="2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900" dirty="0" smtClean="0">
                <a:solidFill>
                  <a:srgbClr val="002060"/>
                </a:solidFill>
              </a:rPr>
              <a:t>[7th Edition] Prentice Hall</a:t>
            </a:r>
            <a:r>
              <a:rPr lang="en-GB" dirty="0" smtClean="0"/>
              <a:t>	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Other Books</a:t>
            </a:r>
            <a:endParaRPr lang="en-GB" b="1" u="sng" dirty="0" smtClean="0"/>
          </a:p>
          <a:p>
            <a:pPr marL="0" indent="0"/>
            <a:r>
              <a:rPr lang="en-GB" sz="2900" b="1" dirty="0" smtClean="0">
                <a:solidFill>
                  <a:srgbClr val="002060"/>
                </a:solidFill>
              </a:rPr>
              <a:t>Advertising, Promotion and other Aspects of Integrated Marketing Communications</a:t>
            </a:r>
            <a:endParaRPr lang="en-GB" sz="2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900" dirty="0" smtClean="0">
                <a:solidFill>
                  <a:srgbClr val="002060"/>
                </a:solidFill>
              </a:rPr>
              <a:t>By Terence A. </a:t>
            </a:r>
            <a:r>
              <a:rPr lang="en-US" sz="2900" dirty="0" err="1" smtClean="0">
                <a:solidFill>
                  <a:srgbClr val="002060"/>
                </a:solidFill>
              </a:rPr>
              <a:t>Shimp</a:t>
            </a:r>
            <a:endParaRPr lang="en-GB" sz="2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900" dirty="0" smtClean="0">
                <a:solidFill>
                  <a:srgbClr val="002060"/>
                </a:solidFill>
              </a:rPr>
              <a:t>[7th Edition] Thomson</a:t>
            </a:r>
          </a:p>
          <a:p>
            <a:pPr marL="0" indent="0">
              <a:buNone/>
            </a:pPr>
            <a:endParaRPr lang="en-GB" sz="2900" dirty="0" smtClean="0">
              <a:solidFill>
                <a:srgbClr val="002060"/>
              </a:solidFill>
            </a:endParaRPr>
          </a:p>
          <a:p>
            <a:pPr marL="0" indent="0"/>
            <a:r>
              <a:rPr lang="en-GB" sz="2900" b="1" dirty="0" smtClean="0">
                <a:solidFill>
                  <a:srgbClr val="002060"/>
                </a:solidFill>
              </a:rPr>
              <a:t>Contemporary Advertising</a:t>
            </a:r>
          </a:p>
          <a:p>
            <a:pPr marL="0" indent="0">
              <a:buNone/>
            </a:pPr>
            <a:r>
              <a:rPr lang="en-GB" sz="2900" dirty="0" smtClean="0">
                <a:solidFill>
                  <a:srgbClr val="002060"/>
                </a:solidFill>
              </a:rPr>
              <a:t>By William F. </a:t>
            </a:r>
            <a:r>
              <a:rPr lang="en-GB" sz="2900" dirty="0" err="1" smtClean="0">
                <a:solidFill>
                  <a:srgbClr val="002060"/>
                </a:solidFill>
              </a:rPr>
              <a:t>Arens</a:t>
            </a:r>
            <a:endParaRPr lang="en-GB" sz="29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900" dirty="0" smtClean="0">
                <a:solidFill>
                  <a:srgbClr val="002060"/>
                </a:solidFill>
              </a:rPr>
              <a:t>[Latest Edition] McGraw Hill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Some useful information</a:t>
            </a:r>
            <a:br>
              <a:rPr lang="en-US" sz="3200" dirty="0" smtClean="0"/>
            </a:br>
            <a:r>
              <a:rPr lang="en-US" sz="3200" dirty="0" smtClean="0"/>
              <a:t>about the module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Slides are only starting point for discussion in lecture. Students have to use multiple resources (journal articles and books).</a:t>
            </a:r>
          </a:p>
          <a:p>
            <a:r>
              <a:rPr lang="en-GB" dirty="0" smtClean="0"/>
              <a:t>Focusing only on the slides for their revision might find it difficult to have high achievement.</a:t>
            </a:r>
          </a:p>
          <a:p>
            <a:r>
              <a:rPr lang="en-US" dirty="0" smtClean="0"/>
              <a:t>Often older editions of books have been used to develop some of the slides used in class.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Advertising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First Session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Lecture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Define advertising and explain its key components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Discuss the roles and functions of advertising within society and business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Identify the key players and their roles in creating advertising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Explain the different types of advertising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Summarize the characteristics of effective advertising and explain why it is always goal directed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Analyze the changes affecting the advertising industry</a:t>
            </a:r>
          </a:p>
          <a:p>
            <a:pPr>
              <a:lnSpc>
                <a:spcPct val="120000"/>
              </a:lnSpc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hammad\Downloads\Ads\horlick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990600"/>
            <a:ext cx="179568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Muhammad\Downloads\Ads\bonanz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990600"/>
            <a:ext cx="173731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Muhammad\Downloads\Ads\dil manga abh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4267200"/>
            <a:ext cx="4343400" cy="174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C:\Users\Muhammad\Downloads\Ads\law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04800"/>
            <a:ext cx="2705100" cy="1685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Muhammad\Downloads\Ads\servic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2133600"/>
            <a:ext cx="3028950" cy="1514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Muhammad\Downloads\Ads\cok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96200" y="457200"/>
            <a:ext cx="1111250" cy="1828800"/>
          </a:xfrm>
          <a:prstGeom prst="rect">
            <a:avLst/>
          </a:prstGeom>
          <a:noFill/>
        </p:spPr>
      </p:pic>
      <p:pic>
        <p:nvPicPr>
          <p:cNvPr id="1032" name="Picture 8" descr="C:\Users\Muhammad\Downloads\Ads\coke 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3886200"/>
            <a:ext cx="3705225" cy="1228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C:\Users\Muhammad\Downloads\Ads\mcb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5285423"/>
            <a:ext cx="2819400" cy="1420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Ho </a:t>
            </a:r>
            <a:r>
              <a:rPr lang="en-US" sz="3200" dirty="0" err="1" smtClean="0"/>
              <a:t>Jao</a:t>
            </a:r>
            <a:r>
              <a:rPr lang="en-US" sz="3200" dirty="0" smtClean="0"/>
              <a:t> Good k </a:t>
            </a:r>
            <a:r>
              <a:rPr lang="en-US" sz="3200" dirty="0" err="1" smtClean="0"/>
              <a:t>Liye</a:t>
            </a:r>
            <a:r>
              <a:rPr lang="en-US" sz="3200" dirty="0" smtClean="0"/>
              <a:t> Crazy - Pappu Sergeant</a:t>
            </a:r>
            <a:endParaRPr lang="en-GB" sz="3200" dirty="0"/>
          </a:p>
        </p:txBody>
      </p:sp>
      <p:pic>
        <p:nvPicPr>
          <p:cNvPr id="4" name="Ho Jao Good k Liye Crazy - Pappu Sergean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27432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dirty="0" smtClean="0"/>
              <a:t>“Advertising is the structured and composed non personal communication of information, usually persuasive in nature, about products (goods, services and ideas) by identified sponsors through various media” (</a:t>
            </a:r>
            <a:r>
              <a:rPr lang="en-GB" dirty="0" err="1" smtClean="0"/>
              <a:t>Arens</a:t>
            </a:r>
            <a:r>
              <a:rPr lang="en-GB" dirty="0" smtClean="0"/>
              <a:t>, 2004, p. 07). 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lvl="0" indent="-533400">
              <a:buNone/>
              <a:defRPr/>
            </a:pPr>
            <a:r>
              <a:rPr lang="en-US" sz="2400" dirty="0" smtClean="0"/>
              <a:t>  </a:t>
            </a:r>
            <a:r>
              <a:rPr lang="en-US" sz="2400" b="1" dirty="0" smtClean="0"/>
              <a:t>Five basic components: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dirty="0" smtClean="0"/>
              <a:t>Paid communication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dirty="0" smtClean="0"/>
              <a:t>Sponsor is identified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dirty="0" smtClean="0"/>
              <a:t>Tries to persuade or influence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dirty="0" smtClean="0"/>
              <a:t>Reaches a large audience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en-US" dirty="0" smtClean="0"/>
              <a:t>Conveyed through impersonal mass media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Is Advertising?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4400" dirty="0" smtClean="0"/>
              <a:t>Strategy</a:t>
            </a:r>
          </a:p>
          <a:p>
            <a:pPr>
              <a:lnSpc>
                <a:spcPct val="90000"/>
              </a:lnSpc>
            </a:pPr>
            <a:r>
              <a:rPr lang="en-US" sz="4400" dirty="0" smtClean="0">
                <a:solidFill>
                  <a:srgbClr val="C0C0C0"/>
                </a:solidFill>
              </a:rPr>
              <a:t>Creative idea</a:t>
            </a:r>
          </a:p>
          <a:p>
            <a:pPr>
              <a:lnSpc>
                <a:spcPct val="90000"/>
              </a:lnSpc>
            </a:pPr>
            <a:r>
              <a:rPr lang="en-US" sz="4400" dirty="0" smtClean="0">
                <a:solidFill>
                  <a:srgbClr val="C0C0C0"/>
                </a:solidFill>
              </a:rPr>
              <a:t>Execution</a:t>
            </a:r>
          </a:p>
          <a:p>
            <a:pPr>
              <a:lnSpc>
                <a:spcPct val="90000"/>
              </a:lnSpc>
            </a:pPr>
            <a:r>
              <a:rPr lang="en-US" sz="4400" dirty="0" smtClean="0">
                <a:solidFill>
                  <a:srgbClr val="C0C0C0"/>
                </a:solidFill>
              </a:rPr>
              <a:t>Media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The logic and planning behind the ad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Advertisers develop ads to meet objectives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Advertisers direct ads to identified audiences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Advertisers create messages that speak to the audience’s concerns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Advertisers run ads in the most effective media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Concepts of Advertising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C0C0C0"/>
                </a:solidFill>
              </a:rPr>
              <a:t>Strategy</a:t>
            </a:r>
          </a:p>
          <a:p>
            <a:r>
              <a:rPr lang="en-US" sz="4400" dirty="0" smtClean="0"/>
              <a:t>Creative idea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Execution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Media</a:t>
            </a:r>
          </a:p>
          <a:p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The central idea that grabs the consumer’s attention</a:t>
            </a:r>
          </a:p>
          <a:p>
            <a:r>
              <a:rPr lang="en-US" dirty="0" smtClean="0"/>
              <a:t>Creativity drives the entire field of advertising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Concepts of Advertising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C0C0C0"/>
                </a:solidFill>
              </a:rPr>
              <a:t>Strategy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Creative idea</a:t>
            </a:r>
          </a:p>
          <a:p>
            <a:r>
              <a:rPr lang="en-US" sz="4400" dirty="0" smtClean="0"/>
              <a:t>Execution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Media</a:t>
            </a:r>
          </a:p>
          <a:p>
            <a:pPr>
              <a:buNone/>
            </a:pP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Effective ads adhere to the highest production values in the industry</a:t>
            </a:r>
          </a:p>
          <a:p>
            <a:r>
              <a:rPr lang="en-US" dirty="0" smtClean="0"/>
              <a:t>Clients demand the best production the budget allows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Concepts of Advertising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C0C0C0"/>
                </a:solidFill>
              </a:rPr>
              <a:t>Strategy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Creative idea</a:t>
            </a:r>
          </a:p>
          <a:p>
            <a:r>
              <a:rPr lang="en-US" sz="4400" dirty="0" smtClean="0">
                <a:solidFill>
                  <a:srgbClr val="C0C0C0"/>
                </a:solidFill>
              </a:rPr>
              <a:t>Execution</a:t>
            </a:r>
          </a:p>
          <a:p>
            <a:r>
              <a:rPr lang="en-US" sz="4400" dirty="0" smtClean="0"/>
              <a:t>Media</a:t>
            </a:r>
          </a:p>
          <a:p>
            <a:pPr>
              <a:buNone/>
            </a:pPr>
            <a:endParaRPr lang="en-US" sz="4400" dirty="0" smtClean="0"/>
          </a:p>
          <a:p>
            <a:pPr>
              <a:buNone/>
            </a:pPr>
            <a:endParaRPr lang="en-GB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Communication channels that reach a broad audience</a:t>
            </a:r>
          </a:p>
          <a:p>
            <a:r>
              <a:rPr lang="en-US" u="sng" dirty="0" smtClean="0"/>
              <a:t>How</a:t>
            </a:r>
            <a:r>
              <a:rPr lang="en-US" dirty="0" smtClean="0"/>
              <a:t> to deliver the message is just as important coming up with the creative idea of the message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Concepts of Advertising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Roles of Advertising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Hard-Sell Approach</a:t>
            </a:r>
          </a:p>
          <a:p>
            <a:r>
              <a:rPr lang="en-GB" dirty="0" smtClean="0"/>
              <a:t>Soft-Sell  Approach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2050" name="Picture 2" descr="C:\Users\Muhammad\Downloads\Ads\tyo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429000"/>
            <a:ext cx="3733800" cy="2718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C:\Users\Muhammad\Downloads\Ads\Coca-Col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352800"/>
            <a:ext cx="427215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Roles of Advertising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/>
              <a:t>Marketing</a:t>
            </a:r>
          </a:p>
          <a:p>
            <a:r>
              <a:rPr lang="en-US" sz="4000" dirty="0">
                <a:solidFill>
                  <a:srgbClr val="C0C0C0"/>
                </a:solidFill>
              </a:rPr>
              <a:t>Communication</a:t>
            </a:r>
          </a:p>
          <a:p>
            <a:r>
              <a:rPr lang="en-US" sz="4000" dirty="0">
                <a:solidFill>
                  <a:srgbClr val="C0C0C0"/>
                </a:solidFill>
              </a:rPr>
              <a:t>Economic</a:t>
            </a:r>
          </a:p>
          <a:p>
            <a:r>
              <a:rPr lang="en-US" sz="4000" dirty="0">
                <a:solidFill>
                  <a:srgbClr val="C0C0C0"/>
                </a:solidFill>
              </a:rPr>
              <a:t>Societal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process a business uses to satisfy consumer needs by providing goods and services</a:t>
            </a:r>
          </a:p>
          <a:p>
            <a:pPr lvl="1"/>
            <a:r>
              <a:rPr lang="en-US" dirty="0"/>
              <a:t>Product category</a:t>
            </a:r>
          </a:p>
          <a:p>
            <a:pPr lvl="1"/>
            <a:r>
              <a:rPr lang="en-US" dirty="0"/>
              <a:t>Target market</a:t>
            </a:r>
          </a:p>
          <a:p>
            <a:pPr lvl="1"/>
            <a:r>
              <a:rPr lang="en-US" dirty="0"/>
              <a:t>Marketing mix</a:t>
            </a:r>
          </a:p>
          <a:p>
            <a:pPr lvl="1"/>
            <a:r>
              <a:rPr lang="en-US" dirty="0"/>
              <a:t>Brand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Roles of Advertising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70037"/>
            <a:ext cx="4038600" cy="4525963"/>
          </a:xfrm>
          <a:ln>
            <a:noFill/>
          </a:ln>
          <a:effectLst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rgbClr val="C0C0C0"/>
                </a:solidFill>
              </a:rPr>
              <a:t>Marketing</a:t>
            </a:r>
          </a:p>
          <a:p>
            <a:r>
              <a:rPr lang="en-US" sz="4000" dirty="0"/>
              <a:t>Communication</a:t>
            </a:r>
          </a:p>
          <a:p>
            <a:r>
              <a:rPr lang="en-US" sz="4000" dirty="0">
                <a:solidFill>
                  <a:srgbClr val="C0C0C0"/>
                </a:solidFill>
              </a:rPr>
              <a:t>Economic</a:t>
            </a:r>
          </a:p>
          <a:p>
            <a:r>
              <a:rPr lang="en-US" sz="4000" dirty="0">
                <a:solidFill>
                  <a:srgbClr val="C0C0C0"/>
                </a:solidFill>
              </a:rPr>
              <a:t>Societal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Can reach a mass audience</a:t>
            </a:r>
          </a:p>
          <a:p>
            <a:r>
              <a:rPr lang="en-US" dirty="0"/>
              <a:t>Introduces products</a:t>
            </a:r>
          </a:p>
          <a:p>
            <a:r>
              <a:rPr lang="en-US" dirty="0"/>
              <a:t>Explains important changes</a:t>
            </a:r>
          </a:p>
          <a:p>
            <a:r>
              <a:rPr lang="en-US" dirty="0"/>
              <a:t>Reminds and reinforces</a:t>
            </a:r>
          </a:p>
          <a:p>
            <a:r>
              <a:rPr lang="en-US" dirty="0"/>
              <a:t>Persuades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Roles of Advertising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rgbClr val="C0C0C0"/>
                </a:solidFill>
              </a:rPr>
              <a:t>Marketing</a:t>
            </a:r>
          </a:p>
          <a:p>
            <a:r>
              <a:rPr lang="en-US" sz="4000" dirty="0">
                <a:solidFill>
                  <a:srgbClr val="C0C0C0"/>
                </a:solidFill>
              </a:rPr>
              <a:t>Communication</a:t>
            </a:r>
          </a:p>
          <a:p>
            <a:r>
              <a:rPr lang="en-US" sz="4000" dirty="0"/>
              <a:t>Economic</a:t>
            </a:r>
          </a:p>
          <a:p>
            <a:r>
              <a:rPr lang="en-US" sz="4000" dirty="0">
                <a:solidFill>
                  <a:srgbClr val="C0C0C0"/>
                </a:solidFill>
              </a:rPr>
              <a:t>Societal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Moves from being informational to creating demand</a:t>
            </a:r>
          </a:p>
          <a:p>
            <a:r>
              <a:rPr lang="en-US" dirty="0"/>
              <a:t>Advertising is an objective means for providing price-value information, thereby creating a more rational economy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Roles of Advertising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70037"/>
            <a:ext cx="4038600" cy="4525963"/>
          </a:xfrm>
          <a:ln>
            <a:noFill/>
          </a:ln>
          <a:effectLst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rgbClr val="C0C0C0"/>
                </a:solidFill>
              </a:rPr>
              <a:t>Marketing</a:t>
            </a:r>
          </a:p>
          <a:p>
            <a:r>
              <a:rPr lang="en-US" sz="4000" dirty="0">
                <a:solidFill>
                  <a:srgbClr val="C0C0C0"/>
                </a:solidFill>
              </a:rPr>
              <a:t>Communication</a:t>
            </a:r>
          </a:p>
          <a:p>
            <a:r>
              <a:rPr lang="en-US" sz="4000" dirty="0">
                <a:solidFill>
                  <a:srgbClr val="C0C0C0"/>
                </a:solidFill>
              </a:rPr>
              <a:t>Economic</a:t>
            </a:r>
          </a:p>
          <a:p>
            <a:r>
              <a:rPr lang="en-US" sz="4000" dirty="0"/>
              <a:t>Societal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Informs consumers about innovations and issues</a:t>
            </a:r>
          </a:p>
          <a:p>
            <a:pPr>
              <a:lnSpc>
                <a:spcPct val="90000"/>
              </a:lnSpc>
            </a:pPr>
            <a:r>
              <a:rPr lang="en-US" dirty="0"/>
              <a:t>Mirrors fashion and design trends</a:t>
            </a:r>
          </a:p>
          <a:p>
            <a:pPr>
              <a:lnSpc>
                <a:spcPct val="90000"/>
              </a:lnSpc>
            </a:pPr>
            <a:r>
              <a:rPr lang="en-US" dirty="0"/>
              <a:t>Teaches consumers about new products </a:t>
            </a:r>
          </a:p>
          <a:p>
            <a:pPr>
              <a:lnSpc>
                <a:spcPct val="90000"/>
              </a:lnSpc>
            </a:pPr>
            <a:r>
              <a:rPr lang="en-US" dirty="0"/>
              <a:t>Helps shape consumer self-image</a:t>
            </a:r>
          </a:p>
          <a:p>
            <a:pPr>
              <a:lnSpc>
                <a:spcPct val="90000"/>
              </a:lnSpc>
            </a:pPr>
            <a:r>
              <a:rPr lang="en-US" dirty="0"/>
              <a:t>Perpetuates self-expression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Functions of Advertising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Builds awareness of products and brands</a:t>
            </a:r>
          </a:p>
          <a:p>
            <a:r>
              <a:rPr lang="en-US" dirty="0" smtClean="0"/>
              <a:t>Creates a brand image</a:t>
            </a:r>
          </a:p>
          <a:p>
            <a:r>
              <a:rPr lang="en-US" dirty="0" smtClean="0"/>
              <a:t>Provides product and brand information</a:t>
            </a:r>
          </a:p>
          <a:p>
            <a:r>
              <a:rPr lang="en-US" dirty="0" smtClean="0"/>
              <a:t>Persuades people</a:t>
            </a:r>
          </a:p>
          <a:p>
            <a:r>
              <a:rPr lang="en-US" dirty="0" smtClean="0"/>
              <a:t>Provides incentives to take action</a:t>
            </a:r>
          </a:p>
          <a:p>
            <a:r>
              <a:rPr lang="en-US" dirty="0" smtClean="0"/>
              <a:t>Provides brand reminders</a:t>
            </a:r>
          </a:p>
          <a:p>
            <a:r>
              <a:rPr lang="en-US" dirty="0" smtClean="0"/>
              <a:t>Reinforces past purchases and brand experiences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Players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sz="4400" dirty="0"/>
              <a:t>Advertiser (client)</a:t>
            </a:r>
          </a:p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C0C0C0"/>
                </a:solidFill>
              </a:rPr>
              <a:t>Agency</a:t>
            </a:r>
          </a:p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C0C0C0"/>
                </a:solidFill>
              </a:rPr>
              <a:t>Media</a:t>
            </a:r>
          </a:p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C0C0C0"/>
                </a:solidFill>
              </a:rPr>
              <a:t>Supplier</a:t>
            </a:r>
          </a:p>
          <a:p>
            <a:pPr>
              <a:lnSpc>
                <a:spcPct val="90000"/>
              </a:lnSpc>
            </a:pPr>
            <a:r>
              <a:rPr lang="en-US" sz="4400" dirty="0">
                <a:solidFill>
                  <a:srgbClr val="C0C0C0"/>
                </a:solidFill>
              </a:rPr>
              <a:t>Audience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Uses advertising to send out a message about its products</a:t>
            </a:r>
          </a:p>
          <a:p>
            <a:pPr>
              <a:lnSpc>
                <a:spcPct val="90000"/>
              </a:lnSpc>
            </a:pPr>
            <a:r>
              <a:rPr lang="en-US" dirty="0"/>
              <a:t>Initiates the advertising effort by identifying a marketing problem</a:t>
            </a:r>
          </a:p>
          <a:p>
            <a:pPr>
              <a:lnSpc>
                <a:spcPct val="90000"/>
              </a:lnSpc>
            </a:pPr>
            <a:r>
              <a:rPr lang="en-US" dirty="0"/>
              <a:t>Approves audience, plan and budget</a:t>
            </a:r>
          </a:p>
          <a:p>
            <a:pPr>
              <a:lnSpc>
                <a:spcPct val="90000"/>
              </a:lnSpc>
            </a:pPr>
            <a:r>
              <a:rPr lang="en-US" dirty="0"/>
              <a:t>Hires the advertising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Advertiser</a:t>
            </a:r>
            <a:endParaRPr lang="en-GB" dirty="0"/>
          </a:p>
        </p:txBody>
      </p:sp>
      <p:pic>
        <p:nvPicPr>
          <p:cNvPr id="3075" name="Picture 3" descr="C:\Users\Muhammad\Downloads\Ads\jee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2057400"/>
            <a:ext cx="48006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Muhammad\Downloads\Ads\samsung-galaxy-s-iii-anti-iphone-5-ad-full-siz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295400"/>
            <a:ext cx="3124200" cy="5293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Players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rgbClr val="C0C0C0"/>
                </a:solidFill>
              </a:rPr>
              <a:t>Advertiser (client)</a:t>
            </a:r>
          </a:p>
          <a:p>
            <a:r>
              <a:rPr lang="en-US" sz="4400" dirty="0"/>
              <a:t>Agency</a:t>
            </a:r>
          </a:p>
          <a:p>
            <a:r>
              <a:rPr lang="en-US" sz="4400" dirty="0">
                <a:solidFill>
                  <a:srgbClr val="C0C0C0"/>
                </a:solidFill>
              </a:rPr>
              <a:t>Media</a:t>
            </a:r>
          </a:p>
          <a:p>
            <a:r>
              <a:rPr lang="en-US" sz="4400" dirty="0">
                <a:solidFill>
                  <a:srgbClr val="C0C0C0"/>
                </a:solidFill>
              </a:rPr>
              <a:t>Supplier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Audience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Has strategic and creative expertise, media knowledge, workforce talent, and negotiating abilities</a:t>
            </a:r>
          </a:p>
          <a:p>
            <a:pPr lvl="1"/>
            <a:r>
              <a:rPr lang="en-US" dirty="0"/>
              <a:t>Advertising department</a:t>
            </a:r>
          </a:p>
          <a:p>
            <a:pPr lvl="1"/>
            <a:r>
              <a:rPr lang="en-US" dirty="0"/>
              <a:t>In-house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Orient McCann-Erickson</a:t>
            </a:r>
          </a:p>
          <a:p>
            <a:r>
              <a:rPr lang="en-GB" dirty="0" smtClean="0"/>
              <a:t>Synergy Advertising</a:t>
            </a:r>
          </a:p>
          <a:p>
            <a:r>
              <a:rPr lang="en-GB" dirty="0" smtClean="0"/>
              <a:t>JWT</a:t>
            </a:r>
          </a:p>
          <a:p>
            <a:r>
              <a:rPr lang="en-GB" dirty="0" smtClean="0"/>
              <a:t>Interflow Communications  </a:t>
            </a:r>
          </a:p>
          <a:p>
            <a:r>
              <a:rPr lang="en-GB" dirty="0" err="1" smtClean="0"/>
              <a:t>Evernew</a:t>
            </a:r>
            <a:r>
              <a:rPr lang="en-GB" dirty="0" smtClean="0"/>
              <a:t> Entertainment</a:t>
            </a:r>
          </a:p>
          <a:p>
            <a:r>
              <a:rPr lang="en-GB" dirty="0" smtClean="0"/>
              <a:t>The Circuit</a:t>
            </a:r>
          </a:p>
          <a:p>
            <a:r>
              <a:rPr lang="en-GB" dirty="0" smtClean="0"/>
              <a:t>Midas</a:t>
            </a:r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Players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rgbClr val="C0C0C0"/>
                </a:solidFill>
              </a:rPr>
              <a:t>Advertiser (client)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Agency</a:t>
            </a:r>
          </a:p>
          <a:p>
            <a:r>
              <a:rPr lang="en-US" sz="4400" dirty="0"/>
              <a:t>Media</a:t>
            </a:r>
          </a:p>
          <a:p>
            <a:r>
              <a:rPr lang="en-US" sz="4400" dirty="0">
                <a:solidFill>
                  <a:srgbClr val="C0C0C0"/>
                </a:solidFill>
              </a:rPr>
              <a:t>Supplier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Audience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2400" dirty="0"/>
              <a:t>The channels of communication that carry the message to the audience</a:t>
            </a:r>
          </a:p>
          <a:p>
            <a:r>
              <a:rPr lang="en-US" sz="2400" dirty="0"/>
              <a:t>Are also companies or huge conglomerates</a:t>
            </a:r>
          </a:p>
          <a:p>
            <a:r>
              <a:rPr lang="en-US" sz="2400" dirty="0"/>
              <a:t>Mass media advertising can be cost effective because the costs are spread over the large number of people the ad reaches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</a:t>
            </a:r>
            <a:endParaRPr lang="en-GB" dirty="0"/>
          </a:p>
        </p:txBody>
      </p:sp>
      <p:pic>
        <p:nvPicPr>
          <p:cNvPr id="4098" name="Picture 2" descr="C:\Users\Muhammad\Downloads\Ads\hum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0200"/>
            <a:ext cx="1619250" cy="2828925"/>
          </a:xfrm>
          <a:prstGeom prst="rect">
            <a:avLst/>
          </a:prstGeom>
          <a:noFill/>
        </p:spPr>
      </p:pic>
      <p:pic>
        <p:nvPicPr>
          <p:cNvPr id="4099" name="Picture 3" descr="C:\Users\Muhammad\Downloads\Ads\f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752600"/>
            <a:ext cx="2514600" cy="1143000"/>
          </a:xfrm>
          <a:prstGeom prst="rect">
            <a:avLst/>
          </a:prstGeom>
          <a:noFill/>
        </p:spPr>
      </p:pic>
      <p:pic>
        <p:nvPicPr>
          <p:cNvPr id="4100" name="Picture 4" descr="C:\Users\Muhammad\Downloads\Ads\the new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3276600"/>
            <a:ext cx="2428875" cy="1876425"/>
          </a:xfrm>
          <a:prstGeom prst="rect">
            <a:avLst/>
          </a:prstGeom>
          <a:noFill/>
        </p:spPr>
      </p:pic>
      <p:pic>
        <p:nvPicPr>
          <p:cNvPr id="4101" name="Picture 5" descr="C:\Users\Muhammad\Downloads\Ads\kha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981200"/>
            <a:ext cx="1857375" cy="2466975"/>
          </a:xfrm>
          <a:prstGeom prst="rect">
            <a:avLst/>
          </a:prstGeom>
          <a:noFill/>
        </p:spPr>
      </p:pic>
      <p:pic>
        <p:nvPicPr>
          <p:cNvPr id="4102" name="Picture 6" descr="C:\Users\Muhammad\Downloads\Ads\billboar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4800600"/>
            <a:ext cx="2619375" cy="1743075"/>
          </a:xfrm>
          <a:prstGeom prst="rect">
            <a:avLst/>
          </a:prstGeom>
          <a:noFill/>
        </p:spPr>
      </p:pic>
      <p:pic>
        <p:nvPicPr>
          <p:cNvPr id="4103" name="Picture 7" descr="C:\Users\Muhammad\Downloads\Ads\in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4648200"/>
            <a:ext cx="2266950" cy="2019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Players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rgbClr val="C0C0C0"/>
                </a:solidFill>
              </a:rPr>
              <a:t>Advertiser (client)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Agency</a:t>
            </a:r>
          </a:p>
          <a:p>
            <a:r>
              <a:rPr lang="en-US" sz="4400" dirty="0">
                <a:solidFill>
                  <a:srgbClr val="C0C0C0"/>
                </a:solidFill>
              </a:rPr>
              <a:t>Media</a:t>
            </a:r>
          </a:p>
          <a:p>
            <a:r>
              <a:rPr lang="en-US" sz="4400" dirty="0"/>
              <a:t>Supplier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Audience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Assist advertisers, agencies, and the media in creating and placing the ads</a:t>
            </a:r>
          </a:p>
          <a:p>
            <a:r>
              <a:rPr lang="en-US" dirty="0"/>
              <a:t>Vendor services are often cheaper than those in-house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</a:t>
            </a:r>
            <a:endParaRPr lang="en-GB" dirty="0"/>
          </a:p>
        </p:txBody>
      </p:sp>
      <p:pic>
        <p:nvPicPr>
          <p:cNvPr id="5122" name="Picture 2" descr="C:\Users\Muhammad\Downloads\Ads\directo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1600200" cy="2064774"/>
          </a:xfrm>
          <a:prstGeom prst="rect">
            <a:avLst/>
          </a:prstGeom>
          <a:noFill/>
        </p:spPr>
      </p:pic>
      <p:pic>
        <p:nvPicPr>
          <p:cNvPr id="5123" name="Picture 3" descr="C:\Users\Muhammad\Downloads\Ads\graphic-designer-career.s600x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676400"/>
            <a:ext cx="4048125" cy="2686050"/>
          </a:xfrm>
          <a:prstGeom prst="rect">
            <a:avLst/>
          </a:prstGeom>
          <a:noFill/>
        </p:spPr>
      </p:pic>
      <p:pic>
        <p:nvPicPr>
          <p:cNvPr id="5124" name="Picture 4" descr="C:\Users\Muhammad\Downloads\Ads\phot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4495800"/>
            <a:ext cx="2466975" cy="1847850"/>
          </a:xfrm>
          <a:prstGeom prst="rect">
            <a:avLst/>
          </a:prstGeom>
          <a:noFill/>
        </p:spPr>
      </p:pic>
      <p:pic>
        <p:nvPicPr>
          <p:cNvPr id="5125" name="Picture 5" descr="C:\Users\Muhammad\Downloads\Ads\son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886200"/>
            <a:ext cx="2628900" cy="1743075"/>
          </a:xfrm>
          <a:prstGeom prst="rect">
            <a:avLst/>
          </a:prstGeom>
          <a:noFill/>
        </p:spPr>
      </p:pic>
      <p:pic>
        <p:nvPicPr>
          <p:cNvPr id="5126" name="Picture 6" descr="C:\Users\Muhammad\Downloads\Ads\shahi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4572000"/>
            <a:ext cx="2343150" cy="14603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Key Players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4400" dirty="0">
                <a:solidFill>
                  <a:srgbClr val="C0C0C0"/>
                </a:solidFill>
              </a:rPr>
              <a:t>Advertiser (client)</a:t>
            </a:r>
          </a:p>
          <a:p>
            <a:r>
              <a:rPr lang="en-US" sz="4400" dirty="0">
                <a:solidFill>
                  <a:srgbClr val="C0C0C0"/>
                </a:solidFill>
              </a:rPr>
              <a:t>Agency</a:t>
            </a:r>
          </a:p>
          <a:p>
            <a:r>
              <a:rPr lang="en-US" sz="4400" dirty="0">
                <a:solidFill>
                  <a:srgbClr val="C0C0C0"/>
                </a:solidFill>
              </a:rPr>
              <a:t>Media</a:t>
            </a:r>
          </a:p>
          <a:p>
            <a:r>
              <a:rPr lang="en-US" sz="4400" dirty="0">
                <a:solidFill>
                  <a:srgbClr val="C0C0C0"/>
                </a:solidFill>
              </a:rPr>
              <a:t>Supplier</a:t>
            </a:r>
          </a:p>
          <a:p>
            <a:r>
              <a:rPr lang="en-US" sz="4400" dirty="0"/>
              <a:t>Audience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dirty="0"/>
              <a:t>The desired audience for the advertising message</a:t>
            </a:r>
          </a:p>
          <a:p>
            <a:r>
              <a:rPr lang="en-US" sz="2400" dirty="0"/>
              <a:t>Data-gathering technology improves accuracy of information about customers</a:t>
            </a:r>
          </a:p>
          <a:p>
            <a:r>
              <a:rPr lang="en-US" sz="2400" dirty="0"/>
              <a:t>Advertisers must recognize the various target audiences they are talking to and know as much about them as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Advertising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Brand advertising</a:t>
            </a:r>
          </a:p>
          <a:p>
            <a:r>
              <a:rPr lang="en-US" dirty="0" smtClean="0"/>
              <a:t>Retail or Local advertising</a:t>
            </a:r>
          </a:p>
          <a:p>
            <a:r>
              <a:rPr lang="en-US" dirty="0" smtClean="0"/>
              <a:t>Direct-Response advertising</a:t>
            </a:r>
          </a:p>
          <a:p>
            <a:r>
              <a:rPr lang="en-US" dirty="0" smtClean="0"/>
              <a:t>Business-to-Business advertising</a:t>
            </a:r>
          </a:p>
          <a:p>
            <a:r>
              <a:rPr lang="en-US" dirty="0" smtClean="0"/>
              <a:t>Institutional advertising</a:t>
            </a:r>
          </a:p>
          <a:p>
            <a:r>
              <a:rPr lang="en-US" dirty="0" smtClean="0"/>
              <a:t>Nonprofit advertising</a:t>
            </a:r>
          </a:p>
          <a:p>
            <a:r>
              <a:rPr lang="en-US" dirty="0" smtClean="0"/>
              <a:t>Public Service advertising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 Effective 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dirty="0" smtClean="0"/>
              <a:t>If it creates an impression for a product or brand</a:t>
            </a:r>
          </a:p>
          <a:p>
            <a:pPr marL="609600" indent="-609600">
              <a:buFontTx/>
              <a:buAutoNum type="arabicPeriod"/>
            </a:pPr>
            <a:r>
              <a:rPr lang="en-US" dirty="0" smtClean="0"/>
              <a:t>If it influences people to respond in some way</a:t>
            </a:r>
          </a:p>
          <a:p>
            <a:pPr marL="609600" indent="-609600">
              <a:buFontTx/>
              <a:buAutoNum type="arabicPeriod"/>
            </a:pPr>
            <a:r>
              <a:rPr lang="en-US" dirty="0" smtClean="0"/>
              <a:t>If it separates the product or brand from the competition in the mind of the consumer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Evolution of Advertising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 of Print</a:t>
            </a:r>
          </a:p>
          <a:p>
            <a:r>
              <a:rPr lang="en-US" dirty="0" smtClean="0"/>
              <a:t>Industrial Revolution and Emergence of Consumer Society</a:t>
            </a:r>
          </a:p>
          <a:p>
            <a:r>
              <a:rPr lang="en-US" dirty="0" smtClean="0"/>
              <a:t>Modern Advertising Era</a:t>
            </a:r>
          </a:p>
          <a:p>
            <a:r>
              <a:rPr lang="en-US" dirty="0" smtClean="0"/>
              <a:t>Accountability Era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Current Advertising Scene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2"/>
          </a:lnRef>
          <a:fillRef idx="1001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/>
              <a:t>Expanded view</a:t>
            </a:r>
          </a:p>
          <a:p>
            <a:r>
              <a:rPr lang="en-US" sz="4000" dirty="0">
                <a:solidFill>
                  <a:srgbClr val="C0C0C0"/>
                </a:solidFill>
              </a:rPr>
              <a:t>Integrated Marketing Communication</a:t>
            </a:r>
          </a:p>
          <a:p>
            <a:r>
              <a:rPr lang="en-US" sz="4000" dirty="0">
                <a:solidFill>
                  <a:srgbClr val="C0C0C0"/>
                </a:solidFill>
              </a:rPr>
              <a:t>Globalization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Electronic media are changing the media landscape</a:t>
            </a:r>
          </a:p>
          <a:p>
            <a:r>
              <a:rPr lang="en-US" dirty="0"/>
              <a:t>New media are more personal and interactive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Current Advertising Scene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rgbClr val="C0C0C0"/>
                </a:solidFill>
              </a:rPr>
              <a:t>Expanded view</a:t>
            </a:r>
          </a:p>
          <a:p>
            <a:r>
              <a:rPr lang="en-US" sz="4000" dirty="0"/>
              <a:t>Integrated Marketing Communication</a:t>
            </a:r>
          </a:p>
          <a:p>
            <a:r>
              <a:rPr lang="en-US" sz="4000" dirty="0">
                <a:solidFill>
                  <a:srgbClr val="C0C0C0"/>
                </a:solidFill>
              </a:rPr>
              <a:t>Globalization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practice of unifying all marketing communication tools so they send a consistent, persuasive </a:t>
            </a:r>
            <a:r>
              <a:rPr lang="en-US" dirty="0" smtClean="0"/>
              <a:t>message</a:t>
            </a:r>
          </a:p>
          <a:p>
            <a:r>
              <a:rPr lang="en-US" dirty="0" smtClean="0"/>
              <a:t>Coordination of IMC tools creates synergy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Current Advertising Scene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ln>
            <a:noFill/>
          </a:ln>
          <a:effectLst/>
        </p:spPr>
        <p:style>
          <a:lnRef idx="1">
            <a:schemeClr val="accent2"/>
          </a:lnRef>
          <a:fillRef idx="1001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>
                <a:solidFill>
                  <a:srgbClr val="C0C0C0"/>
                </a:solidFill>
              </a:rPr>
              <a:t>Expanded view</a:t>
            </a:r>
          </a:p>
          <a:p>
            <a:r>
              <a:rPr lang="en-US" sz="4000" dirty="0">
                <a:solidFill>
                  <a:srgbClr val="C0C0C0"/>
                </a:solidFill>
              </a:rPr>
              <a:t>Integrated Marketing Communication</a:t>
            </a:r>
          </a:p>
          <a:p>
            <a:r>
              <a:rPr lang="en-US" sz="4000" dirty="0"/>
              <a:t>Globalization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Increasing globalization of marketing programs</a:t>
            </a:r>
          </a:p>
          <a:p>
            <a:r>
              <a:rPr lang="en-US" dirty="0"/>
              <a:t>Advertisers are moving into global markets and agencies are forming huge multinational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BMW Films-Ambush</a:t>
            </a:r>
            <a:endParaRPr lang="en-GB" dirty="0"/>
          </a:p>
        </p:txBody>
      </p:sp>
      <p:pic>
        <p:nvPicPr>
          <p:cNvPr id="4" name="BMW Films Ambush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0" y="2719388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Wells, W., Burnett, J. and Moriarty, S. (2006), </a:t>
            </a:r>
            <a:r>
              <a:rPr lang="en-GB" sz="2800" dirty="0" smtClean="0"/>
              <a:t>Advertising Principles and Practice, Prentice-Hall, New Delhi, ND.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838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>
                <a:latin typeface="Candara" pitchFamily="34" charset="0"/>
              </a:rPr>
              <a:t/>
            </a:r>
            <a:br>
              <a:rPr lang="en-GB" dirty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>Next Session</a:t>
            </a:r>
            <a:br>
              <a:rPr lang="en-GB" dirty="0" smtClean="0">
                <a:latin typeface="Candara" pitchFamily="34" charset="0"/>
              </a:rPr>
            </a:br>
            <a:r>
              <a:rPr lang="en-GB" dirty="0">
                <a:latin typeface="Candara" pitchFamily="34" charset="0"/>
              </a:rPr>
              <a:t/>
            </a:r>
            <a:br>
              <a:rPr lang="en-GB" dirty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>Session 2: Advertising Role in Marketing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65BEC21-D0A0-425F-A1D6-8F8453FC101D}" type="slidenum">
              <a:rPr lang="en-GB" smtClean="0"/>
              <a:pPr/>
              <a:t>40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1095</Words>
  <Application>Microsoft Office PowerPoint</Application>
  <PresentationFormat>On-screen Show (4:3)</PresentationFormat>
  <Paragraphs>251</Paragraphs>
  <Slides>40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Advertising and Public Relations</vt:lpstr>
      <vt:lpstr>Learning Outcomes</vt:lpstr>
      <vt:lpstr> Learning Outcomes (Continued) </vt:lpstr>
      <vt:lpstr>Approach to Teaching</vt:lpstr>
      <vt:lpstr>Teaching and Learning Approach</vt:lpstr>
      <vt:lpstr>Reading</vt:lpstr>
      <vt:lpstr>Some useful information about the module</vt:lpstr>
      <vt:lpstr>Introduction to Advertising</vt:lpstr>
      <vt:lpstr>Lecture Objectives</vt:lpstr>
      <vt:lpstr>Slide 10</vt:lpstr>
      <vt:lpstr>Ho Jao Good k Liye Crazy - Pappu Sergeant</vt:lpstr>
      <vt:lpstr>What Is Advertising?</vt:lpstr>
      <vt:lpstr>Key Concepts of Advertising</vt:lpstr>
      <vt:lpstr>Key Concepts of Advertising</vt:lpstr>
      <vt:lpstr>Key Concepts of Advertising</vt:lpstr>
      <vt:lpstr>Key Concepts of Advertising</vt:lpstr>
      <vt:lpstr>Roles of Advertising</vt:lpstr>
      <vt:lpstr>Roles of Advertising</vt:lpstr>
      <vt:lpstr>Roles of Advertising</vt:lpstr>
      <vt:lpstr>Roles of Advertising</vt:lpstr>
      <vt:lpstr>Roles of Advertising</vt:lpstr>
      <vt:lpstr>The Functions of Advertising</vt:lpstr>
      <vt:lpstr>The Key Players</vt:lpstr>
      <vt:lpstr>Advertiser</vt:lpstr>
      <vt:lpstr>The Key Players</vt:lpstr>
      <vt:lpstr>Agency</vt:lpstr>
      <vt:lpstr>The Key Players</vt:lpstr>
      <vt:lpstr>Media</vt:lpstr>
      <vt:lpstr>The Key Players</vt:lpstr>
      <vt:lpstr>Supplier</vt:lpstr>
      <vt:lpstr>The Key Players</vt:lpstr>
      <vt:lpstr>Types of Advertising</vt:lpstr>
      <vt:lpstr>An Effective Ad</vt:lpstr>
      <vt:lpstr>The Evolution of Advertising</vt:lpstr>
      <vt:lpstr>The Current Advertising Scene</vt:lpstr>
      <vt:lpstr>The Current Advertising Scene</vt:lpstr>
      <vt:lpstr>The Current Advertising Scene</vt:lpstr>
      <vt:lpstr>BMW Films-Ambush</vt:lpstr>
      <vt:lpstr>References</vt:lpstr>
      <vt:lpstr>   Next Session  Session 2: Advertising Role in Marketing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56</cp:revision>
  <dcterms:created xsi:type="dcterms:W3CDTF">2013-04-14T12:30:45Z</dcterms:created>
  <dcterms:modified xsi:type="dcterms:W3CDTF">2013-04-15T10:15:02Z</dcterms:modified>
</cp:coreProperties>
</file>