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72" r:id="rId3"/>
    <p:sldId id="271" r:id="rId4"/>
    <p:sldId id="257" r:id="rId5"/>
    <p:sldId id="258" r:id="rId6"/>
    <p:sldId id="275" r:id="rId7"/>
    <p:sldId id="259" r:id="rId8"/>
    <p:sldId id="260" r:id="rId9"/>
    <p:sldId id="261" r:id="rId10"/>
    <p:sldId id="262" r:id="rId11"/>
    <p:sldId id="263" r:id="rId12"/>
    <p:sldId id="264" r:id="rId13"/>
    <p:sldId id="270" r:id="rId14"/>
    <p:sldId id="276" r:id="rId15"/>
    <p:sldId id="277" r:id="rId16"/>
    <p:sldId id="273" r:id="rId17"/>
    <p:sldId id="27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722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t>15-Jun-14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t>15-Jun-14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15-Jun-14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 Global Markets</a:t>
            </a:r>
            <a:br>
              <a:rPr lang="en-US" dirty="0">
                <a:latin typeface="Candara" pitchFamily="34" charset="0"/>
              </a:rPr>
            </a:br>
            <a:endParaRPr lang="en-US" dirty="0">
              <a:latin typeface="Candara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Lecture 9</a:t>
            </a:r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133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Recap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International and global legal forces</a:t>
            </a:r>
          </a:p>
          <a:p>
            <a:r>
              <a:rPr lang="en-US" dirty="0">
                <a:latin typeface="Candara" pitchFamily="34" charset="0"/>
              </a:rPr>
              <a:t>Forecasting and managing regulatory change</a:t>
            </a:r>
          </a:p>
          <a:p>
            <a:r>
              <a:rPr lang="en-US" dirty="0">
                <a:latin typeface="Candara" pitchFamily="34" charset="0"/>
              </a:rPr>
              <a:t>Managing political risk</a:t>
            </a:r>
          </a:p>
          <a:p>
            <a:r>
              <a:rPr lang="en-US" dirty="0">
                <a:latin typeface="Candara" pitchFamily="34" charset="0"/>
              </a:rPr>
              <a:t>Risk reduction strategies</a:t>
            </a: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453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Chapter Outline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Understanding buyers</a:t>
            </a:r>
          </a:p>
          <a:p>
            <a:r>
              <a:rPr lang="en-US" dirty="0" smtClean="0">
                <a:latin typeface="Candara" pitchFamily="34" charset="0"/>
              </a:rPr>
              <a:t>The consumer market</a:t>
            </a:r>
          </a:p>
          <a:p>
            <a:r>
              <a:rPr lang="en-US" dirty="0" smtClean="0">
                <a:latin typeface="Candara" pitchFamily="34" charset="0"/>
              </a:rPr>
              <a:t>Business market</a:t>
            </a:r>
          </a:p>
          <a:p>
            <a:r>
              <a:rPr lang="en-US" dirty="0" smtClean="0">
                <a:latin typeface="Candara" pitchFamily="34" charset="0"/>
              </a:rPr>
              <a:t>Government market</a:t>
            </a:r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267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andara" pitchFamily="34" charset="0"/>
              </a:rPr>
              <a:t>Learning Objectives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latin typeface="Candara" pitchFamily="34" charset="0"/>
              </a:rPr>
              <a:t>List the factors that influence consumers’ abilities to buy and explain how these affect various national markets.   </a:t>
            </a:r>
          </a:p>
          <a:p>
            <a:pPr algn="just">
              <a:lnSpc>
                <a:spcPct val="120000"/>
              </a:lnSpc>
            </a:pPr>
            <a:r>
              <a:rPr lang="en-US" dirty="0">
                <a:latin typeface="Candara" pitchFamily="34" charset="0"/>
              </a:rPr>
              <a:t>Describe Maslow’s hierarchy-of-needs model and apply it to consumers in different cultures. </a:t>
            </a:r>
          </a:p>
          <a:p>
            <a:pPr algn="just">
              <a:lnSpc>
                <a:spcPct val="120000"/>
              </a:lnSpc>
            </a:pPr>
            <a:r>
              <a:rPr lang="en-US" dirty="0">
                <a:latin typeface="Candara" pitchFamily="34" charset="0"/>
              </a:rPr>
              <a:t>Give examples of how consumer behavior is similar across cultures and examples of how it may differ from one culture to another.  </a:t>
            </a:r>
          </a:p>
          <a:p>
            <a:pPr algn="just">
              <a:lnSpc>
                <a:spcPct val="120000"/>
              </a:lnSpc>
            </a:pPr>
            <a:r>
              <a:rPr lang="en-US" dirty="0">
                <a:latin typeface="Candara" pitchFamily="34" charset="0"/>
              </a:rPr>
              <a:t>Describe segmentation options for consumer markets abroad.   </a:t>
            </a:r>
          </a:p>
          <a:p>
            <a:pPr algn="just">
              <a:lnSpc>
                <a:spcPct val="120000"/>
              </a:lnSpc>
            </a:pPr>
            <a:r>
              <a:rPr lang="en-US" dirty="0">
                <a:latin typeface="Candara" pitchFamily="34" charset="0"/>
              </a:rPr>
              <a:t>Explain why business-to-business markets vary in buyer needs and behavior from one country to another.   </a:t>
            </a:r>
          </a:p>
          <a:p>
            <a:pPr algn="just">
              <a:lnSpc>
                <a:spcPct val="120000"/>
              </a:lnSpc>
            </a:pPr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44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andara" pitchFamily="34" charset="0"/>
              </a:rPr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dirty="0">
                <a:latin typeface="Candara" pitchFamily="34" charset="0"/>
              </a:rPr>
              <a:t>List the special qualities of national and multinational global buyers.  </a:t>
            </a:r>
          </a:p>
          <a:p>
            <a:pPr>
              <a:lnSpc>
                <a:spcPct val="80000"/>
              </a:lnSpc>
            </a:pPr>
            <a:r>
              <a:rPr lang="en-US" dirty="0">
                <a:latin typeface="Candara" pitchFamily="34" charset="0"/>
              </a:rPr>
              <a:t>Describe the five “screens” a foreign firm must pass through to win a government contract.  </a:t>
            </a:r>
          </a:p>
          <a:p>
            <a:pPr>
              <a:lnSpc>
                <a:spcPct val="80000"/>
              </a:lnSpc>
            </a:pPr>
            <a:r>
              <a:rPr lang="en-US" dirty="0">
                <a:latin typeface="Candara" pitchFamily="34" charset="0"/>
              </a:rPr>
              <a:t>Explain the role of bribery in international contracts. </a:t>
            </a: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837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andara" pitchFamily="34" charset="0"/>
              </a:rPr>
              <a:t>The Consumer’s Ability to Buy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To purchase a product, a consumer must have the ability to buy. </a:t>
            </a:r>
          </a:p>
          <a:p>
            <a:r>
              <a:rPr lang="en-US" dirty="0" smtClean="0">
                <a:latin typeface="Candara" pitchFamily="34" charset="0"/>
              </a:rPr>
              <a:t>The ability to buy a product is affected by the amount of wealth a country possesses. </a:t>
            </a:r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63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andara" pitchFamily="34" charset="0"/>
              </a:rPr>
              <a:t>Income Distribution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Government tax policies</a:t>
            </a:r>
          </a:p>
          <a:p>
            <a:r>
              <a:rPr lang="en-US" dirty="0">
                <a:latin typeface="Candara" pitchFamily="34" charset="0"/>
              </a:rPr>
              <a:t>Wealth concentration</a:t>
            </a:r>
          </a:p>
          <a:p>
            <a:pPr lvl="1"/>
            <a:r>
              <a:rPr lang="en-US" dirty="0">
                <a:latin typeface="Candara" pitchFamily="34" charset="0"/>
              </a:rPr>
              <a:t>Belgium    </a:t>
            </a:r>
            <a:r>
              <a:rPr lang="en-US" b="1" dirty="0">
                <a:solidFill>
                  <a:srgbClr val="FF3300"/>
                </a:solidFill>
                <a:latin typeface="Candara" pitchFamily="34" charset="0"/>
              </a:rPr>
              <a:t>Top 10%</a:t>
            </a:r>
            <a:r>
              <a:rPr lang="en-US" dirty="0">
                <a:latin typeface="Candara" pitchFamily="34" charset="0"/>
              </a:rPr>
              <a:t> = </a:t>
            </a:r>
            <a:r>
              <a:rPr lang="en-US" b="1" dirty="0">
                <a:solidFill>
                  <a:srgbClr val="FF9900"/>
                </a:solidFill>
                <a:latin typeface="Candara" pitchFamily="34" charset="0"/>
              </a:rPr>
              <a:t>20% income</a:t>
            </a:r>
          </a:p>
          <a:p>
            <a:pPr lvl="1"/>
            <a:r>
              <a:rPr lang="en-US" dirty="0">
                <a:latin typeface="Candara" pitchFamily="34" charset="0"/>
              </a:rPr>
              <a:t>Colombia  </a:t>
            </a:r>
            <a:r>
              <a:rPr lang="en-US" b="1" dirty="0">
                <a:solidFill>
                  <a:srgbClr val="FF3300"/>
                </a:solidFill>
                <a:latin typeface="Candara" pitchFamily="34" charset="0"/>
              </a:rPr>
              <a:t>Top 10%</a:t>
            </a:r>
            <a:r>
              <a:rPr lang="en-US" dirty="0">
                <a:latin typeface="Candara" pitchFamily="34" charset="0"/>
              </a:rPr>
              <a:t> = </a:t>
            </a:r>
            <a:r>
              <a:rPr lang="en-US" b="1" dirty="0">
                <a:solidFill>
                  <a:srgbClr val="00CC66"/>
                </a:solidFill>
                <a:latin typeface="Candara" pitchFamily="34" charset="0"/>
              </a:rPr>
              <a:t>46% income</a:t>
            </a: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87695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andara" pitchFamily="34" charset="0"/>
              </a:rPr>
              <a:t>The Hidden Economy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Informal sector = Income not reported to authorities </a:t>
            </a:r>
          </a:p>
          <a:p>
            <a:r>
              <a:rPr lang="en-US" dirty="0">
                <a:latin typeface="Candara" pitchFamily="34" charset="0"/>
              </a:rPr>
              <a:t>Peru’s informal sector =</a:t>
            </a:r>
          </a:p>
          <a:p>
            <a:pPr lvl="1"/>
            <a:r>
              <a:rPr lang="en-US" dirty="0">
                <a:latin typeface="Candara" pitchFamily="34" charset="0"/>
              </a:rPr>
              <a:t>42% construction</a:t>
            </a:r>
          </a:p>
          <a:p>
            <a:pPr lvl="1"/>
            <a:r>
              <a:rPr lang="en-US" dirty="0">
                <a:latin typeface="Candara" pitchFamily="34" charset="0"/>
              </a:rPr>
              <a:t>45% transportation</a:t>
            </a:r>
          </a:p>
          <a:p>
            <a:pPr lvl="1"/>
            <a:r>
              <a:rPr lang="en-US" dirty="0">
                <a:latin typeface="Candara" pitchFamily="34" charset="0"/>
              </a:rPr>
              <a:t>16% manufacturing</a:t>
            </a: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337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Consumer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en-US" dirty="0">
                <a:latin typeface="Candara" pitchFamily="34" charset="0"/>
              </a:rPr>
              <a:t>Is Maslow’s hierarchy of needs applicable cross-culturally?</a:t>
            </a:r>
          </a:p>
          <a:p>
            <a:pPr>
              <a:lnSpc>
                <a:spcPct val="120000"/>
              </a:lnSpc>
              <a:buNone/>
            </a:pPr>
            <a:r>
              <a:rPr lang="en-US" dirty="0">
                <a:latin typeface="Candara" pitchFamily="34" charset="0"/>
              </a:rPr>
              <a:t>			Self-actualization</a:t>
            </a:r>
          </a:p>
          <a:p>
            <a:pPr>
              <a:lnSpc>
                <a:spcPct val="90000"/>
              </a:lnSpc>
              <a:buNone/>
            </a:pPr>
            <a:endParaRPr lang="en-US" dirty="0">
              <a:latin typeface="Candara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dirty="0">
                <a:latin typeface="Candara" pitchFamily="34" charset="0"/>
              </a:rPr>
              <a:t>			Friendship, Love</a:t>
            </a:r>
          </a:p>
          <a:p>
            <a:pPr>
              <a:lnSpc>
                <a:spcPct val="90000"/>
              </a:lnSpc>
              <a:buNone/>
            </a:pPr>
            <a:endParaRPr lang="en-US" dirty="0">
              <a:latin typeface="Candara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dirty="0">
                <a:latin typeface="Candara" pitchFamily="34" charset="0"/>
              </a:rPr>
              <a:t>			Safety, Food, Shelter</a:t>
            </a:r>
          </a:p>
          <a:p>
            <a:pPr>
              <a:lnSpc>
                <a:spcPct val="90000"/>
              </a:lnSpc>
              <a:buNone/>
            </a:pPr>
            <a:endParaRPr lang="en-US" dirty="0">
              <a:latin typeface="Candara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dirty="0">
                <a:latin typeface="Candara" pitchFamily="34" charset="0"/>
              </a:rPr>
              <a:t>			Physiological Needs</a:t>
            </a: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7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andara" pitchFamily="34" charset="0"/>
              </a:rPr>
              <a:t>Consumer Behavior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Cultural differences revisited </a:t>
            </a:r>
          </a:p>
          <a:p>
            <a:pPr lvl="1"/>
            <a:r>
              <a:rPr lang="en-US" dirty="0">
                <a:latin typeface="Candara" pitchFamily="34" charset="0"/>
              </a:rPr>
              <a:t>	Insurance in Muslim countries</a:t>
            </a:r>
          </a:p>
          <a:p>
            <a:pPr lvl="1"/>
            <a:r>
              <a:rPr lang="en-US" dirty="0">
                <a:latin typeface="Candara" pitchFamily="34" charset="0"/>
              </a:rPr>
              <a:t>	Who makes the purchase decision?</a:t>
            </a:r>
          </a:p>
          <a:p>
            <a:pPr lvl="2"/>
            <a:r>
              <a:rPr lang="en-US" dirty="0">
                <a:latin typeface="Candara" pitchFamily="34" charset="0"/>
              </a:rPr>
              <a:t> More joint husband-wife decisions in the U.S. than in Venezuela</a:t>
            </a: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727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Global Colors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latin typeface="Candara" pitchFamily="34" charset="0"/>
              </a:rPr>
              <a:t>The world’s favorite color?</a:t>
            </a:r>
          </a:p>
          <a:p>
            <a:pPr lvl="1"/>
            <a:r>
              <a:rPr lang="en-US" sz="2400" b="1" dirty="0">
                <a:solidFill>
                  <a:schemeClr val="accent2"/>
                </a:solidFill>
                <a:latin typeface="Candara" pitchFamily="34" charset="0"/>
              </a:rPr>
              <a:t>Blue</a:t>
            </a:r>
            <a:endParaRPr lang="en-US" sz="2400" dirty="0">
              <a:solidFill>
                <a:schemeClr val="accent2"/>
              </a:solidFill>
              <a:latin typeface="Candara" pitchFamily="34" charset="0"/>
            </a:endParaRPr>
          </a:p>
          <a:p>
            <a:r>
              <a:rPr lang="en-US" sz="2800" dirty="0">
                <a:latin typeface="Candara" pitchFamily="34" charset="0"/>
              </a:rPr>
              <a:t>But many colors elicit different responses</a:t>
            </a:r>
          </a:p>
          <a:p>
            <a:pPr lvl="1"/>
            <a:r>
              <a:rPr lang="en-US" sz="2400" b="1" dirty="0">
                <a:solidFill>
                  <a:srgbClr val="CC00FF"/>
                </a:solidFill>
                <a:latin typeface="Candara" pitchFamily="34" charset="0"/>
              </a:rPr>
              <a:t>Purple</a:t>
            </a:r>
            <a:r>
              <a:rPr lang="en-US" sz="2400" dirty="0">
                <a:latin typeface="Candara" pitchFamily="34" charset="0"/>
              </a:rPr>
              <a:t> = Expensive (in Japan, China, South Korea)</a:t>
            </a:r>
          </a:p>
          <a:p>
            <a:pPr lvl="1"/>
            <a:r>
              <a:rPr lang="en-US" sz="2400" b="1" dirty="0">
                <a:solidFill>
                  <a:srgbClr val="CC00FF"/>
                </a:solidFill>
                <a:latin typeface="Candara" pitchFamily="34" charset="0"/>
              </a:rPr>
              <a:t>Purple</a:t>
            </a:r>
            <a:r>
              <a:rPr lang="en-US" sz="2400" dirty="0">
                <a:latin typeface="Candara" pitchFamily="34" charset="0"/>
              </a:rPr>
              <a:t> = Cheap in USA</a:t>
            </a:r>
          </a:p>
          <a:p>
            <a:pPr>
              <a:buNone/>
            </a:pPr>
            <a:endParaRPr lang="en-US" sz="2800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237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andara" pitchFamily="34" charset="0"/>
              </a:rPr>
              <a:t>Business Buyers’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The cost-performance criterion is a key consideration for business buyers</a:t>
            </a:r>
          </a:p>
          <a:p>
            <a:r>
              <a:rPr lang="en-US" dirty="0">
                <a:latin typeface="Candara" pitchFamily="34" charset="0"/>
              </a:rPr>
              <a:t>Business buyers in developed countries choose capital intensive technologies</a:t>
            </a:r>
          </a:p>
          <a:p>
            <a:r>
              <a:rPr lang="en-US" dirty="0">
                <a:latin typeface="Candara" pitchFamily="34" charset="0"/>
              </a:rPr>
              <a:t>Capital is cheaper/ labor is more expensive </a:t>
            </a:r>
          </a:p>
          <a:p>
            <a:r>
              <a:rPr lang="en-US" dirty="0">
                <a:latin typeface="Candara" pitchFamily="34" charset="0"/>
              </a:rPr>
              <a:t>Business buyers in developing countries usually choose labor intensive technologies</a:t>
            </a:r>
          </a:p>
          <a:p>
            <a:r>
              <a:rPr lang="en-US" dirty="0">
                <a:latin typeface="Candara" pitchFamily="34" charset="0"/>
              </a:rPr>
              <a:t>Labor is cheaper/ capital is more expensive</a:t>
            </a: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037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410200" cy="13716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andara" pitchFamily="34" charset="0"/>
              </a:rPr>
              <a:t>Developing Business Relationships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B2B sales involve usually ongoing relationships. </a:t>
            </a:r>
          </a:p>
          <a:p>
            <a:r>
              <a:rPr lang="en-US" dirty="0" smtClean="0">
                <a:latin typeface="Candara" pitchFamily="34" charset="0"/>
              </a:rPr>
              <a:t>Building such relationship involves a social exchange process.</a:t>
            </a:r>
          </a:p>
          <a:p>
            <a:r>
              <a:rPr lang="en-US" dirty="0" smtClean="0">
                <a:latin typeface="Candara" pitchFamily="34" charset="0"/>
              </a:rPr>
              <a:t>Cross-cultural negotiations are a particular challenge to global marketers.</a:t>
            </a:r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5193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Business Buyer’s Needs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Cost-performance criterion</a:t>
            </a:r>
          </a:p>
          <a:p>
            <a:r>
              <a:rPr lang="en-US" dirty="0" smtClean="0"/>
              <a:t>Large suppliers are preferred</a:t>
            </a:r>
          </a:p>
          <a:p>
            <a:r>
              <a:rPr lang="en-US" dirty="0" smtClean="0"/>
              <a:t>Account management</a:t>
            </a:r>
          </a:p>
          <a:p>
            <a:r>
              <a:rPr lang="en-US" dirty="0" smtClean="0"/>
              <a:t>Service quality</a:t>
            </a:r>
          </a:p>
          <a:p>
            <a:r>
              <a:rPr lang="en-US" dirty="0" smtClean="0"/>
              <a:t>Economic situation (labor cost)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04954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334000" cy="1371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Developing Business Relationships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Business relationships are based on mutual understanding, past experiences, and expectations for the future. </a:t>
            </a:r>
          </a:p>
          <a:p>
            <a:r>
              <a:rPr lang="en-US" dirty="0" smtClean="0"/>
              <a:t>Building business relationship involves social exchange process.</a:t>
            </a:r>
          </a:p>
          <a:p>
            <a:r>
              <a:rPr lang="en-US" smtClean="0"/>
              <a:t>Cross-cultural negotiations are a particular challenge to global marketers.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7413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Summary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Understanding buyers</a:t>
            </a:r>
          </a:p>
          <a:p>
            <a:r>
              <a:rPr lang="en-US" dirty="0">
                <a:latin typeface="Candara" pitchFamily="34" charset="0"/>
              </a:rPr>
              <a:t>The consumer market</a:t>
            </a: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4100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051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456</Words>
  <Application>Microsoft Office PowerPoint</Application>
  <PresentationFormat>On-screen Show (4:3)</PresentationFormat>
  <Paragraphs>81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 Global Markets </vt:lpstr>
      <vt:lpstr>Recap</vt:lpstr>
      <vt:lpstr>Chapter Outline</vt:lpstr>
      <vt:lpstr>Learning Objectives</vt:lpstr>
      <vt:lpstr>Learning Objectives</vt:lpstr>
      <vt:lpstr>The Consumer’s Ability to Buy</vt:lpstr>
      <vt:lpstr>Income Distribution</vt:lpstr>
      <vt:lpstr>The Hidden Economy</vt:lpstr>
      <vt:lpstr>Consumer Needs</vt:lpstr>
      <vt:lpstr>Consumer Behavior</vt:lpstr>
      <vt:lpstr>Global Colors </vt:lpstr>
      <vt:lpstr>Business Buyers’ Needs</vt:lpstr>
      <vt:lpstr>Developing Business Relationships</vt:lpstr>
      <vt:lpstr>The Business Buyer’s Needs</vt:lpstr>
      <vt:lpstr>Developing Business Relationships</vt:lpstr>
      <vt:lpstr>Summary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home</cp:lastModifiedBy>
  <cp:revision>26</cp:revision>
  <dcterms:created xsi:type="dcterms:W3CDTF">2013-04-14T12:30:45Z</dcterms:created>
  <dcterms:modified xsi:type="dcterms:W3CDTF">2014-06-15T07:04:37Z</dcterms:modified>
</cp:coreProperties>
</file>