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63" r:id="rId2"/>
    <p:sldId id="264" r:id="rId3"/>
    <p:sldId id="256" r:id="rId4"/>
    <p:sldId id="257" r:id="rId5"/>
    <p:sldId id="258" r:id="rId6"/>
    <p:sldId id="259" r:id="rId7"/>
    <p:sldId id="260" r:id="rId8"/>
    <p:sldId id="261" r:id="rId9"/>
    <p:sldId id="265" r:id="rId10"/>
    <p:sldId id="26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65" d="100"/>
          <a:sy n="65" d="100"/>
        </p:scale>
        <p:origin x="-145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5" d="100"/>
          <a:sy n="55" d="100"/>
        </p:scale>
        <p:origin x="-2904" y="-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692B2D8-BBBA-4707-B4A9-45B0D0010AFB}" type="datetimeFigureOut">
              <a:rPr lang="en-US" smtClean="0"/>
              <a:pPr/>
              <a:t>6/14/2014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A2E6893-ACD1-44AB-88E0-429F93198447}" type="slidenum">
              <a:rPr lang="en-GB" smtClean="0"/>
              <a:pPr/>
              <a:t>‹#›</a:t>
            </a:fld>
            <a:endParaRPr lang="en-GB"/>
          </a:p>
        </p:txBody>
      </p:sp>
    </p:spTree>
    <p:extLst>
      <p:ext uri="{BB962C8B-B14F-4D97-AF65-F5344CB8AC3E}">
        <p14:creationId xmlns:p14="http://schemas.microsoft.com/office/powerpoint/2010/main" xmlns="" val="37986826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892D86-0C6E-46DA-A954-F35C08BAC0DA}" type="datetimeFigureOut">
              <a:rPr lang="en-US" smtClean="0"/>
              <a:pPr/>
              <a:t>6/14/2014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9B40ED-9D06-469D-8EEA-16A20DE8B722}" type="slidenum">
              <a:rPr lang="en-US" smtClean="0"/>
              <a:pPr/>
              <a:t>‹#›</a:t>
            </a:fld>
            <a:endParaRPr lang="en-US"/>
          </a:p>
        </p:txBody>
      </p:sp>
    </p:spTree>
    <p:extLst>
      <p:ext uri="{BB962C8B-B14F-4D97-AF65-F5344CB8AC3E}">
        <p14:creationId xmlns:p14="http://schemas.microsoft.com/office/powerpoint/2010/main" xmlns="" val="173230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130425"/>
            <a:ext cx="7391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pic>
        <p:nvPicPr>
          <p:cNvPr id="1028"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7"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lstStyle>
            <a:lvl1pPr>
              <a:defRPr>
                <a:latin typeface="Candara" pitchFamily="34" charset="0"/>
              </a:defRPr>
            </a:lvl1pPr>
            <a:lvl2pPr>
              <a:defRPr>
                <a:latin typeface="Candara" pitchFamily="34" charset="0"/>
              </a:defRPr>
            </a:lvl2pPr>
            <a:lvl3pPr>
              <a:defRPr>
                <a:latin typeface="Candara" pitchFamily="34" charset="0"/>
              </a:defRPr>
            </a:lvl3pPr>
            <a:lvl4pPr>
              <a:defRPr>
                <a:latin typeface="Candara" pitchFamily="34" charset="0"/>
              </a:defRPr>
            </a:lvl4pPr>
            <a:lvl5pPr>
              <a:defRPr>
                <a:latin typeface="Candar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8"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8"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
        <p:nvSpPr>
          <p:cNvPr id="10" name="Title 1"/>
          <p:cNvSpPr>
            <a:spLocks noGrp="1"/>
          </p:cNvSpPr>
          <p:nvPr>
            <p:ph type="title"/>
          </p:nvPr>
        </p:nvSpPr>
        <p:spPr>
          <a:xfrm>
            <a:off x="6858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141A38-8029-403E-B959-D7E465D58827}" type="datetimeFigureOut">
              <a:rPr lang="en-US" smtClean="0"/>
              <a:pPr/>
              <a:t>6/14/2014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AB844B-BB75-4355-A9B0-4FBDB390B0A7}" type="slidenum">
              <a:rPr lang="en-GB" smtClean="0"/>
              <a:pPr/>
              <a:t>‹#›</a:t>
            </a:fld>
            <a:endParaRPr lang="en-GB"/>
          </a:p>
        </p:txBody>
      </p:sp>
      <p:pic>
        <p:nvPicPr>
          <p:cNvPr id="7" name="Picture 4" descr="C:\Users\Muhammad\Desktop\blue.jpg"/>
          <p:cNvPicPr>
            <a:picLocks noChangeAspect="1" noChangeArrowheads="1"/>
          </p:cNvPicPr>
          <p:nvPr userDrawn="1"/>
        </p:nvPicPr>
        <p:blipFill>
          <a:blip r:embed="rId6"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Political and Regulatory Climate</a:t>
            </a:r>
            <a:endParaRPr lang="en-US" dirty="0"/>
          </a:p>
        </p:txBody>
      </p:sp>
      <p:sp>
        <p:nvSpPr>
          <p:cNvPr id="3" name="Subtitle 2"/>
          <p:cNvSpPr>
            <a:spLocks noGrp="1"/>
          </p:cNvSpPr>
          <p:nvPr>
            <p:ph type="subTitle" idx="1"/>
          </p:nvPr>
        </p:nvSpPr>
        <p:spPr/>
        <p:txBody>
          <a:bodyPr/>
          <a:lstStyle/>
          <a:p>
            <a:r>
              <a:rPr lang="en-US" dirty="0" smtClean="0"/>
              <a:t>Lecture </a:t>
            </a:r>
            <a:r>
              <a:rPr lang="en-US" dirty="0" smtClean="0"/>
              <a:t>8</a:t>
            </a:r>
            <a:endParaRPr lang="en-US" dirty="0"/>
          </a:p>
        </p:txBody>
      </p:sp>
    </p:spTree>
    <p:extLst>
      <p:ext uri="{BB962C8B-B14F-4D97-AF65-F5344CB8AC3E}">
        <p14:creationId xmlns:p14="http://schemas.microsoft.com/office/powerpoint/2010/main" xmlns="" val="559094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Recap</a:t>
            </a:r>
            <a:endParaRPr lang="en-US" dirty="0"/>
          </a:p>
        </p:txBody>
      </p:sp>
      <p:sp>
        <p:nvSpPr>
          <p:cNvPr id="3" name="Content Placeholder 2"/>
          <p:cNvSpPr>
            <a:spLocks noGrp="1"/>
          </p:cNvSpPr>
          <p:nvPr>
            <p:ph idx="1"/>
          </p:nvPr>
        </p:nvSpPr>
        <p:spPr/>
        <p:txBody>
          <a:bodyPr/>
          <a:lstStyle/>
          <a:p>
            <a:r>
              <a:rPr lang="en-US" dirty="0"/>
              <a:t>Host country political climate</a:t>
            </a:r>
          </a:p>
          <a:p>
            <a:r>
              <a:rPr lang="en-US" dirty="0"/>
              <a:t>Host government actions</a:t>
            </a:r>
          </a:p>
          <a:p>
            <a:r>
              <a:rPr lang="en-US" dirty="0"/>
              <a:t>Home country political forces</a:t>
            </a:r>
          </a:p>
          <a:p>
            <a:endParaRPr lang="en-US" dirty="0"/>
          </a:p>
        </p:txBody>
      </p:sp>
    </p:spTree>
    <p:extLst>
      <p:ext uri="{BB962C8B-B14F-4D97-AF65-F5344CB8AC3E}">
        <p14:creationId xmlns:p14="http://schemas.microsoft.com/office/powerpoint/2010/main" xmlns="" val="16640341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International and Global Legal Forces</a:t>
            </a:r>
            <a:endParaRPr lang="en-US" dirty="0"/>
          </a:p>
        </p:txBody>
      </p:sp>
      <p:sp>
        <p:nvSpPr>
          <p:cNvPr id="3" name="Content Placeholder 2"/>
          <p:cNvSpPr>
            <a:spLocks noGrp="1"/>
          </p:cNvSpPr>
          <p:nvPr>
            <p:ph idx="1"/>
          </p:nvPr>
        </p:nvSpPr>
        <p:spPr/>
        <p:txBody>
          <a:bodyPr/>
          <a:lstStyle/>
          <a:p>
            <a:r>
              <a:rPr lang="en-US" dirty="0" smtClean="0"/>
              <a:t>Legal system changes from country to country.</a:t>
            </a:r>
          </a:p>
          <a:p>
            <a:r>
              <a:rPr lang="en-US" dirty="0" smtClean="0"/>
              <a:t>Most legal systems of the world are based on one of four </a:t>
            </a:r>
            <a:r>
              <a:rPr lang="en-US" dirty="0" smtClean="0"/>
              <a:t>traditions</a:t>
            </a:r>
            <a:endParaRPr lang="en-US" dirty="0" smtClean="0"/>
          </a:p>
          <a:p>
            <a:pPr lvl="1"/>
            <a:r>
              <a:rPr lang="en-US" dirty="0" smtClean="0"/>
              <a:t>Common law </a:t>
            </a:r>
          </a:p>
          <a:p>
            <a:pPr lvl="1"/>
            <a:r>
              <a:rPr lang="en-US" dirty="0" smtClean="0"/>
              <a:t>Civil law</a:t>
            </a:r>
          </a:p>
          <a:p>
            <a:pPr lvl="1"/>
            <a:r>
              <a:rPr lang="en-US" dirty="0" smtClean="0"/>
              <a:t>Islamic law</a:t>
            </a:r>
          </a:p>
          <a:p>
            <a:pPr lvl="1"/>
            <a:r>
              <a:rPr lang="en-US" dirty="0" smtClean="0"/>
              <a:t>Socialist law</a:t>
            </a:r>
            <a:endParaRPr lang="en-US" dirty="0"/>
          </a:p>
        </p:txBody>
      </p:sp>
    </p:spTree>
    <p:extLst>
      <p:ext uri="{BB962C8B-B14F-4D97-AF65-F5344CB8AC3E}">
        <p14:creationId xmlns:p14="http://schemas.microsoft.com/office/powerpoint/2010/main" xmlns="" val="14124354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Attitude toward Rules</a:t>
            </a:r>
            <a:endParaRPr lang="en-US" dirty="0"/>
          </a:p>
        </p:txBody>
      </p:sp>
      <p:sp>
        <p:nvSpPr>
          <p:cNvPr id="3" name="Content Placeholder 2"/>
          <p:cNvSpPr>
            <a:spLocks noGrp="1"/>
          </p:cNvSpPr>
          <p:nvPr>
            <p:ph idx="1"/>
          </p:nvPr>
        </p:nvSpPr>
        <p:spPr>
          <a:xfrm>
            <a:off x="457200" y="1600200"/>
            <a:ext cx="8229600" cy="5029200"/>
          </a:xfrm>
        </p:spPr>
        <p:txBody>
          <a:bodyPr>
            <a:normAutofit lnSpcReduction="10000"/>
          </a:bodyPr>
          <a:lstStyle/>
          <a:p>
            <a:r>
              <a:rPr lang="en-US" dirty="0" smtClean="0"/>
              <a:t>Egyptians attitude towards traffic rules</a:t>
            </a:r>
          </a:p>
          <a:p>
            <a:r>
              <a:rPr lang="en-US" dirty="0" smtClean="0"/>
              <a:t>Attitudes toward rules are affected by </a:t>
            </a:r>
            <a:r>
              <a:rPr lang="en-US" dirty="0" smtClean="0"/>
              <a:t>two </a:t>
            </a:r>
            <a:r>
              <a:rPr lang="en-US" dirty="0" smtClean="0"/>
              <a:t>basic criteria</a:t>
            </a:r>
          </a:p>
          <a:p>
            <a:pPr lvl="1"/>
            <a:r>
              <a:rPr lang="en-US" dirty="0" smtClean="0"/>
              <a:t>The level of power distance in a society</a:t>
            </a:r>
          </a:p>
          <a:p>
            <a:pPr lvl="1"/>
            <a:r>
              <a:rPr lang="en-US" dirty="0" smtClean="0"/>
              <a:t>Positive/negative human nature oreintation</a:t>
            </a:r>
          </a:p>
          <a:p>
            <a:r>
              <a:rPr lang="en-US" dirty="0" smtClean="0"/>
              <a:t>Examples</a:t>
            </a:r>
          </a:p>
          <a:p>
            <a:pPr lvl="1"/>
            <a:r>
              <a:rPr lang="en-US" dirty="0" smtClean="0"/>
              <a:t>USA</a:t>
            </a:r>
          </a:p>
          <a:p>
            <a:pPr lvl="1"/>
            <a:r>
              <a:rPr lang="en-US" dirty="0" smtClean="0"/>
              <a:t>Italy and France</a:t>
            </a:r>
          </a:p>
          <a:p>
            <a:pPr lvl="1"/>
            <a:r>
              <a:rPr lang="en-US" dirty="0" smtClean="0"/>
              <a:t>Germany and Switzerland</a:t>
            </a:r>
          </a:p>
          <a:p>
            <a:pPr lvl="1"/>
            <a:r>
              <a:rPr lang="en-US" dirty="0" smtClean="0"/>
              <a:t>State of developing countries</a:t>
            </a:r>
          </a:p>
        </p:txBody>
      </p:sp>
    </p:spTree>
    <p:extLst>
      <p:ext uri="{BB962C8B-B14F-4D97-AF65-F5344CB8AC3E}">
        <p14:creationId xmlns:p14="http://schemas.microsoft.com/office/powerpoint/2010/main" xmlns="" val="41025102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Evolution</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Marketers face ambiguios or evolving laws in several countries. In additions to dealing with many different national laws, managers must constantly contend with changes. As the global marketplace becomes ever more interconnected, legal changes appear all the more regularly.</a:t>
            </a:r>
          </a:p>
          <a:p>
            <a:r>
              <a:rPr lang="en-US" dirty="0" smtClean="0"/>
              <a:t>Examples</a:t>
            </a:r>
          </a:p>
          <a:p>
            <a:pPr lvl="1"/>
            <a:r>
              <a:rPr lang="en-US" dirty="0" smtClean="0"/>
              <a:t>Product liability law</a:t>
            </a:r>
          </a:p>
          <a:p>
            <a:pPr lvl="1"/>
            <a:r>
              <a:rPr lang="en-US" dirty="0" smtClean="0"/>
              <a:t>Bankruptcy</a:t>
            </a:r>
          </a:p>
          <a:p>
            <a:pPr lvl="1"/>
            <a:r>
              <a:rPr lang="en-US" dirty="0" smtClean="0"/>
              <a:t>E-transactions</a:t>
            </a:r>
            <a:endParaRPr lang="en-US" dirty="0"/>
          </a:p>
        </p:txBody>
      </p:sp>
    </p:spTree>
    <p:extLst>
      <p:ext uri="{BB962C8B-B14F-4D97-AF65-F5344CB8AC3E}">
        <p14:creationId xmlns:p14="http://schemas.microsoft.com/office/powerpoint/2010/main" xmlns="" val="18247555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5867400" cy="1371600"/>
          </a:xfrm>
        </p:spPr>
        <p:txBody>
          <a:bodyPr>
            <a:normAutofit fontScale="90000"/>
          </a:bodyPr>
          <a:lstStyle/>
          <a:p>
            <a:r>
              <a:rPr lang="en-US" dirty="0" smtClean="0"/>
              <a:t>Forecasting and Managing Regulatory Change</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Regulatory change encompasses many government actions, such as changes in tax rates, the introduction of price controls, and the revision of labeling requirements.</a:t>
            </a:r>
          </a:p>
          <a:p>
            <a:r>
              <a:rPr lang="en-US" dirty="0" smtClean="0"/>
              <a:t>Strategic options for firms to consider when facing a regulatory change</a:t>
            </a:r>
          </a:p>
          <a:p>
            <a:pPr lvl="1"/>
            <a:r>
              <a:rPr lang="en-US" dirty="0" smtClean="0"/>
              <a:t>Alter</a:t>
            </a:r>
          </a:p>
          <a:p>
            <a:pPr lvl="1"/>
            <a:r>
              <a:rPr lang="en-US" dirty="0" smtClean="0"/>
              <a:t>Avoid</a:t>
            </a:r>
          </a:p>
          <a:p>
            <a:pPr lvl="1"/>
            <a:r>
              <a:rPr lang="en-US" dirty="0" smtClean="0"/>
              <a:t>Accede</a:t>
            </a:r>
          </a:p>
          <a:p>
            <a:pPr lvl="1"/>
            <a:r>
              <a:rPr lang="en-US" dirty="0" smtClean="0"/>
              <a:t>Ally</a:t>
            </a:r>
          </a:p>
          <a:p>
            <a:r>
              <a:rPr lang="en-US" dirty="0" smtClean="0"/>
              <a:t>Examples</a:t>
            </a:r>
          </a:p>
          <a:p>
            <a:pPr lvl="1"/>
            <a:r>
              <a:rPr lang="en-US" dirty="0" smtClean="0"/>
              <a:t>Motorola</a:t>
            </a:r>
          </a:p>
          <a:p>
            <a:pPr lvl="1"/>
            <a:r>
              <a:rPr lang="en-US" dirty="0" smtClean="0"/>
              <a:t>Pepsi</a:t>
            </a:r>
          </a:p>
          <a:p>
            <a:pPr lvl="1"/>
            <a:r>
              <a:rPr lang="en-US" dirty="0" smtClean="0"/>
              <a:t>Clearasil</a:t>
            </a:r>
          </a:p>
          <a:p>
            <a:pPr lvl="1"/>
            <a:r>
              <a:rPr lang="en-US" dirty="0" smtClean="0"/>
              <a:t>Gillette</a:t>
            </a:r>
            <a:endParaRPr lang="en-US" dirty="0"/>
          </a:p>
        </p:txBody>
      </p:sp>
    </p:spTree>
    <p:extLst>
      <p:ext uri="{BB962C8B-B14F-4D97-AF65-F5344CB8AC3E}">
        <p14:creationId xmlns:p14="http://schemas.microsoft.com/office/powerpoint/2010/main" xmlns="" val="37095910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Managing Political Risk</a:t>
            </a:r>
            <a:endParaRPr lang="en-US" dirty="0"/>
          </a:p>
        </p:txBody>
      </p:sp>
      <p:sp>
        <p:nvSpPr>
          <p:cNvPr id="3" name="Content Placeholder 2"/>
          <p:cNvSpPr>
            <a:spLocks noGrp="1"/>
          </p:cNvSpPr>
          <p:nvPr>
            <p:ph idx="1"/>
          </p:nvPr>
        </p:nvSpPr>
        <p:spPr/>
        <p:txBody>
          <a:bodyPr>
            <a:normAutofit lnSpcReduction="10000"/>
          </a:bodyPr>
          <a:lstStyle/>
          <a:p>
            <a:r>
              <a:rPr lang="en-US" dirty="0" smtClean="0"/>
              <a:t>Political risk is the possibility that an unexpected and drastic change due to political forces will result in adverse circumstances for business operations.</a:t>
            </a:r>
          </a:p>
          <a:p>
            <a:r>
              <a:rPr lang="en-US" dirty="0" smtClean="0"/>
              <a:t>Examples</a:t>
            </a:r>
          </a:p>
          <a:p>
            <a:pPr lvl="1"/>
            <a:r>
              <a:rPr lang="en-US" dirty="0" smtClean="0"/>
              <a:t>Iran Revolution</a:t>
            </a:r>
          </a:p>
          <a:p>
            <a:r>
              <a:rPr lang="en-US" dirty="0" smtClean="0"/>
              <a:t>Political risk assessment</a:t>
            </a:r>
          </a:p>
          <a:p>
            <a:r>
              <a:rPr lang="en-US" dirty="0" smtClean="0"/>
              <a:t>Objectives of political risk assessment</a:t>
            </a:r>
          </a:p>
          <a:p>
            <a:r>
              <a:rPr lang="en-US" dirty="0" smtClean="0"/>
              <a:t>Organisation and analysis</a:t>
            </a:r>
            <a:endParaRPr lang="en-US" dirty="0"/>
          </a:p>
        </p:txBody>
      </p:sp>
    </p:spTree>
    <p:extLst>
      <p:ext uri="{BB962C8B-B14F-4D97-AF65-F5344CB8AC3E}">
        <p14:creationId xmlns:p14="http://schemas.microsoft.com/office/powerpoint/2010/main" xmlns="" val="39337115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Risk Reduction Strategies</a:t>
            </a:r>
            <a:endParaRPr lang="en-US" dirty="0"/>
          </a:p>
        </p:txBody>
      </p:sp>
      <p:sp>
        <p:nvSpPr>
          <p:cNvPr id="3" name="Content Placeholder 2"/>
          <p:cNvSpPr>
            <a:spLocks noGrp="1"/>
          </p:cNvSpPr>
          <p:nvPr>
            <p:ph idx="1"/>
          </p:nvPr>
        </p:nvSpPr>
        <p:spPr/>
        <p:txBody>
          <a:bodyPr/>
          <a:lstStyle/>
          <a:p>
            <a:r>
              <a:rPr lang="en-US" dirty="0" smtClean="0"/>
              <a:t>Local Partners</a:t>
            </a:r>
          </a:p>
          <a:p>
            <a:r>
              <a:rPr lang="en-US" dirty="0" smtClean="0"/>
              <a:t>Minimizing assets at risk</a:t>
            </a:r>
          </a:p>
          <a:p>
            <a:r>
              <a:rPr lang="en-US" dirty="0" smtClean="0"/>
              <a:t>Political risk insurance</a:t>
            </a:r>
          </a:p>
          <a:p>
            <a:pPr marL="0" indent="0">
              <a:buNone/>
            </a:pPr>
            <a:endParaRPr lang="en-US" dirty="0"/>
          </a:p>
        </p:txBody>
      </p:sp>
    </p:spTree>
    <p:extLst>
      <p:ext uri="{BB962C8B-B14F-4D97-AF65-F5344CB8AC3E}">
        <p14:creationId xmlns:p14="http://schemas.microsoft.com/office/powerpoint/2010/main" xmlns="" val="38306873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a:t>International and global legal forces</a:t>
            </a:r>
          </a:p>
          <a:p>
            <a:r>
              <a:rPr lang="en-US" dirty="0"/>
              <a:t>Forecasting and managing regulatory change</a:t>
            </a:r>
          </a:p>
          <a:p>
            <a:r>
              <a:rPr lang="en-US" dirty="0"/>
              <a:t>Managing political risk</a:t>
            </a:r>
          </a:p>
          <a:p>
            <a:r>
              <a:rPr lang="en-US" dirty="0"/>
              <a:t>Risk reduction strategies</a:t>
            </a:r>
          </a:p>
          <a:p>
            <a:endParaRPr lang="en-US" dirty="0"/>
          </a:p>
        </p:txBody>
      </p:sp>
    </p:spTree>
    <p:extLst>
      <p:ext uri="{BB962C8B-B14F-4D97-AF65-F5344CB8AC3E}">
        <p14:creationId xmlns:p14="http://schemas.microsoft.com/office/powerpoint/2010/main" xmlns="" val="42675064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smtClean="0"/>
              <a:t>Gillespie, K., Jeannet, J.P. </a:t>
            </a:r>
            <a:r>
              <a:rPr lang="en-US" dirty="0"/>
              <a:t>and </a:t>
            </a:r>
            <a:r>
              <a:rPr lang="en-US" dirty="0" smtClean="0"/>
              <a:t>Hennessey, H.D. </a:t>
            </a:r>
            <a:r>
              <a:rPr lang="en-US" dirty="0"/>
              <a:t>(</a:t>
            </a:r>
            <a:r>
              <a:rPr lang="en-US" dirty="0" smtClean="0"/>
              <a:t>2004), </a:t>
            </a:r>
            <a:r>
              <a:rPr lang="en-GB" dirty="0" smtClean="0"/>
              <a:t>Global Marketing: An Interactive Approach, Houghton Mifflin, Boston, NY.</a:t>
            </a:r>
            <a:endParaRPr lang="en-GB" dirty="0"/>
          </a:p>
          <a:p>
            <a:endParaRPr lang="en-US" dirty="0"/>
          </a:p>
        </p:txBody>
      </p:sp>
    </p:spTree>
    <p:extLst>
      <p:ext uri="{BB962C8B-B14F-4D97-AF65-F5344CB8AC3E}">
        <p14:creationId xmlns:p14="http://schemas.microsoft.com/office/powerpoint/2010/main" xmlns="" val="135792838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239</TotalTime>
  <Words>298</Words>
  <Application>Microsoft Office PowerPoint</Application>
  <PresentationFormat>On-screen Show (4:3)</PresentationFormat>
  <Paragraphs>59</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Political and Regulatory Climate</vt:lpstr>
      <vt:lpstr>Recap</vt:lpstr>
      <vt:lpstr>International and Global Legal Forces</vt:lpstr>
      <vt:lpstr>Attitude toward Rules</vt:lpstr>
      <vt:lpstr>Legal Evolution</vt:lpstr>
      <vt:lpstr>Forecasting and Managing Regulatory Change</vt:lpstr>
      <vt:lpstr>Managing Political Risk</vt:lpstr>
      <vt:lpstr>Risk Reduction Strategies</vt:lpstr>
      <vt:lpstr>Summary</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Muhammad Waqas</dc:creator>
  <cp:lastModifiedBy>NTS</cp:lastModifiedBy>
  <cp:revision>25</cp:revision>
  <dcterms:created xsi:type="dcterms:W3CDTF">2013-04-14T12:30:45Z</dcterms:created>
  <dcterms:modified xsi:type="dcterms:W3CDTF">2014-06-14T15:28:23Z</dcterms:modified>
</cp:coreProperties>
</file>