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5" d="100"/>
          <a:sy n="65" d="100"/>
        </p:scale>
        <p:origin x="-145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pPr/>
              <a:t>6/14/2014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pPr/>
              <a:t>‹#›</a:t>
            </a:fld>
            <a:endParaRPr lang="en-GB"/>
          </a:p>
        </p:txBody>
      </p:sp>
    </p:spTree>
    <p:extLst>
      <p:ext uri="{BB962C8B-B14F-4D97-AF65-F5344CB8AC3E}">
        <p14:creationId xmlns="" xmlns:p14="http://schemas.microsoft.com/office/powerpoint/2010/main"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pPr/>
              <a:t>6/14/2014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pPr/>
              <a:t>‹#›</a:t>
            </a:fld>
            <a:endParaRPr lang="en-US"/>
          </a:p>
        </p:txBody>
      </p:sp>
    </p:spTree>
    <p:extLst>
      <p:ext uri="{BB962C8B-B14F-4D97-AF65-F5344CB8AC3E}">
        <p14:creationId xmlns="" xmlns:p14="http://schemas.microsoft.com/office/powerpoint/2010/main"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6/14/2014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6" cstate="print"/>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Political and Regulatory Climate</a:t>
            </a:r>
            <a:endParaRPr lang="en-US" dirty="0"/>
          </a:p>
        </p:txBody>
      </p:sp>
      <p:sp>
        <p:nvSpPr>
          <p:cNvPr id="3" name="Subtitle 2"/>
          <p:cNvSpPr>
            <a:spLocks noGrp="1"/>
          </p:cNvSpPr>
          <p:nvPr>
            <p:ph type="subTitle" idx="1"/>
          </p:nvPr>
        </p:nvSpPr>
        <p:spPr/>
        <p:txBody>
          <a:bodyPr/>
          <a:lstStyle/>
          <a:p>
            <a:r>
              <a:rPr lang="en-US" dirty="0" smtClean="0"/>
              <a:t>Lecture 7</a:t>
            </a:r>
            <a:endParaRPr lang="en-US" dirty="0"/>
          </a:p>
        </p:txBody>
      </p:sp>
    </p:spTree>
    <p:extLst>
      <p:ext uri="{BB962C8B-B14F-4D97-AF65-F5344CB8AC3E}">
        <p14:creationId xmlns="" xmlns:p14="http://schemas.microsoft.com/office/powerpoint/2010/main" val="25929974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p:txBody>
          <a:bodyPr/>
          <a:lstStyle/>
          <a:p>
            <a:r>
              <a:rPr lang="en-US" dirty="0"/>
              <a:t>Attitudes toward time</a:t>
            </a:r>
          </a:p>
          <a:p>
            <a:r>
              <a:rPr lang="en-US" dirty="0"/>
              <a:t>The Hofstede Measures of Culture</a:t>
            </a:r>
          </a:p>
          <a:p>
            <a:r>
              <a:rPr lang="en-US" dirty="0"/>
              <a:t>Language and Communiation</a:t>
            </a:r>
          </a:p>
          <a:p>
            <a:r>
              <a:rPr lang="en-US" dirty="0"/>
              <a:t>Overcoming the Language Barrier</a:t>
            </a:r>
          </a:p>
          <a:p>
            <a:r>
              <a:rPr lang="en-US" dirty="0"/>
              <a:t>Adapting to Cultural Differences</a:t>
            </a:r>
          </a:p>
          <a:p>
            <a:pPr marL="0" indent="0">
              <a:buNone/>
            </a:pPr>
            <a:endParaRPr lang="en-US" dirty="0"/>
          </a:p>
        </p:txBody>
      </p:sp>
    </p:spTree>
    <p:extLst>
      <p:ext uri="{BB962C8B-B14F-4D97-AF65-F5344CB8AC3E}">
        <p14:creationId xmlns="" xmlns:p14="http://schemas.microsoft.com/office/powerpoint/2010/main" val="11119600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Outline</a:t>
            </a:r>
            <a:endParaRPr lang="en-US" dirty="0"/>
          </a:p>
        </p:txBody>
      </p:sp>
      <p:sp>
        <p:nvSpPr>
          <p:cNvPr id="3" name="Content Placeholder 2"/>
          <p:cNvSpPr>
            <a:spLocks noGrp="1"/>
          </p:cNvSpPr>
          <p:nvPr>
            <p:ph idx="1"/>
          </p:nvPr>
        </p:nvSpPr>
        <p:spPr/>
        <p:txBody>
          <a:bodyPr>
            <a:normAutofit lnSpcReduction="10000"/>
          </a:bodyPr>
          <a:lstStyle/>
          <a:p>
            <a:r>
              <a:rPr lang="en-US" dirty="0" smtClean="0"/>
              <a:t>Host country political climate</a:t>
            </a:r>
          </a:p>
          <a:p>
            <a:r>
              <a:rPr lang="en-US" dirty="0" smtClean="0"/>
              <a:t>Host government actions</a:t>
            </a:r>
          </a:p>
          <a:p>
            <a:r>
              <a:rPr lang="en-US" dirty="0" smtClean="0"/>
              <a:t>Home country political forces</a:t>
            </a:r>
          </a:p>
          <a:p>
            <a:r>
              <a:rPr lang="en-US" dirty="0" smtClean="0"/>
              <a:t>International and global legal forces</a:t>
            </a:r>
          </a:p>
          <a:p>
            <a:r>
              <a:rPr lang="en-US" dirty="0" smtClean="0"/>
              <a:t>Forecasting and managing regulatory change</a:t>
            </a:r>
          </a:p>
          <a:p>
            <a:r>
              <a:rPr lang="en-US" dirty="0" smtClean="0"/>
              <a:t>Managing political risk</a:t>
            </a:r>
          </a:p>
          <a:p>
            <a:r>
              <a:rPr lang="en-US" dirty="0" smtClean="0"/>
              <a:t>Risk reduction strategies</a:t>
            </a:r>
            <a:endParaRPr lang="en-US" dirty="0"/>
          </a:p>
        </p:txBody>
      </p:sp>
    </p:spTree>
    <p:extLst>
      <p:ext uri="{BB962C8B-B14F-4D97-AF65-F5344CB8AC3E}">
        <p14:creationId xmlns="" xmlns:p14="http://schemas.microsoft.com/office/powerpoint/2010/main" val="3360676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Learning Objectives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After studying this chapter, you should be able to</a:t>
            </a:r>
          </a:p>
          <a:p>
            <a:pPr marL="514350" indent="-514350">
              <a:buFont typeface="+mj-lt"/>
              <a:buAutoNum type="arabicPeriod"/>
            </a:pPr>
            <a:r>
              <a:rPr lang="en-US" dirty="0" smtClean="0"/>
              <a:t>List and explain the political motivationss behind government actions that promote or restrict international marketing.</a:t>
            </a:r>
          </a:p>
          <a:p>
            <a:pPr marL="514350" indent="-514350">
              <a:buFont typeface="+mj-lt"/>
              <a:buAutoNum type="arabicPeriod"/>
            </a:pPr>
            <a:r>
              <a:rPr lang="en-US" dirty="0" smtClean="0"/>
              <a:t>Discuss specific government actions salient to international marketing, such as boycotts and takeovers.</a:t>
            </a:r>
          </a:p>
          <a:p>
            <a:pPr marL="514350" indent="-514350">
              <a:buFont typeface="+mj-lt"/>
              <a:buAutoNum type="arabicPeriod"/>
            </a:pPr>
            <a:r>
              <a:rPr lang="en-US" dirty="0" smtClean="0"/>
              <a:t>Identify pressure groups that affect international marketing.</a:t>
            </a:r>
          </a:p>
          <a:p>
            <a:pPr marL="514350" indent="-514350">
              <a:buFont typeface="+mj-lt"/>
              <a:buAutoNum type="arabicPeriod"/>
            </a:pPr>
            <a:r>
              <a:rPr lang="en-US" dirty="0" smtClean="0"/>
              <a:t>List and compare the four basic legal traditions that marketers encounter worldwide.</a:t>
            </a:r>
            <a:endParaRPr lang="en-US" dirty="0"/>
          </a:p>
        </p:txBody>
      </p:sp>
    </p:spTree>
    <p:extLst>
      <p:ext uri="{BB962C8B-B14F-4D97-AF65-F5344CB8AC3E}">
        <p14:creationId xmlns="" xmlns:p14="http://schemas.microsoft.com/office/powerpoint/2010/main" val="81718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Learning Objectives</a:t>
            </a:r>
          </a:p>
        </p:txBody>
      </p:sp>
      <p:sp>
        <p:nvSpPr>
          <p:cNvPr id="3" name="Content Placeholder 2"/>
          <p:cNvSpPr>
            <a:spLocks noGrp="1"/>
          </p:cNvSpPr>
          <p:nvPr>
            <p:ph idx="1"/>
          </p:nvPr>
        </p:nvSpPr>
        <p:spPr/>
        <p:txBody>
          <a:bodyPr/>
          <a:lstStyle/>
          <a:p>
            <a:pPr marL="514350" indent="-514350">
              <a:buFont typeface="+mj-lt"/>
              <a:buAutoNum type="arabicPeriod" startAt="5"/>
            </a:pPr>
            <a:r>
              <a:rPr lang="en-US" dirty="0" smtClean="0"/>
              <a:t>Cite examples illustrating how national laws can vary and change.</a:t>
            </a:r>
          </a:p>
          <a:p>
            <a:pPr marL="514350" indent="-514350">
              <a:buFont typeface="+mj-lt"/>
              <a:buAutoNum type="arabicPeriod" startAt="5"/>
            </a:pPr>
            <a:r>
              <a:rPr lang="en-US" dirty="0" smtClean="0"/>
              <a:t>Differentiate between the steps involved in managing political risk and those involved in planning for regulatory change.</a:t>
            </a:r>
            <a:endParaRPr lang="en-US" dirty="0"/>
          </a:p>
        </p:txBody>
      </p:sp>
    </p:spTree>
    <p:extLst>
      <p:ext uri="{BB962C8B-B14F-4D97-AF65-F5344CB8AC3E}">
        <p14:creationId xmlns="" xmlns:p14="http://schemas.microsoft.com/office/powerpoint/2010/main" val="29548942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Host Country Political Climate</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t>Political upheavals and changes in government policy occur daily and can have a big impact on international business.</a:t>
            </a:r>
          </a:p>
          <a:p>
            <a:pPr marL="0" indent="0">
              <a:buNone/>
            </a:pPr>
            <a:r>
              <a:rPr lang="en-US" dirty="0" smtClean="0"/>
              <a:t>For the businsse , this means constant adjustments to exploit new opportunities and minimize losses. </a:t>
            </a:r>
          </a:p>
          <a:p>
            <a:pPr marL="0" indent="0">
              <a:buNone/>
            </a:pPr>
            <a:r>
              <a:rPr lang="en-US" dirty="0" smtClean="0"/>
              <a:t>Prinicpal players in political arena are international company, host country government, and the home country governments. Some times agencies such as the EU or the WTO can be involved.</a:t>
            </a:r>
            <a:endParaRPr lang="en-US" dirty="0"/>
          </a:p>
        </p:txBody>
      </p:sp>
    </p:spTree>
    <p:extLst>
      <p:ext uri="{BB962C8B-B14F-4D97-AF65-F5344CB8AC3E}">
        <p14:creationId xmlns="" xmlns:p14="http://schemas.microsoft.com/office/powerpoint/2010/main" val="9673795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Host Country </a:t>
            </a:r>
            <a:endParaRPr lang="en-US" dirty="0"/>
          </a:p>
        </p:txBody>
      </p:sp>
      <p:sp>
        <p:nvSpPr>
          <p:cNvPr id="3" name="Content Placeholder 2"/>
          <p:cNvSpPr>
            <a:spLocks noGrp="1"/>
          </p:cNvSpPr>
          <p:nvPr>
            <p:ph idx="1"/>
          </p:nvPr>
        </p:nvSpPr>
        <p:spPr/>
        <p:txBody>
          <a:bodyPr/>
          <a:lstStyle/>
          <a:p>
            <a:pPr marL="0" indent="0">
              <a:buNone/>
            </a:pPr>
            <a:r>
              <a:rPr lang="en-US" dirty="0" smtClean="0"/>
              <a:t>An country that contains an operational unit of an international company can be defined as a host country.</a:t>
            </a:r>
            <a:endParaRPr lang="en-US" dirty="0"/>
          </a:p>
        </p:txBody>
      </p:sp>
    </p:spTree>
    <p:extLst>
      <p:ext uri="{BB962C8B-B14F-4D97-AF65-F5344CB8AC3E}">
        <p14:creationId xmlns="" xmlns:p14="http://schemas.microsoft.com/office/powerpoint/2010/main" val="2621647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Political Motivations</a:t>
            </a:r>
            <a:endParaRPr lang="en-US" dirty="0"/>
          </a:p>
        </p:txBody>
      </p:sp>
      <p:sp>
        <p:nvSpPr>
          <p:cNvPr id="3" name="Content Placeholder 2"/>
          <p:cNvSpPr>
            <a:spLocks noGrp="1"/>
          </p:cNvSpPr>
          <p:nvPr>
            <p:ph idx="1"/>
          </p:nvPr>
        </p:nvSpPr>
        <p:spPr>
          <a:xfrm>
            <a:off x="457200" y="1600200"/>
            <a:ext cx="8229600" cy="5105400"/>
          </a:xfrm>
        </p:spPr>
        <p:txBody>
          <a:bodyPr>
            <a:normAutofit fontScale="92500" lnSpcReduction="10000"/>
          </a:bodyPr>
          <a:lstStyle/>
          <a:p>
            <a:r>
              <a:rPr lang="en-US" dirty="0" smtClean="0"/>
              <a:t>Role of Host Country</a:t>
            </a:r>
          </a:p>
          <a:p>
            <a:r>
              <a:rPr lang="en-US" dirty="0" smtClean="0"/>
              <a:t>Influences on Government</a:t>
            </a:r>
          </a:p>
          <a:p>
            <a:r>
              <a:rPr lang="en-US" dirty="0" smtClean="0"/>
              <a:t>Role of Political Structure of Country</a:t>
            </a:r>
          </a:p>
          <a:p>
            <a:r>
              <a:rPr lang="en-US" dirty="0" smtClean="0"/>
              <a:t>What are the basis of governments’ actions and decisions?</a:t>
            </a:r>
          </a:p>
          <a:p>
            <a:pPr lvl="1"/>
            <a:r>
              <a:rPr lang="en-US" dirty="0" smtClean="0"/>
              <a:t>Self-Preservation</a:t>
            </a:r>
          </a:p>
          <a:p>
            <a:pPr lvl="1"/>
            <a:r>
              <a:rPr lang="en-US" dirty="0" smtClean="0"/>
              <a:t>Security</a:t>
            </a:r>
          </a:p>
          <a:p>
            <a:pPr lvl="1"/>
            <a:r>
              <a:rPr lang="en-US" dirty="0" smtClean="0"/>
              <a:t>Prosperity</a:t>
            </a:r>
          </a:p>
          <a:p>
            <a:pPr lvl="1"/>
            <a:r>
              <a:rPr lang="en-US" dirty="0" smtClean="0"/>
              <a:t>Prestige</a:t>
            </a:r>
          </a:p>
          <a:p>
            <a:pPr lvl="1"/>
            <a:r>
              <a:rPr lang="en-US" dirty="0" smtClean="0"/>
              <a:t>Ideology</a:t>
            </a:r>
          </a:p>
          <a:p>
            <a:pPr lvl="1"/>
            <a:r>
              <a:rPr lang="en-US" dirty="0" smtClean="0"/>
              <a:t>Cultural Identity</a:t>
            </a:r>
            <a:endParaRPr lang="en-US" dirty="0"/>
          </a:p>
        </p:txBody>
      </p:sp>
    </p:spTree>
    <p:extLst>
      <p:ext uri="{BB962C8B-B14F-4D97-AF65-F5344CB8AC3E}">
        <p14:creationId xmlns="" xmlns:p14="http://schemas.microsoft.com/office/powerpoint/2010/main" val="23985950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6096000" cy="1371600"/>
          </a:xfrm>
        </p:spPr>
        <p:txBody>
          <a:bodyPr>
            <a:normAutofit/>
          </a:bodyPr>
          <a:lstStyle/>
          <a:p>
            <a:r>
              <a:rPr lang="en-US" sz="3600" dirty="0" smtClean="0"/>
              <a:t>National Sovereignty and the Goal of Self-Preservation</a:t>
            </a:r>
            <a:endParaRPr lang="en-US" sz="3600" dirty="0"/>
          </a:p>
        </p:txBody>
      </p:sp>
      <p:sp>
        <p:nvSpPr>
          <p:cNvPr id="3" name="Content Placeholder 2"/>
          <p:cNvSpPr>
            <a:spLocks noGrp="1"/>
          </p:cNvSpPr>
          <p:nvPr>
            <p:ph idx="1"/>
          </p:nvPr>
        </p:nvSpPr>
        <p:spPr/>
        <p:txBody>
          <a:bodyPr/>
          <a:lstStyle/>
          <a:p>
            <a:pPr marL="0" indent="0">
              <a:buNone/>
            </a:pPr>
            <a:r>
              <a:rPr lang="en-US" dirty="0" smtClean="0"/>
              <a:t>Sovereignty is th ecomplete control exercised within a given geographic area, including the ability to pass laws and regulations and the power to enforce them.</a:t>
            </a:r>
          </a:p>
          <a:p>
            <a:r>
              <a:rPr lang="en-US" dirty="0" smtClean="0"/>
              <a:t>Why foreign companies are considered threat?</a:t>
            </a:r>
          </a:p>
          <a:p>
            <a:r>
              <a:rPr lang="en-US" dirty="0" smtClean="0"/>
              <a:t>Actions undertaken by sovereign countries.</a:t>
            </a:r>
          </a:p>
          <a:p>
            <a:r>
              <a:rPr lang="en-US" dirty="0" smtClean="0"/>
              <a:t>Role of WTO in this context.</a:t>
            </a:r>
          </a:p>
        </p:txBody>
      </p:sp>
    </p:spTree>
    <p:extLst>
      <p:ext uri="{BB962C8B-B14F-4D97-AF65-F5344CB8AC3E}">
        <p14:creationId xmlns="" xmlns:p14="http://schemas.microsoft.com/office/powerpoint/2010/main" val="7060839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Need for National Security</a:t>
            </a:r>
            <a:endParaRPr lang="en-US" dirty="0"/>
          </a:p>
        </p:txBody>
      </p:sp>
      <p:sp>
        <p:nvSpPr>
          <p:cNvPr id="3" name="Content Placeholder 2"/>
          <p:cNvSpPr>
            <a:spLocks noGrp="1"/>
          </p:cNvSpPr>
          <p:nvPr>
            <p:ph idx="1"/>
          </p:nvPr>
        </p:nvSpPr>
        <p:spPr/>
        <p:txBody>
          <a:bodyPr/>
          <a:lstStyle/>
          <a:p>
            <a:r>
              <a:rPr lang="en-US" dirty="0" smtClean="0"/>
              <a:t>Areas sensitive to national security</a:t>
            </a:r>
          </a:p>
          <a:p>
            <a:r>
              <a:rPr lang="en-US" dirty="0" smtClean="0"/>
              <a:t>Examples of government influence regarding national security</a:t>
            </a:r>
          </a:p>
          <a:p>
            <a:r>
              <a:rPr lang="en-US" dirty="0" smtClean="0"/>
              <a:t>Why protection of national security is declining?</a:t>
            </a:r>
            <a:endParaRPr lang="en-US" dirty="0"/>
          </a:p>
        </p:txBody>
      </p:sp>
    </p:spTree>
    <p:extLst>
      <p:ext uri="{BB962C8B-B14F-4D97-AF65-F5344CB8AC3E}">
        <p14:creationId xmlns="" xmlns:p14="http://schemas.microsoft.com/office/powerpoint/2010/main" val="809964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Fostering National Prosperity</a:t>
            </a:r>
            <a:endParaRPr lang="en-US" dirty="0"/>
          </a:p>
        </p:txBody>
      </p:sp>
      <p:sp>
        <p:nvSpPr>
          <p:cNvPr id="3" name="Content Placeholder 2"/>
          <p:cNvSpPr>
            <a:spLocks noGrp="1"/>
          </p:cNvSpPr>
          <p:nvPr>
            <p:ph idx="1"/>
          </p:nvPr>
        </p:nvSpPr>
        <p:spPr/>
        <p:txBody>
          <a:bodyPr/>
          <a:lstStyle/>
          <a:p>
            <a:r>
              <a:rPr lang="en-US" dirty="0" smtClean="0"/>
              <a:t>How to measure national prosperity?</a:t>
            </a:r>
          </a:p>
          <a:p>
            <a:r>
              <a:rPr lang="en-US" dirty="0" smtClean="0"/>
              <a:t>Government’s measures to improve prosperity.</a:t>
            </a:r>
          </a:p>
          <a:p>
            <a:r>
              <a:rPr lang="en-US" dirty="0" smtClean="0"/>
              <a:t>Role of regional or local government.</a:t>
            </a:r>
          </a:p>
          <a:p>
            <a:pPr marL="0" indent="0">
              <a:buNone/>
            </a:pPr>
            <a:endParaRPr lang="en-US" dirty="0"/>
          </a:p>
        </p:txBody>
      </p:sp>
    </p:spTree>
    <p:extLst>
      <p:ext uri="{BB962C8B-B14F-4D97-AF65-F5344CB8AC3E}">
        <p14:creationId xmlns="" xmlns:p14="http://schemas.microsoft.com/office/powerpoint/2010/main" val="1567076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Enhancing Prestige</a:t>
            </a:r>
            <a:endParaRPr lang="en-US" dirty="0"/>
          </a:p>
        </p:txBody>
      </p:sp>
      <p:sp>
        <p:nvSpPr>
          <p:cNvPr id="3" name="Content Placeholder 2"/>
          <p:cNvSpPr>
            <a:spLocks noGrp="1"/>
          </p:cNvSpPr>
          <p:nvPr>
            <p:ph idx="1"/>
          </p:nvPr>
        </p:nvSpPr>
        <p:spPr/>
        <p:txBody>
          <a:bodyPr/>
          <a:lstStyle/>
          <a:p>
            <a:r>
              <a:rPr lang="en-US" dirty="0" smtClean="0"/>
              <a:t>Persuit of Prestige by Governments.</a:t>
            </a:r>
          </a:p>
          <a:p>
            <a:r>
              <a:rPr lang="en-US" dirty="0" smtClean="0"/>
              <a:t>Measures to enhance the country’s prestige.</a:t>
            </a:r>
            <a:endParaRPr lang="en-US" dirty="0"/>
          </a:p>
        </p:txBody>
      </p:sp>
    </p:spTree>
    <p:extLst>
      <p:ext uri="{BB962C8B-B14F-4D97-AF65-F5344CB8AC3E}">
        <p14:creationId xmlns="" xmlns:p14="http://schemas.microsoft.com/office/powerpoint/2010/main" val="23121253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Promoting Ideology</a:t>
            </a:r>
            <a:endParaRPr lang="en-US" dirty="0"/>
          </a:p>
        </p:txBody>
      </p:sp>
      <p:sp>
        <p:nvSpPr>
          <p:cNvPr id="3" name="Content Placeholder 2"/>
          <p:cNvSpPr>
            <a:spLocks noGrp="1"/>
          </p:cNvSpPr>
          <p:nvPr>
            <p:ph idx="1"/>
          </p:nvPr>
        </p:nvSpPr>
        <p:spPr/>
        <p:txBody>
          <a:bodyPr/>
          <a:lstStyle/>
          <a:p>
            <a:r>
              <a:rPr lang="en-US" dirty="0" smtClean="0"/>
              <a:t>Effects of promoting ideology on businesses</a:t>
            </a:r>
          </a:p>
          <a:p>
            <a:r>
              <a:rPr lang="en-US" dirty="0" smtClean="0"/>
              <a:t>Examples</a:t>
            </a:r>
          </a:p>
          <a:p>
            <a:pPr lvl="1"/>
            <a:r>
              <a:rPr lang="en-US" dirty="0" smtClean="0"/>
              <a:t>North Korea</a:t>
            </a:r>
          </a:p>
          <a:p>
            <a:pPr lvl="1"/>
            <a:r>
              <a:rPr lang="en-US" dirty="0" smtClean="0"/>
              <a:t>Soviet Union</a:t>
            </a:r>
          </a:p>
          <a:p>
            <a:pPr lvl="1"/>
            <a:r>
              <a:rPr lang="en-US" dirty="0" smtClean="0"/>
              <a:t>Egypt</a:t>
            </a:r>
          </a:p>
          <a:p>
            <a:pPr lvl="1"/>
            <a:r>
              <a:rPr lang="en-US" dirty="0" smtClean="0"/>
              <a:t>Mexico</a:t>
            </a:r>
          </a:p>
          <a:p>
            <a:pPr lvl="1"/>
            <a:r>
              <a:rPr lang="en-US" dirty="0" smtClean="0"/>
              <a:t>China</a:t>
            </a:r>
            <a:endParaRPr lang="en-US" dirty="0"/>
          </a:p>
        </p:txBody>
      </p:sp>
    </p:spTree>
    <p:extLst>
      <p:ext uri="{BB962C8B-B14F-4D97-AF65-F5344CB8AC3E}">
        <p14:creationId xmlns="" xmlns:p14="http://schemas.microsoft.com/office/powerpoint/2010/main" val="853387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Protecting Cultural Identity</a:t>
            </a:r>
            <a:endParaRPr lang="en-US" dirty="0"/>
          </a:p>
        </p:txBody>
      </p:sp>
      <p:sp>
        <p:nvSpPr>
          <p:cNvPr id="3" name="Content Placeholder 2"/>
          <p:cNvSpPr>
            <a:spLocks noGrp="1"/>
          </p:cNvSpPr>
          <p:nvPr>
            <p:ph idx="1"/>
          </p:nvPr>
        </p:nvSpPr>
        <p:spPr/>
        <p:txBody>
          <a:bodyPr>
            <a:normAutofit lnSpcReduction="10000"/>
          </a:bodyPr>
          <a:lstStyle/>
          <a:p>
            <a:r>
              <a:rPr lang="en-US" dirty="0" smtClean="0"/>
              <a:t>Globalization is becoming reality which is affecting countries in the area of culture. Countries take precautionary measures to protect themselves from foreign assault on their culture.</a:t>
            </a:r>
          </a:p>
          <a:p>
            <a:r>
              <a:rPr lang="en-US" dirty="0" smtClean="0"/>
              <a:t>Examples </a:t>
            </a:r>
          </a:p>
          <a:p>
            <a:pPr lvl="1"/>
            <a:r>
              <a:rPr lang="en-US" dirty="0" smtClean="0"/>
              <a:t>Iram and Venezuela</a:t>
            </a:r>
          </a:p>
          <a:p>
            <a:pPr lvl="1"/>
            <a:r>
              <a:rPr lang="en-US" dirty="0" smtClean="0"/>
              <a:t>China</a:t>
            </a:r>
          </a:p>
          <a:p>
            <a:pPr lvl="1"/>
            <a:r>
              <a:rPr lang="en-US" dirty="0" smtClean="0"/>
              <a:t>USA</a:t>
            </a:r>
          </a:p>
          <a:p>
            <a:pPr marL="0" indent="0">
              <a:buNone/>
            </a:pPr>
            <a:endParaRPr lang="en-US" dirty="0"/>
          </a:p>
        </p:txBody>
      </p:sp>
    </p:spTree>
    <p:extLst>
      <p:ext uri="{BB962C8B-B14F-4D97-AF65-F5344CB8AC3E}">
        <p14:creationId xmlns="" xmlns:p14="http://schemas.microsoft.com/office/powerpoint/2010/main" val="4076582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Host Country Pressure Groups</a:t>
            </a:r>
            <a:endParaRPr lang="en-US" dirty="0"/>
          </a:p>
        </p:txBody>
      </p:sp>
      <p:sp>
        <p:nvSpPr>
          <p:cNvPr id="3" name="Content Placeholder 2"/>
          <p:cNvSpPr>
            <a:spLocks noGrp="1"/>
          </p:cNvSpPr>
          <p:nvPr>
            <p:ph idx="1"/>
          </p:nvPr>
        </p:nvSpPr>
        <p:spPr>
          <a:xfrm>
            <a:off x="457200" y="1600200"/>
            <a:ext cx="8229600" cy="5105400"/>
          </a:xfrm>
        </p:spPr>
        <p:txBody>
          <a:bodyPr>
            <a:normAutofit fontScale="85000" lnSpcReduction="10000"/>
          </a:bodyPr>
          <a:lstStyle/>
          <a:p>
            <a:r>
              <a:rPr lang="en-US" dirty="0"/>
              <a:t> </a:t>
            </a:r>
            <a:r>
              <a:rPr lang="en-US" dirty="0" smtClean="0"/>
              <a:t>Host country governemnts are not th eonly forces able to influence the political climate and affect the operations of foreign companies. Other groups have a stake in the treatment of companies and in political and economic decisions that indirectly affect foreign businesses. </a:t>
            </a:r>
          </a:p>
          <a:p>
            <a:r>
              <a:rPr lang="en-US" dirty="0" smtClean="0"/>
              <a:t>Measures undertaken by Pressure Groups.</a:t>
            </a:r>
          </a:p>
          <a:p>
            <a:r>
              <a:rPr lang="en-US" dirty="0"/>
              <a:t> </a:t>
            </a:r>
            <a:r>
              <a:rPr lang="en-US" dirty="0" smtClean="0"/>
              <a:t>Examples of pressure groups</a:t>
            </a:r>
          </a:p>
          <a:p>
            <a:pPr lvl="1"/>
            <a:r>
              <a:rPr lang="en-US" dirty="0" smtClean="0"/>
              <a:t>Political parties</a:t>
            </a:r>
          </a:p>
          <a:p>
            <a:pPr lvl="1"/>
            <a:r>
              <a:rPr lang="en-US" dirty="0" smtClean="0"/>
              <a:t>Environmental groups </a:t>
            </a:r>
          </a:p>
          <a:p>
            <a:pPr lvl="1"/>
            <a:r>
              <a:rPr lang="en-US" dirty="0" smtClean="0"/>
              <a:t>Local industry associations</a:t>
            </a:r>
          </a:p>
          <a:p>
            <a:pPr lvl="1"/>
            <a:r>
              <a:rPr lang="en-US" dirty="0" smtClean="0"/>
              <a:t>Local unions</a:t>
            </a:r>
            <a:endParaRPr lang="en-US" dirty="0"/>
          </a:p>
        </p:txBody>
      </p:sp>
    </p:spTree>
    <p:extLst>
      <p:ext uri="{BB962C8B-B14F-4D97-AF65-F5344CB8AC3E}">
        <p14:creationId xmlns="" xmlns:p14="http://schemas.microsoft.com/office/powerpoint/2010/main" val="4263899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Host Government Actions</a:t>
            </a:r>
            <a:endParaRPr lang="en-US" dirty="0"/>
          </a:p>
        </p:txBody>
      </p:sp>
      <p:sp>
        <p:nvSpPr>
          <p:cNvPr id="3" name="Content Placeholder 2"/>
          <p:cNvSpPr>
            <a:spLocks noGrp="1"/>
          </p:cNvSpPr>
          <p:nvPr>
            <p:ph idx="1"/>
          </p:nvPr>
        </p:nvSpPr>
        <p:spPr/>
        <p:txBody>
          <a:bodyPr>
            <a:normAutofit lnSpcReduction="10000"/>
          </a:bodyPr>
          <a:lstStyle/>
          <a:p>
            <a:r>
              <a:rPr lang="en-US" dirty="0" smtClean="0"/>
              <a:t>Government promulgate laws and take actions in a variety of ways to advance their agendas.</a:t>
            </a:r>
          </a:p>
          <a:p>
            <a:r>
              <a:rPr lang="en-US" dirty="0" smtClean="0"/>
              <a:t>Some of the government actions are</a:t>
            </a:r>
          </a:p>
          <a:p>
            <a:pPr lvl="1"/>
            <a:r>
              <a:rPr lang="en-US" dirty="0" smtClean="0"/>
              <a:t>Govermnet Subsidies</a:t>
            </a:r>
          </a:p>
          <a:p>
            <a:pPr lvl="1"/>
            <a:r>
              <a:rPr lang="en-US" dirty="0" smtClean="0"/>
              <a:t>Ownership Restrictions</a:t>
            </a:r>
          </a:p>
          <a:p>
            <a:pPr lvl="1"/>
            <a:r>
              <a:rPr lang="en-US" dirty="0" smtClean="0"/>
              <a:t>Operating Conditions</a:t>
            </a:r>
          </a:p>
          <a:p>
            <a:pPr lvl="1"/>
            <a:r>
              <a:rPr lang="en-US" dirty="0" smtClean="0"/>
              <a:t>Boycotts of Firms</a:t>
            </a:r>
          </a:p>
          <a:p>
            <a:pPr lvl="1"/>
            <a:r>
              <a:rPr lang="en-US" dirty="0" smtClean="0"/>
              <a:t>Takeovers</a:t>
            </a:r>
          </a:p>
          <a:p>
            <a:pPr lvl="1"/>
            <a:endParaRPr lang="en-US" dirty="0" smtClean="0"/>
          </a:p>
        </p:txBody>
      </p:sp>
    </p:spTree>
    <p:extLst>
      <p:ext uri="{BB962C8B-B14F-4D97-AF65-F5344CB8AC3E}">
        <p14:creationId xmlns="" xmlns:p14="http://schemas.microsoft.com/office/powerpoint/2010/main" val="14429149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Government Subsidies</a:t>
            </a:r>
            <a:endParaRPr lang="en-US" dirty="0"/>
          </a:p>
        </p:txBody>
      </p:sp>
      <p:sp>
        <p:nvSpPr>
          <p:cNvPr id="3" name="Content Placeholder 2"/>
          <p:cNvSpPr>
            <a:spLocks noGrp="1"/>
          </p:cNvSpPr>
          <p:nvPr>
            <p:ph idx="1"/>
          </p:nvPr>
        </p:nvSpPr>
        <p:spPr/>
        <p:txBody>
          <a:bodyPr/>
          <a:lstStyle/>
          <a:p>
            <a:r>
              <a:rPr lang="en-US" dirty="0" smtClean="0"/>
              <a:t>It represent free gifts that host governments dispense in the hope that the overall benefits to the economy will fare exceed such grants. They are popular instruments used to attract foreign investment.</a:t>
            </a:r>
          </a:p>
          <a:p>
            <a:r>
              <a:rPr lang="en-US" dirty="0" smtClean="0"/>
              <a:t>Usefulness of Subsidies</a:t>
            </a:r>
            <a:endParaRPr lang="en-US" dirty="0"/>
          </a:p>
        </p:txBody>
      </p:sp>
    </p:spTree>
    <p:extLst>
      <p:ext uri="{BB962C8B-B14F-4D97-AF65-F5344CB8AC3E}">
        <p14:creationId xmlns="" xmlns:p14="http://schemas.microsoft.com/office/powerpoint/2010/main" val="10730684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Ownership Restictions</a:t>
            </a:r>
            <a:endParaRPr lang="en-US" dirty="0"/>
          </a:p>
        </p:txBody>
      </p:sp>
      <p:sp>
        <p:nvSpPr>
          <p:cNvPr id="3" name="Content Placeholder 2"/>
          <p:cNvSpPr>
            <a:spLocks noGrp="1"/>
          </p:cNvSpPr>
          <p:nvPr>
            <p:ph idx="1"/>
          </p:nvPr>
        </p:nvSpPr>
        <p:spPr/>
        <p:txBody>
          <a:bodyPr/>
          <a:lstStyle/>
          <a:p>
            <a:r>
              <a:rPr lang="en-US" dirty="0" smtClean="0"/>
              <a:t>Host country sometimes pursue the policy of requiring that local nationals become part owners of foreign subsidiaries operating within their borders.</a:t>
            </a:r>
          </a:p>
          <a:p>
            <a:r>
              <a:rPr lang="en-US" dirty="0" smtClean="0"/>
              <a:t>Types of restrictions</a:t>
            </a:r>
          </a:p>
          <a:p>
            <a:r>
              <a:rPr lang="en-US" dirty="0" smtClean="0"/>
              <a:t>Exampels</a:t>
            </a:r>
          </a:p>
          <a:p>
            <a:pPr lvl="1"/>
            <a:r>
              <a:rPr lang="en-US" dirty="0" smtClean="0"/>
              <a:t>India</a:t>
            </a:r>
            <a:endParaRPr lang="en-US" dirty="0"/>
          </a:p>
        </p:txBody>
      </p:sp>
    </p:spTree>
    <p:extLst>
      <p:ext uri="{BB962C8B-B14F-4D97-AF65-F5344CB8AC3E}">
        <p14:creationId xmlns="" xmlns:p14="http://schemas.microsoft.com/office/powerpoint/2010/main" val="35200902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Operating Conditions</a:t>
            </a:r>
            <a:endParaRPr lang="en-US" dirty="0"/>
          </a:p>
        </p:txBody>
      </p:sp>
      <p:sp>
        <p:nvSpPr>
          <p:cNvPr id="3" name="Content Placeholder 2"/>
          <p:cNvSpPr>
            <a:spLocks noGrp="1"/>
          </p:cNvSpPr>
          <p:nvPr>
            <p:ph idx="1"/>
          </p:nvPr>
        </p:nvSpPr>
        <p:spPr>
          <a:xfrm>
            <a:off x="457200" y="1600200"/>
            <a:ext cx="8229600" cy="5105400"/>
          </a:xfrm>
        </p:spPr>
        <p:txBody>
          <a:bodyPr>
            <a:normAutofit fontScale="85000" lnSpcReduction="20000"/>
          </a:bodyPr>
          <a:lstStyle/>
          <a:p>
            <a:r>
              <a:rPr lang="en-US" dirty="0" smtClean="0"/>
              <a:t>Government establish and enforce many regulations that establish the gramework in which businesses operate. </a:t>
            </a:r>
          </a:p>
          <a:p>
            <a:r>
              <a:rPr lang="en-US" dirty="0" smtClean="0"/>
              <a:t>Types of controls by Host Country</a:t>
            </a:r>
          </a:p>
          <a:p>
            <a:pPr lvl="1"/>
            <a:r>
              <a:rPr lang="en-US" dirty="0" smtClean="0"/>
              <a:t>Product design</a:t>
            </a:r>
          </a:p>
          <a:p>
            <a:pPr lvl="1"/>
            <a:r>
              <a:rPr lang="en-US" dirty="0" smtClean="0"/>
              <a:t>Packaging</a:t>
            </a:r>
          </a:p>
          <a:p>
            <a:pPr lvl="1"/>
            <a:r>
              <a:rPr lang="en-US" dirty="0" smtClean="0"/>
              <a:t>Pricing</a:t>
            </a:r>
          </a:p>
          <a:p>
            <a:pPr lvl="1"/>
            <a:r>
              <a:rPr lang="en-US" dirty="0" smtClean="0"/>
              <a:t>Advertising</a:t>
            </a:r>
          </a:p>
          <a:p>
            <a:pPr lvl="1"/>
            <a:r>
              <a:rPr lang="en-US" dirty="0" smtClean="0"/>
              <a:t>Sales promotion</a:t>
            </a:r>
          </a:p>
          <a:p>
            <a:pPr lvl="1"/>
            <a:r>
              <a:rPr lang="en-US" dirty="0" smtClean="0"/>
              <a:t>Distribution</a:t>
            </a:r>
          </a:p>
          <a:p>
            <a:pPr lvl="1"/>
            <a:r>
              <a:rPr lang="en-US" dirty="0" smtClean="0"/>
              <a:t>Work permits or visas</a:t>
            </a:r>
          </a:p>
          <a:p>
            <a:pPr lvl="1"/>
            <a:r>
              <a:rPr lang="en-US" dirty="0" smtClean="0"/>
              <a:t>Local content requirements</a:t>
            </a:r>
          </a:p>
          <a:p>
            <a:pPr lvl="1"/>
            <a:r>
              <a:rPr lang="en-US" dirty="0" smtClean="0"/>
              <a:t>Use of local suppliers</a:t>
            </a:r>
            <a:endParaRPr lang="en-US" dirty="0"/>
          </a:p>
        </p:txBody>
      </p:sp>
    </p:spTree>
    <p:extLst>
      <p:ext uri="{BB962C8B-B14F-4D97-AF65-F5344CB8AC3E}">
        <p14:creationId xmlns="" xmlns:p14="http://schemas.microsoft.com/office/powerpoint/2010/main" val="31582649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Boycotts of Firms</a:t>
            </a:r>
            <a:endParaRPr lang="en-US" dirty="0"/>
          </a:p>
        </p:txBody>
      </p:sp>
      <p:sp>
        <p:nvSpPr>
          <p:cNvPr id="3" name="Content Placeholder 2"/>
          <p:cNvSpPr>
            <a:spLocks noGrp="1"/>
          </p:cNvSpPr>
          <p:nvPr>
            <p:ph idx="1"/>
          </p:nvPr>
        </p:nvSpPr>
        <p:spPr/>
        <p:txBody>
          <a:bodyPr/>
          <a:lstStyle/>
          <a:p>
            <a:r>
              <a:rPr lang="en-US" dirty="0" smtClean="0"/>
              <a:t>Government boycotts can be directed at companies of certain origin or companies that have engaged in transactions with political enemies.</a:t>
            </a:r>
          </a:p>
          <a:p>
            <a:r>
              <a:rPr lang="en-US" dirty="0" smtClean="0"/>
              <a:t>Affects of boycott</a:t>
            </a:r>
          </a:p>
          <a:p>
            <a:r>
              <a:rPr lang="en-US" dirty="0" smtClean="0"/>
              <a:t>Examples of boycotts</a:t>
            </a:r>
          </a:p>
        </p:txBody>
      </p:sp>
    </p:spTree>
    <p:extLst>
      <p:ext uri="{BB962C8B-B14F-4D97-AF65-F5344CB8AC3E}">
        <p14:creationId xmlns="" xmlns:p14="http://schemas.microsoft.com/office/powerpoint/2010/main" val="8298950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Takeovers</a:t>
            </a:r>
            <a:endParaRPr lang="en-US" dirty="0"/>
          </a:p>
        </p:txBody>
      </p:sp>
      <p:sp>
        <p:nvSpPr>
          <p:cNvPr id="3" name="Content Placeholder 2"/>
          <p:cNvSpPr>
            <a:spLocks noGrp="1"/>
          </p:cNvSpPr>
          <p:nvPr>
            <p:ph idx="1"/>
          </p:nvPr>
        </p:nvSpPr>
        <p:spPr/>
        <p:txBody>
          <a:bodyPr/>
          <a:lstStyle/>
          <a:p>
            <a:r>
              <a:rPr lang="en-US" dirty="0" smtClean="0"/>
              <a:t>Takeovers are any host-government initiated actions that result in a loss of ownership or direct control by foreign company.</a:t>
            </a:r>
          </a:p>
          <a:p>
            <a:r>
              <a:rPr lang="en-US" dirty="0" smtClean="0"/>
              <a:t>Types of takeovers</a:t>
            </a:r>
          </a:p>
          <a:p>
            <a:pPr lvl="1"/>
            <a:r>
              <a:rPr lang="en-US" dirty="0" smtClean="0"/>
              <a:t>Expropriation</a:t>
            </a:r>
          </a:p>
          <a:p>
            <a:pPr lvl="1"/>
            <a:r>
              <a:rPr lang="en-US" dirty="0" smtClean="0"/>
              <a:t>Confiscation</a:t>
            </a:r>
          </a:p>
          <a:p>
            <a:pPr lvl="1"/>
            <a:r>
              <a:rPr lang="en-US" dirty="0" smtClean="0"/>
              <a:t>Domestication</a:t>
            </a:r>
            <a:endParaRPr lang="en-US" dirty="0"/>
          </a:p>
        </p:txBody>
      </p:sp>
    </p:spTree>
    <p:extLst>
      <p:ext uri="{BB962C8B-B14F-4D97-AF65-F5344CB8AC3E}">
        <p14:creationId xmlns="" xmlns:p14="http://schemas.microsoft.com/office/powerpoint/2010/main" val="3072993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Home Country Political Forces</a:t>
            </a:r>
            <a:endParaRPr lang="en-US" dirty="0"/>
          </a:p>
        </p:txBody>
      </p:sp>
      <p:sp>
        <p:nvSpPr>
          <p:cNvPr id="3" name="Content Placeholder 2"/>
          <p:cNvSpPr>
            <a:spLocks noGrp="1"/>
          </p:cNvSpPr>
          <p:nvPr>
            <p:ph idx="1"/>
          </p:nvPr>
        </p:nvSpPr>
        <p:spPr/>
        <p:txBody>
          <a:bodyPr/>
          <a:lstStyle/>
          <a:p>
            <a:r>
              <a:rPr lang="en-US" dirty="0" smtClean="0"/>
              <a:t>Managers of international firms need to be concerned not only about political development aborad. Many developments that take place at home have a great impact on what a company can do internationally.</a:t>
            </a:r>
          </a:p>
          <a:p>
            <a:r>
              <a:rPr lang="en-US" dirty="0" smtClean="0"/>
              <a:t>Restrictions can be placed on firms not only by host countries but by home countries as well.</a:t>
            </a:r>
            <a:endParaRPr lang="en-US" dirty="0"/>
          </a:p>
        </p:txBody>
      </p:sp>
    </p:spTree>
    <p:extLst>
      <p:ext uri="{BB962C8B-B14F-4D97-AF65-F5344CB8AC3E}">
        <p14:creationId xmlns="" xmlns:p14="http://schemas.microsoft.com/office/powerpoint/2010/main" val="16007001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Home Country Actions</a:t>
            </a:r>
            <a:endParaRPr lang="en-US" dirty="0"/>
          </a:p>
        </p:txBody>
      </p:sp>
      <p:sp>
        <p:nvSpPr>
          <p:cNvPr id="3" name="Content Placeholder 2"/>
          <p:cNvSpPr>
            <a:spLocks noGrp="1"/>
          </p:cNvSpPr>
          <p:nvPr>
            <p:ph idx="1"/>
          </p:nvPr>
        </p:nvSpPr>
        <p:spPr/>
        <p:txBody>
          <a:bodyPr/>
          <a:lstStyle/>
          <a:p>
            <a:r>
              <a:rPr lang="en-US" dirty="0" smtClean="0"/>
              <a:t>Home countries are essentially guided by same six interests described earlier i.e. Self-preservation, national security, prosperity, prestige, ideology, and cultural identity.</a:t>
            </a:r>
          </a:p>
          <a:p>
            <a:r>
              <a:rPr lang="en-US" dirty="0" smtClean="0"/>
              <a:t>How does a home country prevent companies from doing business overseas?</a:t>
            </a:r>
          </a:p>
          <a:p>
            <a:endParaRPr lang="en-US" dirty="0"/>
          </a:p>
        </p:txBody>
      </p:sp>
    </p:spTree>
    <p:extLst>
      <p:ext uri="{BB962C8B-B14F-4D97-AF65-F5344CB8AC3E}">
        <p14:creationId xmlns="" xmlns:p14="http://schemas.microsoft.com/office/powerpoint/2010/main" val="42457880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Home Country Pressure Groups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Different types of pressures exist in firms’ home country.</a:t>
            </a:r>
          </a:p>
          <a:p>
            <a:r>
              <a:rPr lang="en-US" dirty="0" smtClean="0"/>
              <a:t>Actions of home country pressure groups</a:t>
            </a:r>
          </a:p>
          <a:p>
            <a:r>
              <a:rPr lang="en-US" dirty="0" smtClean="0"/>
              <a:t>Why do they exert pressure?</a:t>
            </a:r>
          </a:p>
          <a:p>
            <a:pPr lvl="1"/>
            <a:r>
              <a:rPr lang="en-US" dirty="0" smtClean="0"/>
              <a:t>For choice of firms markets</a:t>
            </a:r>
          </a:p>
          <a:p>
            <a:pPr lvl="1"/>
            <a:r>
              <a:rPr lang="en-US" dirty="0" smtClean="0"/>
              <a:t>For methods of doing business</a:t>
            </a:r>
          </a:p>
          <a:p>
            <a:pPr lvl="1"/>
            <a:r>
              <a:rPr lang="en-US" dirty="0" smtClean="0"/>
              <a:t>Product strategies</a:t>
            </a:r>
          </a:p>
          <a:p>
            <a:pPr lvl="1"/>
            <a:r>
              <a:rPr lang="en-US" dirty="0" smtClean="0"/>
              <a:t>Promotion practices</a:t>
            </a:r>
          </a:p>
          <a:p>
            <a:pPr lvl="1"/>
            <a:r>
              <a:rPr lang="en-US" dirty="0" smtClean="0"/>
              <a:t>Pricing policies</a:t>
            </a:r>
          </a:p>
          <a:p>
            <a:r>
              <a:rPr lang="en-US" dirty="0" smtClean="0"/>
              <a:t>Example</a:t>
            </a:r>
          </a:p>
          <a:p>
            <a:pPr lvl="1"/>
            <a:r>
              <a:rPr lang="en-US" dirty="0" smtClean="0"/>
              <a:t>Infant formula</a:t>
            </a:r>
            <a:endParaRPr lang="en-US" dirty="0"/>
          </a:p>
        </p:txBody>
      </p:sp>
    </p:spTree>
    <p:extLst>
      <p:ext uri="{BB962C8B-B14F-4D97-AF65-F5344CB8AC3E}">
        <p14:creationId xmlns="" xmlns:p14="http://schemas.microsoft.com/office/powerpoint/2010/main" val="34143979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Host country political climate</a:t>
            </a:r>
          </a:p>
          <a:p>
            <a:r>
              <a:rPr lang="en-US" dirty="0"/>
              <a:t>Host government actions</a:t>
            </a:r>
          </a:p>
          <a:p>
            <a:r>
              <a:rPr lang="en-US" dirty="0"/>
              <a:t>Home country political forces</a:t>
            </a:r>
          </a:p>
          <a:p>
            <a:endParaRPr lang="en-US" dirty="0"/>
          </a:p>
        </p:txBody>
      </p:sp>
    </p:spTree>
    <p:extLst>
      <p:ext uri="{BB962C8B-B14F-4D97-AF65-F5344CB8AC3E}">
        <p14:creationId xmlns="" xmlns:p14="http://schemas.microsoft.com/office/powerpoint/2010/main" val="26862407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smtClean="0"/>
              <a:t>Gillespie, K., Jeannet, J.P. </a:t>
            </a:r>
            <a:r>
              <a:rPr lang="en-US" dirty="0"/>
              <a:t>and </a:t>
            </a:r>
            <a:r>
              <a:rPr lang="en-US" dirty="0" smtClean="0"/>
              <a:t>Hennessey, H.D. </a:t>
            </a:r>
            <a:r>
              <a:rPr lang="en-US" dirty="0"/>
              <a:t>(</a:t>
            </a:r>
            <a:r>
              <a:rPr lang="en-US" dirty="0" smtClean="0"/>
              <a:t>2004), </a:t>
            </a:r>
            <a:r>
              <a:rPr lang="en-GB" dirty="0" smtClean="0"/>
              <a:t>Global Marketing: An Interactive Approach, Houghton Mifflin, Boston, NY.</a:t>
            </a:r>
            <a:endParaRPr lang="en-GB" dirty="0"/>
          </a:p>
          <a:p>
            <a:endParaRPr lang="en-US" dirty="0"/>
          </a:p>
        </p:txBody>
      </p:sp>
    </p:spTree>
    <p:extLst>
      <p:ext uri="{BB962C8B-B14F-4D97-AF65-F5344CB8AC3E}">
        <p14:creationId xmlns="" xmlns:p14="http://schemas.microsoft.com/office/powerpoint/2010/main" val="25366541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TotalTime>
  <Words>904</Words>
  <Application>Microsoft Office PowerPoint</Application>
  <PresentationFormat>On-screen Show (4:3)</PresentationFormat>
  <Paragraphs>141</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Political and Regulatory Climate</vt:lpstr>
      <vt:lpstr>Recap</vt:lpstr>
      <vt:lpstr>Chapter Outline</vt:lpstr>
      <vt:lpstr>Learning Objectives</vt:lpstr>
      <vt:lpstr>Learning Objectives</vt:lpstr>
      <vt:lpstr>Host Country Political Climate</vt:lpstr>
      <vt:lpstr>Host Country </vt:lpstr>
      <vt:lpstr>Political Motivations</vt:lpstr>
      <vt:lpstr>National Sovereignty and the Goal of Self-Preservation</vt:lpstr>
      <vt:lpstr>The Need for National Security</vt:lpstr>
      <vt:lpstr>Fostering National Prosperity</vt:lpstr>
      <vt:lpstr>Enhancing Prestige</vt:lpstr>
      <vt:lpstr>Promoting Ideology</vt:lpstr>
      <vt:lpstr>Protecting Cultural Identity</vt:lpstr>
      <vt:lpstr>Host Country Pressure Groups</vt:lpstr>
      <vt:lpstr>Host Government Actions</vt:lpstr>
      <vt:lpstr>Government Subsidies</vt:lpstr>
      <vt:lpstr>Ownership Restictions</vt:lpstr>
      <vt:lpstr>Operating Conditions</vt:lpstr>
      <vt:lpstr>Boycotts of Firms</vt:lpstr>
      <vt:lpstr>Takeovers</vt:lpstr>
      <vt:lpstr>Home Country Political Forces</vt:lpstr>
      <vt:lpstr>Home Country Actions</vt:lpstr>
      <vt:lpstr>Home Country Pressure Groups</vt:lpstr>
      <vt:lpstr>Summary</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NTS</cp:lastModifiedBy>
  <cp:revision>38</cp:revision>
  <dcterms:created xsi:type="dcterms:W3CDTF">2013-04-14T12:30:45Z</dcterms:created>
  <dcterms:modified xsi:type="dcterms:W3CDTF">2014-06-14T14:09:20Z</dcterms:modified>
</cp:coreProperties>
</file>