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24" autoAdjust="0"/>
  </p:normalViewPr>
  <p:slideViewPr>
    <p:cSldViewPr>
      <p:cViewPr varScale="1">
        <p:scale>
          <a:sx n="65" d="100"/>
          <a:sy n="65" d="100"/>
        </p:scale>
        <p:origin x="-1452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92B2D8-BBBA-4707-B4A9-45B0D0010AFB}" type="datetimeFigureOut">
              <a:rPr lang="en-US" smtClean="0"/>
              <a:pPr/>
              <a:t>7/9/2014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2E6893-ACD1-44AB-88E0-429F93198447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xmlns="" val="3798682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92D86-0C6E-46DA-A954-F35C08BAC0DA}" type="datetimeFigureOut">
              <a:rPr lang="en-US" smtClean="0"/>
              <a:pPr/>
              <a:t>7/9/2014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9B40ED-9D06-469D-8EEA-16A20DE8B7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73230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CEB66AE6-4495-4912-9B30-EA51AEFFC6FB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4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0443" tIns="45222" rIns="90443" bIns="4522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34852" indent="-282635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30541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82758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34974" indent="-226108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87191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39407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91624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43840" indent="-226108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61B2875C-91C0-41E7-B26A-7A33736B14B4}" type="slidenum">
              <a:rPr lang="en-US" sz="1200"/>
              <a:pPr eaLnBrk="1" hangingPunct="1"/>
              <a:t>7</a:t>
            </a:fld>
            <a:endParaRPr lang="en-US" sz="1200"/>
          </a:p>
        </p:txBody>
      </p:sp>
      <p:sp>
        <p:nvSpPr>
          <p:cNvPr id="67587" name="Rectangle 7"/>
          <p:cNvSpPr txBox="1">
            <a:spLocks noGrp="1" noChangeArrowheads="1"/>
          </p:cNvSpPr>
          <p:nvPr/>
        </p:nvSpPr>
        <p:spPr bwMode="auto">
          <a:xfrm>
            <a:off x="3883827" y="8684926"/>
            <a:ext cx="2972590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61" tIns="46081" rIns="92161" bIns="46081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C96B3FC-C5D1-4C91-92A0-78EEA0C9B72C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7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6758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mtClean="0"/>
          </a:p>
        </p:txBody>
      </p:sp>
      <p:sp>
        <p:nvSpPr>
          <p:cNvPr id="7373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AC06D2D9-88B7-472C-A993-1FFE00496515}" type="slidenum">
              <a:rPr lang="en-US" sz="1200"/>
              <a:pPr eaLnBrk="1" hangingPunct="1"/>
              <a:t>13</a:t>
            </a:fld>
            <a:endParaRPr 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5BBDE069-F884-424A-8026-7BEC39E55563}" type="slidenum">
              <a:rPr lang="en-US" sz="1200"/>
              <a:pPr eaLnBrk="1" hangingPunct="1"/>
              <a:t>15</a:t>
            </a:fld>
            <a:endParaRPr lang="en-US" sz="1200"/>
          </a:p>
        </p:txBody>
      </p:sp>
      <p:sp>
        <p:nvSpPr>
          <p:cNvPr id="74755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10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1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C9342A26-5CE0-41B4-AFE9-AA607A897940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15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7475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1E7BBD9-B3E5-4AF8-9D15-F580003A2A40}" type="slidenum">
              <a:rPr lang="en-US" sz="1200"/>
              <a:pPr eaLnBrk="1" hangingPunct="1"/>
              <a:t>19</a:t>
            </a:fld>
            <a:endParaRPr lang="en-US" sz="1200"/>
          </a:p>
        </p:txBody>
      </p:sp>
      <p:sp>
        <p:nvSpPr>
          <p:cNvPr id="43011" name="Rectangle 7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01CB1C21-B472-4E9B-94E8-D3A958EAB835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19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301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4AAA5919-9E4C-43A7-82A1-2BB967E06F37}" type="slidenum">
              <a:rPr lang="en-US" sz="1200"/>
              <a:pPr eaLnBrk="1" hangingPunct="1"/>
              <a:t>22</a:t>
            </a:fld>
            <a:endParaRPr lang="en-US" sz="1200"/>
          </a:p>
        </p:txBody>
      </p:sp>
      <p:sp>
        <p:nvSpPr>
          <p:cNvPr id="46083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 anchor="b"/>
          <a:lstStyle>
            <a:lvl1pPr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defTabSz="912813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 typeface="Wingdings" pitchFamily="2" charset="2"/>
              <a:buNone/>
            </a:pPr>
            <a:fld id="{DFF09F15-6217-4C10-ABA5-76C10E3B159E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 typeface="Wingdings" pitchFamily="2" charset="2"/>
                <a:buNone/>
              </a:pPr>
              <a:t>22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4608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9725" tIns="44862" rIns="89725" bIns="44862"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29057" indent="-280406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2162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570276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18927" indent="-224325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46757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16227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36487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13528" indent="-224325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fld id="{1D86D68C-225F-43EB-A139-E6D4F1812F26}" type="slidenum">
              <a:rPr lang="en-US" sz="1200"/>
              <a:pPr eaLnBrk="1" hangingPunct="1"/>
              <a:t>25</a:t>
            </a:fld>
            <a:endParaRPr lang="en-US" sz="1200"/>
          </a:p>
        </p:txBody>
      </p:sp>
      <p:sp>
        <p:nvSpPr>
          <p:cNvPr id="58371" name="Rectangle 1031"/>
          <p:cNvSpPr txBox="1">
            <a:spLocks noGrp="1" noChangeArrowheads="1"/>
          </p:cNvSpPr>
          <p:nvPr/>
        </p:nvSpPr>
        <p:spPr bwMode="auto">
          <a:xfrm>
            <a:off x="3884027" y="8684926"/>
            <a:ext cx="2972421" cy="457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35" tIns="45718" rIns="91435" bIns="45718" anchor="b"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SzPct val="75000"/>
              <a:buFont typeface="Wingdings" pitchFamily="2" charset="2"/>
              <a:buChar char="l"/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SzTx/>
              <a:buFontTx/>
              <a:buNone/>
            </a:pPr>
            <a:fld id="{15C4CA9E-BBE8-4ED1-9BDD-81827CE53DE2}" type="slidenum">
              <a:rPr lang="en-US" sz="1200">
                <a:latin typeface="Times New Roman" pitchFamily="18" charset="0"/>
              </a:rPr>
              <a:pPr algn="r" eaLnBrk="1" hangingPunct="1">
                <a:spcBef>
                  <a:spcPct val="0"/>
                </a:spcBef>
                <a:buSzTx/>
                <a:buFontTx/>
                <a:buNone/>
              </a:pPr>
              <a:t>25</a:t>
            </a:fld>
            <a:endParaRPr lang="en-US" sz="1200">
              <a:latin typeface="Times New Roman" pitchFamily="18" charset="0"/>
            </a:endParaRPr>
          </a:p>
        </p:txBody>
      </p:sp>
      <p:sp>
        <p:nvSpPr>
          <p:cNvPr id="5837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6800" y="2130425"/>
            <a:ext cx="7391400" cy="1470025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pic>
        <p:nvPicPr>
          <p:cNvPr id="102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7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Candara" pitchFamily="34" charset="0"/>
              </a:defRPr>
            </a:lvl1pPr>
            <a:lvl2pPr>
              <a:defRPr>
                <a:latin typeface="Candara" pitchFamily="34" charset="0"/>
              </a:defRPr>
            </a:lvl2pPr>
            <a:lvl3pPr>
              <a:defRPr>
                <a:latin typeface="Candara" pitchFamily="34" charset="0"/>
              </a:defRPr>
            </a:lvl3pPr>
            <a:lvl4pPr>
              <a:defRPr>
                <a:latin typeface="Candara" pitchFamily="34" charset="0"/>
              </a:defRPr>
            </a:lvl4pPr>
            <a:lvl5pPr>
              <a:defRPr>
                <a:latin typeface="Candara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8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Candara" pitchFamily="34" charset="0"/>
              </a:defRPr>
            </a:lvl1pPr>
            <a:lvl2pPr>
              <a:defRPr sz="2400">
                <a:latin typeface="Candara" pitchFamily="34" charset="0"/>
              </a:defRPr>
            </a:lvl2pPr>
            <a:lvl3pPr>
              <a:defRPr sz="2000">
                <a:latin typeface="Candara" pitchFamily="34" charset="0"/>
              </a:defRPr>
            </a:lvl3pPr>
            <a:lvl4pPr>
              <a:defRPr sz="1800">
                <a:latin typeface="Candara" pitchFamily="34" charset="0"/>
              </a:defRPr>
            </a:lvl4pPr>
            <a:lvl5pPr>
              <a:defRPr sz="1800">
                <a:latin typeface="Candara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pic>
        <p:nvPicPr>
          <p:cNvPr id="8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4572000" cy="13716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none"/>
        </p:style>
        <p:txBody>
          <a:bodyPr/>
          <a:lstStyle>
            <a:lvl1pPr>
              <a:defRPr>
                <a:latin typeface="Candara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41A38-8029-403E-B959-D7E465D58827}" type="datetimeFigureOut">
              <a:rPr lang="en-US" smtClean="0"/>
              <a:pPr/>
              <a:t>7/9/2014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B844B-BB75-4355-A9B0-4FBDB390B0A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4" descr="C:\Users\Muhammad\Desktop\blue.jpg"/>
          <p:cNvPicPr>
            <a:picLocks noChangeAspect="1" noChangeArrowheads="1"/>
          </p:cNvPicPr>
          <p:nvPr userDrawn="1"/>
        </p:nvPicPr>
        <p:blipFill>
          <a:blip r:embed="rId6" cstate="print"/>
          <a:srcRect/>
          <a:stretch>
            <a:fillRect/>
          </a:stretch>
        </p:blipFill>
        <p:spPr bwMode="auto">
          <a:xfrm rot="16200000">
            <a:off x="-3238500" y="3238500"/>
            <a:ext cx="6858000" cy="381000"/>
          </a:xfrm>
          <a:prstGeom prst="rect">
            <a:avLst/>
          </a:prstGeom>
          <a:noFill/>
        </p:spPr>
      </p:pic>
      <p:sp>
        <p:nvSpPr>
          <p:cNvPr id="9" name="Date Placeholder 3"/>
          <p:cNvSpPr txBox="1">
            <a:spLocks/>
          </p:cNvSpPr>
          <p:nvPr userDrawn="1"/>
        </p:nvSpPr>
        <p:spPr>
          <a:xfrm rot="16200000">
            <a:off x="-1143000" y="5410200"/>
            <a:ext cx="2590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1200" b="1" i="1">
                <a:solidFill>
                  <a:schemeClr val="tx1"/>
                </a:solidFill>
                <a:latin typeface="Bookman Old Style" pitchFamily="18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Bookman Old Style" pitchFamily="18" charset="0"/>
                <a:ea typeface="+mn-ea"/>
                <a:cs typeface="+mn-cs"/>
              </a:rPr>
              <a:t>Muhammad Waqas</a:t>
            </a:r>
            <a:endParaRPr kumimoji="0" lang="en-GB" sz="1200" b="1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Bookman Old Style" pitchFamily="18" charset="0"/>
              <a:ea typeface="+mn-ea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Revision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Lecture 32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83901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latin typeface="Candara" pitchFamily="34" charset="0"/>
              </a:rPr>
              <a:t>Global Market Entry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477745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600" dirty="0" smtClean="0">
                <a:latin typeface="Candara" pitchFamily="34" charset="0"/>
              </a:rPr>
              <a:t>Differentiate among market entry options—indirect exporting, direct exporting, licensing, franchising, contract manufacturing, assembly, and full-scale integrated manufacturing—and note the conditions under which each is an appropriate strategy.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the role of export management companies, export agents, and export consortiums.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Note the ways in which the Internet has impacted international entry strategies employed by firms.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List the pros and cons of establishing wholly owned subsidiaries and the pros and cons of establishing joint ventures.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Compare and contrast technology-based, production-based, and distribution-based strategic alliances.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when entering a market by acquisition is desirable.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Define entry strategy configuration, bundling, and unbundling, and explain their significance to market entry strategies.</a:t>
            </a:r>
          </a:p>
          <a:p>
            <a:pPr eaLnBrk="1" hangingPunct="1"/>
            <a:r>
              <a:rPr lang="en-US" sz="1600" dirty="0" smtClean="0">
                <a:latin typeface="Candara" pitchFamily="34" charset="0"/>
              </a:rPr>
              <a:t>Explain why market exit—and possibly re-entry—strategies might be necessary.</a:t>
            </a:r>
          </a:p>
        </p:txBody>
      </p:sp>
    </p:spTree>
    <p:extLst>
      <p:ext uri="{BB962C8B-B14F-4D97-AF65-F5344CB8AC3E}">
        <p14:creationId xmlns:p14="http://schemas.microsoft.com/office/powerpoint/2010/main" xmlns="" val="318325029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Exporting as an entry strategy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Indirect exporting, direct exporting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Foreign production as an entry strategy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Licensing, franchising, local manufacturing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Ownership strategies</a:t>
            </a:r>
          </a:p>
          <a:p>
            <a:pPr lvl="1" eaLnBrk="1" hangingPunct="1">
              <a:lnSpc>
                <a:spcPct val="85000"/>
              </a:lnSpc>
            </a:pPr>
            <a:r>
              <a:rPr lang="en-US" sz="2400" dirty="0" smtClean="0">
                <a:latin typeface="Candara" pitchFamily="34" charset="0"/>
              </a:rPr>
              <a:t>Wholly owned subsidiaries, JVs, alliances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Entering markets through mergers and acquisitions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Portal or e-business entry strategies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Entry strategy configuration</a:t>
            </a:r>
          </a:p>
          <a:p>
            <a:pPr eaLnBrk="1" hangingPunct="1">
              <a:lnSpc>
                <a:spcPct val="85000"/>
              </a:lnSpc>
            </a:pPr>
            <a:r>
              <a:rPr lang="en-US" sz="2800" dirty="0" smtClean="0">
                <a:latin typeface="Candara" pitchFamily="34" charset="0"/>
              </a:rPr>
              <a:t>Exit strategies</a:t>
            </a:r>
          </a:p>
        </p:txBody>
      </p:sp>
    </p:spTree>
    <p:extLst>
      <p:ext uri="{BB962C8B-B14F-4D97-AF65-F5344CB8AC3E}">
        <p14:creationId xmlns:p14="http://schemas.microsoft.com/office/powerpoint/2010/main" xmlns="" val="1248462812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12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12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12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512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Global Product Strategies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04380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List the advantages of product standardization and product adaptation.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Differentiate between mandatory and discretionary product adaptations.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concepts of global product standards and generic management system standards.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why product lines can vary from country to country.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Define modularity and explain its impact on global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Compare and contrast the product development roles played by a multinational firm’s headquarters and the roles played by subsidiaries.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importance of lead markets and note their importance to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Describe how companies may access new products by purchasing research and development or by importing products from other firms.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Discuss the use of acquisitions, joint ventures, and alliances for the purpose of product development.</a:t>
            </a:r>
          </a:p>
          <a:p>
            <a:pPr eaLnBrk="1" hangingPunct="1">
              <a:lnSpc>
                <a:spcPct val="80000"/>
              </a:lnSpc>
            </a:pPr>
            <a:r>
              <a:rPr lang="en-US" sz="1800" dirty="0" smtClean="0">
                <a:latin typeface="Candara" pitchFamily="34" charset="0"/>
              </a:rPr>
              <a:t>Explain the process of introducing new products to global markets, including concept testing, test marketing, and the timing of new product introduction.</a:t>
            </a:r>
          </a:p>
        </p:txBody>
      </p:sp>
    </p:spTree>
    <p:extLst>
      <p:ext uri="{BB962C8B-B14F-4D97-AF65-F5344CB8AC3E}">
        <p14:creationId xmlns:p14="http://schemas.microsoft.com/office/powerpoint/2010/main" xmlns="" val="125415103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028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Overview</a:t>
            </a:r>
          </a:p>
        </p:txBody>
      </p:sp>
      <p:sp>
        <p:nvSpPr>
          <p:cNvPr id="5123" name="Rectangle 1029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Product design in a global environment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Packaging and labeling for global markets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Global warranty and service policies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Managing a global product line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Introducing new products to global markets</a:t>
            </a:r>
          </a:p>
        </p:txBody>
      </p:sp>
    </p:spTree>
    <p:extLst>
      <p:ext uri="{BB962C8B-B14F-4D97-AF65-F5344CB8AC3E}">
        <p14:creationId xmlns:p14="http://schemas.microsoft.com/office/powerpoint/2010/main" xmlns="" val="3736204314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Developing New Products for Global Markets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9454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Differentiate among five strategic options for introducing products into foreign markets.</a:t>
            </a:r>
          </a:p>
          <a:p>
            <a:r>
              <a:rPr lang="en-US" dirty="0" smtClean="0"/>
              <a:t>Define modularity and explain its impact on global product development.</a:t>
            </a:r>
          </a:p>
          <a:p>
            <a:r>
              <a:rPr lang="en-US" dirty="0" smtClean="0"/>
              <a:t>Compare and contrast the product development roles played by a multinational firm’s headquarters and the role played by its subsidiaries.</a:t>
            </a:r>
          </a:p>
          <a:p>
            <a:r>
              <a:rPr lang="en-US" dirty="0" smtClean="0"/>
              <a:t>Explain the importance of lead markets and note their importance to product development.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8545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Learning 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Describe how companies may access new products by purchasing research and development or by importing products from other firms.</a:t>
            </a:r>
          </a:p>
          <a:p>
            <a:r>
              <a:rPr lang="en-US" dirty="0" smtClean="0"/>
              <a:t>Discuss the use of acquisitions, joint ventures, and alliances for the purpose of product development.</a:t>
            </a:r>
          </a:p>
          <a:p>
            <a:r>
              <a:rPr lang="en-US" dirty="0" smtClean="0"/>
              <a:t>Explain the process of introducing new products to global markets, including concept testing, test marketing, and timing of new product introduction.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225817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Chapter Outline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Introducing Products into Foreign Markets</a:t>
            </a:r>
          </a:p>
          <a:p>
            <a:r>
              <a:rPr lang="en-US" dirty="0" smtClean="0"/>
              <a:t>Developing a global product</a:t>
            </a:r>
          </a:p>
          <a:p>
            <a:r>
              <a:rPr lang="en-US" dirty="0" smtClean="0"/>
              <a:t>New product development processes for global markets</a:t>
            </a:r>
          </a:p>
          <a:p>
            <a:r>
              <a:rPr lang="en-US" dirty="0" smtClean="0"/>
              <a:t>Introducing new products to global markets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63025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Pricing for International and Global Markets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144925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Differentiate between full-cost pricing and marginal-cost pricing and explain the implications of both to global marketers.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Note how international transportation costs, tariffs, taxes, local production, and channel costs all affect pricing decisions.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Explain how different income levels, buyer power, and competitive situations in national markets can require different pricing strategies across these markets.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Compare and contrast the ways in which exchange rate fluctuations and inflation rates complicate global pricing.</a:t>
            </a:r>
          </a:p>
          <a:p>
            <a:pPr eaLnBrk="1" hangingPunct="1">
              <a:lnSpc>
                <a:spcPct val="80000"/>
              </a:lnSpc>
            </a:pPr>
            <a:r>
              <a:rPr lang="en-US" sz="2400" dirty="0" smtClean="0"/>
              <a:t>List various examples of government price controls that global marketers might encounter.</a:t>
            </a:r>
          </a:p>
          <a:p>
            <a:pPr marL="0" indent="0" eaLnBrk="1" hangingPunct="1">
              <a:lnSpc>
                <a:spcPct val="80000"/>
              </a:lnSpc>
              <a:buNone/>
            </a:pPr>
            <a:endParaRPr 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278663591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r>
              <a:rPr lang="en-US" dirty="0"/>
              <a:t>Define dumping and describe how it can constrain pricing strategies.</a:t>
            </a:r>
          </a:p>
          <a:p>
            <a:pPr>
              <a:lnSpc>
                <a:spcPct val="80000"/>
              </a:lnSpc>
            </a:pPr>
            <a:r>
              <a:rPr lang="en-US" dirty="0"/>
              <a:t>Understand how the credit and collection infrastructure of a country can affect pricing decision in that country.</a:t>
            </a:r>
          </a:p>
          <a:p>
            <a:pPr>
              <a:lnSpc>
                <a:spcPct val="80000"/>
              </a:lnSpc>
            </a:pPr>
            <a:r>
              <a:rPr lang="en-US" dirty="0"/>
              <a:t>Describe how global marketers can manage export price escalation, determine transfer prices, and effectively quote prices in foreign currencies.</a:t>
            </a:r>
          </a:p>
          <a:p>
            <a:pPr>
              <a:lnSpc>
                <a:spcPct val="80000"/>
              </a:lnSpc>
            </a:pPr>
            <a:r>
              <a:rPr lang="en-US" dirty="0"/>
              <a:t>Define parallel imports, explain their causes, and list ways in which they may be controlled.</a:t>
            </a:r>
          </a:p>
          <a:p>
            <a:pPr>
              <a:lnSpc>
                <a:spcPct val="80000"/>
              </a:lnSpc>
            </a:pPr>
            <a:r>
              <a:rPr lang="en-US" dirty="0"/>
              <a:t>Understand how the credit and collection infrastructure of a country can affect pricing decisions in that country.</a:t>
            </a:r>
          </a:p>
          <a:p>
            <a:pPr>
              <a:lnSpc>
                <a:spcPct val="80000"/>
              </a:lnSpc>
            </a:pPr>
            <a:r>
              <a:rPr lang="en-US" dirty="0"/>
              <a:t>Differentiate among various forms of countertrade and balance the risk and opportunities of dealing with noncash exchanges</a:t>
            </a:r>
          </a:p>
        </p:txBody>
      </p:sp>
    </p:spTree>
    <p:extLst>
      <p:ext uri="{BB962C8B-B14F-4D97-AF65-F5344CB8AC3E}">
        <p14:creationId xmlns:p14="http://schemas.microsoft.com/office/powerpoint/2010/main" xmlns="" val="2112559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Profit and cost factors that affect pricing</a:t>
            </a:r>
          </a:p>
          <a:p>
            <a:pPr eaLnBrk="1" hangingPunct="1"/>
            <a:r>
              <a:rPr lang="en-US" dirty="0" smtClean="0"/>
              <a:t>Market factors that affect pricing</a:t>
            </a:r>
          </a:p>
          <a:p>
            <a:pPr eaLnBrk="1" hangingPunct="1"/>
            <a:r>
              <a:rPr lang="en-US" dirty="0" smtClean="0"/>
              <a:t>Environmental factors that affect pricing</a:t>
            </a:r>
          </a:p>
          <a:p>
            <a:pPr eaLnBrk="1" hangingPunct="1"/>
            <a:r>
              <a:rPr lang="en-US" dirty="0" smtClean="0"/>
              <a:t>Managerial issues in global pricing</a:t>
            </a:r>
          </a:p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029116615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latin typeface="Candara" pitchFamily="34" charset="0"/>
              </a:rPr>
              <a:t>Managing Global Advertising</a:t>
            </a:r>
            <a:br>
              <a:rPr lang="en-US" dirty="0">
                <a:latin typeface="Candara" pitchFamily="34" charset="0"/>
              </a:rPr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99215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eaLnBrk="1" hangingPunct="1"/>
            <a:r>
              <a:rPr lang="en-US" sz="2800" dirty="0" smtClean="0">
                <a:latin typeface="Candara" pitchFamily="34" charset="0"/>
              </a:rPr>
              <a:t>List both the advantages and the special requirements of standardized campaigns.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Define the global theme approach to advertising, and explain how it differs from a totally standardized campaign.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Explain the market and cultural limitations on the advertising message or on its execution.</a:t>
            </a:r>
          </a:p>
          <a:p>
            <a:pPr eaLnBrk="1" hangingPunct="1"/>
            <a:r>
              <a:rPr lang="en-US" sz="2800" dirty="0" smtClean="0">
                <a:latin typeface="Candara" pitchFamily="34" charset="0"/>
              </a:rPr>
              <a:t>Identify key issues related to advertising that tend to be regulated by national governments.</a:t>
            </a:r>
          </a:p>
        </p:txBody>
      </p:sp>
    </p:spTree>
    <p:extLst>
      <p:ext uri="{BB962C8B-B14F-4D97-AF65-F5344CB8AC3E}">
        <p14:creationId xmlns:p14="http://schemas.microsoft.com/office/powerpoint/2010/main" xmlns="" val="1601990067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Learning Objectives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Cite ways to avoid faulty translations and ways to minimize the need to translate.</a:t>
            </a:r>
          </a:p>
          <a:p>
            <a:r>
              <a:rPr lang="en-US" dirty="0"/>
              <a:t>Explain how media availability, media habits, and scheduling international advertising all affect the advertising campaign.</a:t>
            </a:r>
          </a:p>
          <a:p>
            <a:r>
              <a:rPr lang="en-US" dirty="0"/>
              <a:t>Differentiate among the three options of utilizing domestic advertising agencies, using local advertising agencies, and using international advertising networks.</a:t>
            </a:r>
          </a:p>
          <a:p>
            <a:r>
              <a:rPr lang="en-US" dirty="0"/>
              <a:t>List the external and internal factors that influence a firm’s decision to centralize or localize its advertising decisions.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77972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latin typeface="Candara" pitchFamily="34" charset="0"/>
              </a:rPr>
              <a:t>Global versus local advertising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Developing global campaigns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The global-local decision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Overcoming language barriers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Global media strategy</a:t>
            </a:r>
          </a:p>
          <a:p>
            <a:pPr eaLnBrk="1" hangingPunct="1"/>
            <a:r>
              <a:rPr lang="en-US" dirty="0" smtClean="0">
                <a:latin typeface="Candara" pitchFamily="34" charset="0"/>
              </a:rPr>
              <a:t>Organizing the global advertising effort</a:t>
            </a:r>
          </a:p>
        </p:txBody>
      </p:sp>
    </p:spTree>
    <p:extLst>
      <p:ext uri="{BB962C8B-B14F-4D97-AF65-F5344CB8AC3E}">
        <p14:creationId xmlns:p14="http://schemas.microsoft.com/office/powerpoint/2010/main" xmlns="" val="1561614936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Global Promotion Strategies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658245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600" smtClean="0"/>
              <a:t>List the major factors that determine a firm’s ability to use a push or a pull promotion strategy in different national markets.</a:t>
            </a:r>
          </a:p>
          <a:p>
            <a:pPr eaLnBrk="1" hangingPunct="1"/>
            <a:r>
              <a:rPr lang="en-US" sz="1600" smtClean="0"/>
              <a:t>Contrast the benefits to the international marketer of using an international sales force with those of using local sales forces.</a:t>
            </a:r>
          </a:p>
          <a:p>
            <a:pPr eaLnBrk="1" hangingPunct="1"/>
            <a:r>
              <a:rPr lang="en-US" sz="1600" smtClean="0"/>
              <a:t>Describe the impact that different purchasing behaviors, buying criteria, languages, and negotiation styles can have on international selling.</a:t>
            </a:r>
          </a:p>
          <a:p>
            <a:pPr eaLnBrk="1" hangingPunct="1"/>
            <a:r>
              <a:rPr lang="en-US" sz="1600" smtClean="0"/>
              <a:t>Explain the importance of global account management.</a:t>
            </a:r>
          </a:p>
          <a:p>
            <a:pPr eaLnBrk="1" hangingPunct="1"/>
            <a:r>
              <a:rPr lang="en-US" sz="1600" smtClean="0"/>
              <a:t>Describe how global marketers can successfully utilize international trade fairs and consortia as well as manage the international bidding process.</a:t>
            </a:r>
          </a:p>
          <a:p>
            <a:pPr eaLnBrk="1" hangingPunct="1"/>
            <a:r>
              <a:rPr lang="en-US" sz="1600" smtClean="0"/>
              <a:t>Cite examples of how sales promotions vary across cultures, and suggest reasons for these differences.</a:t>
            </a:r>
          </a:p>
          <a:p>
            <a:pPr eaLnBrk="1" hangingPunct="1"/>
            <a:r>
              <a:rPr lang="en-US" sz="1600" smtClean="0"/>
              <a:t>Note recent international trends in sales promotions, sports sponsorships, telemarketing, product placement, and managing word-of-mouth.</a:t>
            </a:r>
          </a:p>
          <a:p>
            <a:pPr eaLnBrk="1" hangingPunct="1"/>
            <a:r>
              <a:rPr lang="en-US" sz="1600" smtClean="0"/>
              <a:t>Give examples of international public relations disasters and suggest ways by which global marketers can promote the goodwill of their firms.</a:t>
            </a:r>
          </a:p>
        </p:txBody>
      </p:sp>
    </p:spTree>
    <p:extLst>
      <p:ext uri="{BB962C8B-B14F-4D97-AF65-F5344CB8AC3E}">
        <p14:creationId xmlns:p14="http://schemas.microsoft.com/office/powerpoint/2010/main" xmlns="" val="4029368371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Global promotion strategies</a:t>
            </a:r>
          </a:p>
          <a:p>
            <a:pPr eaLnBrk="1" hangingPunct="1"/>
            <a:r>
              <a:rPr lang="en-US" dirty="0" smtClean="0"/>
              <a:t>Personal selling</a:t>
            </a:r>
          </a:p>
          <a:p>
            <a:pPr eaLnBrk="1" hangingPunct="1"/>
            <a:r>
              <a:rPr lang="en-US" dirty="0" smtClean="0"/>
              <a:t>Global account management</a:t>
            </a:r>
          </a:p>
          <a:p>
            <a:pPr eaLnBrk="1" hangingPunct="1"/>
            <a:r>
              <a:rPr lang="en-US" dirty="0" smtClean="0"/>
              <a:t>Selling to businesses and governments</a:t>
            </a:r>
          </a:p>
          <a:p>
            <a:pPr eaLnBrk="1" hangingPunct="1"/>
            <a:r>
              <a:rPr lang="en-US" dirty="0" smtClean="0"/>
              <a:t>Other forms of promotion</a:t>
            </a:r>
          </a:p>
          <a:p>
            <a:pPr eaLnBrk="1" hangingPunct="1"/>
            <a:r>
              <a:rPr lang="en-US" dirty="0" smtClean="0"/>
              <a:t>Public relations</a:t>
            </a:r>
          </a:p>
        </p:txBody>
      </p:sp>
    </p:spTree>
    <p:extLst>
      <p:ext uri="{BB962C8B-B14F-4D97-AF65-F5344CB8AC3E}">
        <p14:creationId xmlns:p14="http://schemas.microsoft.com/office/powerpoint/2010/main" xmlns="" val="321459963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512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Organizing for Global Marketing</a:t>
            </a:r>
            <a:br>
              <a:rPr lang="en-US" dirty="0"/>
            </a:b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009406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mtClean="0"/>
              <a:t>Learning Objectives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sz="1800" smtClean="0"/>
              <a:t>List and explain the internal and external factors that impact how global organizations are structured and managed.</a:t>
            </a:r>
          </a:p>
          <a:p>
            <a:pPr eaLnBrk="1" hangingPunct="1"/>
            <a:r>
              <a:rPr lang="en-US" sz="1800" smtClean="0"/>
              <a:t>Note the advantages and disadvantages of the different ways of structuring a firm with international sales.</a:t>
            </a:r>
          </a:p>
          <a:p>
            <a:pPr eaLnBrk="1" hangingPunct="1"/>
            <a:r>
              <a:rPr lang="en-US" sz="1800" smtClean="0"/>
              <a:t>Discuss global mandates, and note how global mandates can affect a firm’s organization.</a:t>
            </a:r>
          </a:p>
          <a:p>
            <a:pPr eaLnBrk="1" hangingPunct="1"/>
            <a:r>
              <a:rPr lang="en-US" sz="1800" smtClean="0"/>
              <a:t>Explain why organizational issues for born-global firms differ from those for traditional multinational companies.</a:t>
            </a:r>
          </a:p>
          <a:p>
            <a:pPr eaLnBrk="1" hangingPunct="1"/>
            <a:r>
              <a:rPr lang="en-US" sz="1800" smtClean="0"/>
              <a:t>Give examples of how technology can be utilized to support internal global communications systems.</a:t>
            </a:r>
          </a:p>
          <a:p>
            <a:pPr eaLnBrk="1" hangingPunct="1"/>
            <a:r>
              <a:rPr lang="en-US" sz="1800" smtClean="0"/>
              <a:t>List and explain the elements of an effective global control strategy.</a:t>
            </a:r>
          </a:p>
          <a:p>
            <a:pPr eaLnBrk="1" hangingPunct="1"/>
            <a:r>
              <a:rPr lang="en-US" sz="1800" smtClean="0"/>
              <a:t>Discuss the conflicts that can arise between international headquarters and national subsidiaries.</a:t>
            </a:r>
          </a:p>
          <a:p>
            <a:pPr eaLnBrk="1" hangingPunct="1"/>
            <a:r>
              <a:rPr lang="en-US" sz="1800" smtClean="0"/>
              <a:t>Consider a career in global marketing.</a:t>
            </a:r>
          </a:p>
        </p:txBody>
      </p:sp>
    </p:spTree>
    <p:extLst>
      <p:ext uri="{BB962C8B-B14F-4D97-AF65-F5344CB8AC3E}">
        <p14:creationId xmlns:p14="http://schemas.microsoft.com/office/powerpoint/2010/main" xmlns="" val="2687094703"/>
      </p:ext>
    </p:extLst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Grp="1" noChangeArrowheads="1"/>
          </p:cNvSpPr>
          <p:nvPr>
            <p:ph type="title"/>
          </p:nvPr>
        </p:nvSpPr>
        <p:spPr/>
        <p:txBody>
          <a:bodyPr anchorCtr="1"/>
          <a:lstStyle/>
          <a:p>
            <a:pPr eaLnBrk="1" hangingPunct="1"/>
            <a:r>
              <a:rPr lang="en-US" smtClean="0"/>
              <a:t>Chapter Outline</a:t>
            </a:r>
          </a:p>
        </p:txBody>
      </p:sp>
      <p:sp>
        <p:nvSpPr>
          <p:cNvPr id="5123" name="Rectangle 5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Elements that affect a global marketing organization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Types of organizational structures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Controlling the global organization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Conflict between headquarters and subsidiaries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Considering a global marketing career</a:t>
            </a:r>
          </a:p>
        </p:txBody>
      </p:sp>
    </p:spTree>
    <p:extLst>
      <p:ext uri="{BB962C8B-B14F-4D97-AF65-F5344CB8AC3E}">
        <p14:creationId xmlns:p14="http://schemas.microsoft.com/office/powerpoint/2010/main" xmlns="" val="788233998"/>
      </p:ext>
    </p:extLst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 animBg="1"/>
      <p:bldP spid="512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217</TotalTime>
  <Words>1267</Words>
  <Application>Microsoft Office PowerPoint</Application>
  <PresentationFormat>On-screen Show (4:3)</PresentationFormat>
  <Paragraphs>138</Paragraphs>
  <Slides>25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Revision</vt:lpstr>
      <vt:lpstr>Global Market Entry Strategies </vt:lpstr>
      <vt:lpstr>Learning Objectives</vt:lpstr>
      <vt:lpstr>Chapter Outline</vt:lpstr>
      <vt:lpstr>Global Product Strategies </vt:lpstr>
      <vt:lpstr>Learning Objectives</vt:lpstr>
      <vt:lpstr>Chapter Overview</vt:lpstr>
      <vt:lpstr>Developing New Products for Global Markets</vt:lpstr>
      <vt:lpstr>Learning Objectives</vt:lpstr>
      <vt:lpstr>Learning Objectives</vt:lpstr>
      <vt:lpstr>Chapter Outline</vt:lpstr>
      <vt:lpstr>Pricing for International and Global Markets </vt:lpstr>
      <vt:lpstr>Learning Objectives</vt:lpstr>
      <vt:lpstr>Learning Objectives</vt:lpstr>
      <vt:lpstr>Chapter Outline</vt:lpstr>
      <vt:lpstr>Managing Global Advertising </vt:lpstr>
      <vt:lpstr>Learning Objectives</vt:lpstr>
      <vt:lpstr>Learning Objectives</vt:lpstr>
      <vt:lpstr>Chapter Outline</vt:lpstr>
      <vt:lpstr>Global Promotion Strategies </vt:lpstr>
      <vt:lpstr>Learning Objectives</vt:lpstr>
      <vt:lpstr>Chapter Outline</vt:lpstr>
      <vt:lpstr>Organizing for Global Marketing </vt:lpstr>
      <vt:lpstr>Learning Objectives</vt:lpstr>
      <vt:lpstr>Chapter Outline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Muhammad Waqas</dc:creator>
  <cp:lastModifiedBy>NTS</cp:lastModifiedBy>
  <cp:revision>22</cp:revision>
  <dcterms:created xsi:type="dcterms:W3CDTF">2013-04-14T12:30:45Z</dcterms:created>
  <dcterms:modified xsi:type="dcterms:W3CDTF">2014-07-09T04:10:08Z</dcterms:modified>
</cp:coreProperties>
</file>