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5FA2FB-239E-44B2-B11B-A0515BFCF930}" type="datetimeFigureOut">
              <a:rPr lang="en-US" smtClean="0"/>
              <a:pPr/>
              <a:t>7/9/2014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27C6C4-1470-4486-8B7C-F2975597618B}" type="slidenum">
              <a:rPr lang="en-GB" smtClean="0"/>
              <a:pPr/>
              <a:t>‹#›</a:t>
            </a:fld>
            <a:endParaRPr lang="en-GB"/>
          </a:p>
        </p:txBody>
      </p:sp>
    </p:spTree>
    <p:extLst>
      <p:ext uri="{BB962C8B-B14F-4D97-AF65-F5344CB8AC3E}">
        <p14:creationId xmlns:p14="http://schemas.microsoft.com/office/powerpoint/2010/main" xmlns="" val="523159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63492" name="Slide Number Placeholder 3"/>
          <p:cNvSpPr txBox="1">
            <a:spLocks noGrp="1"/>
          </p:cNvSpPr>
          <p:nvPr/>
        </p:nvSpPr>
        <p:spPr bwMode="auto">
          <a:xfrm>
            <a:off x="3883827" y="8684926"/>
            <a:ext cx="2972590" cy="45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161" tIns="46081" rIns="92161" bIns="46081" anchor="b"/>
          <a:lstStyle>
            <a:lvl1pPr eaLnBrk="0" hangingPunct="0">
              <a:defRPr sz="2800">
                <a:solidFill>
                  <a:schemeClr val="tx1"/>
                </a:solidFill>
                <a:latin typeface="Arial" charset="0"/>
              </a:defRPr>
            </a:lvl1pPr>
            <a:lvl2pPr marL="742950" indent="-285750" eaLnBrk="0" hangingPunct="0">
              <a:defRPr sz="2800">
                <a:solidFill>
                  <a:schemeClr val="tx1"/>
                </a:solidFill>
                <a:latin typeface="Arial" charset="0"/>
              </a:defRPr>
            </a:lvl2pPr>
            <a:lvl3pPr marL="1143000" indent="-228600" eaLnBrk="0" hangingPunct="0">
              <a:defRPr sz="2800">
                <a:solidFill>
                  <a:schemeClr val="tx1"/>
                </a:solidFill>
                <a:latin typeface="Arial" charset="0"/>
              </a:defRPr>
            </a:lvl3pPr>
            <a:lvl4pPr marL="1600200" indent="-228600" eaLnBrk="0" hangingPunct="0">
              <a:defRPr sz="2800">
                <a:solidFill>
                  <a:schemeClr val="tx1"/>
                </a:solidFill>
                <a:latin typeface="Arial" charset="0"/>
              </a:defRPr>
            </a:lvl4pPr>
            <a:lvl5pPr marL="2057400" indent="-228600" eaLnBrk="0" hangingPunct="0">
              <a:defRPr sz="2800">
                <a:solidFill>
                  <a:schemeClr val="tx1"/>
                </a:solidFill>
                <a:latin typeface="Arial" charset="0"/>
              </a:defRPr>
            </a:lvl5pPr>
            <a:lvl6pPr marL="2514600" indent="-228600" eaLnBrk="0" fontAlgn="base" hangingPunct="0">
              <a:spcBef>
                <a:spcPct val="20000"/>
              </a:spcBef>
              <a:spcAft>
                <a:spcPct val="0"/>
              </a:spcAft>
              <a:buSzPct val="75000"/>
              <a:buFont typeface="Wingdings" pitchFamily="2" charset="2"/>
              <a:buChar char="l"/>
              <a:defRPr sz="2800">
                <a:solidFill>
                  <a:schemeClr val="tx1"/>
                </a:solidFill>
                <a:latin typeface="Arial" charset="0"/>
              </a:defRPr>
            </a:lvl6pPr>
            <a:lvl7pPr marL="2971800" indent="-228600" eaLnBrk="0" fontAlgn="base" hangingPunct="0">
              <a:spcBef>
                <a:spcPct val="20000"/>
              </a:spcBef>
              <a:spcAft>
                <a:spcPct val="0"/>
              </a:spcAft>
              <a:buSzPct val="75000"/>
              <a:buFont typeface="Wingdings" pitchFamily="2" charset="2"/>
              <a:buChar char="l"/>
              <a:defRPr sz="2800">
                <a:solidFill>
                  <a:schemeClr val="tx1"/>
                </a:solidFill>
                <a:latin typeface="Arial" charset="0"/>
              </a:defRPr>
            </a:lvl7pPr>
            <a:lvl8pPr marL="3429000" indent="-228600" eaLnBrk="0" fontAlgn="base" hangingPunct="0">
              <a:spcBef>
                <a:spcPct val="20000"/>
              </a:spcBef>
              <a:spcAft>
                <a:spcPct val="0"/>
              </a:spcAft>
              <a:buSzPct val="75000"/>
              <a:buFont typeface="Wingdings" pitchFamily="2" charset="2"/>
              <a:buChar char="l"/>
              <a:defRPr sz="2800">
                <a:solidFill>
                  <a:schemeClr val="tx1"/>
                </a:solidFill>
                <a:latin typeface="Arial" charset="0"/>
              </a:defRPr>
            </a:lvl8pPr>
            <a:lvl9pPr marL="3886200" indent="-228600" eaLnBrk="0" fontAlgn="base" hangingPunct="0">
              <a:spcBef>
                <a:spcPct val="20000"/>
              </a:spcBef>
              <a:spcAft>
                <a:spcPct val="0"/>
              </a:spcAft>
              <a:buSzPct val="75000"/>
              <a:buFont typeface="Wingdings" pitchFamily="2" charset="2"/>
              <a:buChar char="l"/>
              <a:defRPr sz="2800">
                <a:solidFill>
                  <a:schemeClr val="tx1"/>
                </a:solidFill>
                <a:latin typeface="Arial" charset="0"/>
              </a:defRPr>
            </a:lvl9pPr>
          </a:lstStyle>
          <a:p>
            <a:pPr algn="r" eaLnBrk="1" hangingPunct="1">
              <a:spcBef>
                <a:spcPct val="0"/>
              </a:spcBef>
              <a:buSzTx/>
              <a:buFontTx/>
              <a:buNone/>
            </a:pPr>
            <a:fld id="{5BD9C850-3CD6-4CDE-96DF-8ABC822A702E}" type="slidenum">
              <a:rPr lang="en-US" sz="1200">
                <a:latin typeface="Times New Roman" pitchFamily="18" charset="0"/>
              </a:rPr>
              <a:pPr algn="r" eaLnBrk="1" hangingPunct="1">
                <a:spcBef>
                  <a:spcPct val="0"/>
                </a:spcBef>
                <a:buSzTx/>
                <a:buFontTx/>
                <a:buNone/>
              </a:pPr>
              <a:t>21</a:t>
            </a:fld>
            <a:endParaRPr lang="en-US" sz="120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txBox="1">
            <a:spLocks noGrp="1" noChangeArrowheads="1"/>
          </p:cNvSpPr>
          <p:nvPr/>
        </p:nvSpPr>
        <p:spPr bwMode="auto">
          <a:xfrm>
            <a:off x="3883827" y="8684926"/>
            <a:ext cx="2972590" cy="45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161" tIns="46081" rIns="92161" bIns="46081" anchor="b"/>
          <a:lstStyle>
            <a:lvl1pPr defTabSz="931863" eaLnBrk="0" hangingPunct="0">
              <a:defRPr sz="2800">
                <a:solidFill>
                  <a:schemeClr val="tx1"/>
                </a:solidFill>
                <a:latin typeface="Arial" charset="0"/>
              </a:defRPr>
            </a:lvl1pPr>
            <a:lvl2pPr marL="742950" indent="-285750" defTabSz="931863" eaLnBrk="0" hangingPunct="0">
              <a:defRPr sz="2800">
                <a:solidFill>
                  <a:schemeClr val="tx1"/>
                </a:solidFill>
                <a:latin typeface="Arial" charset="0"/>
              </a:defRPr>
            </a:lvl2pPr>
            <a:lvl3pPr marL="1143000" indent="-228600" defTabSz="931863" eaLnBrk="0" hangingPunct="0">
              <a:defRPr sz="2800">
                <a:solidFill>
                  <a:schemeClr val="tx1"/>
                </a:solidFill>
                <a:latin typeface="Arial" charset="0"/>
              </a:defRPr>
            </a:lvl3pPr>
            <a:lvl4pPr marL="1600200" indent="-228600" defTabSz="931863" eaLnBrk="0" hangingPunct="0">
              <a:defRPr sz="2800">
                <a:solidFill>
                  <a:schemeClr val="tx1"/>
                </a:solidFill>
                <a:latin typeface="Arial" charset="0"/>
              </a:defRPr>
            </a:lvl4pPr>
            <a:lvl5pPr marL="2057400" indent="-228600" defTabSz="931863" eaLnBrk="0" hangingPunct="0">
              <a:defRPr sz="2800">
                <a:solidFill>
                  <a:schemeClr val="tx1"/>
                </a:solidFill>
                <a:latin typeface="Arial" charset="0"/>
              </a:defRPr>
            </a:lvl5pPr>
            <a:lvl6pPr marL="2514600" indent="-228600" defTabSz="931863" eaLnBrk="0" fontAlgn="base" hangingPunct="0">
              <a:spcBef>
                <a:spcPct val="20000"/>
              </a:spcBef>
              <a:spcAft>
                <a:spcPct val="0"/>
              </a:spcAft>
              <a:buSzPct val="75000"/>
              <a:buFont typeface="Wingdings" pitchFamily="2" charset="2"/>
              <a:buChar char="l"/>
              <a:defRPr sz="2800">
                <a:solidFill>
                  <a:schemeClr val="tx1"/>
                </a:solidFill>
                <a:latin typeface="Arial" charset="0"/>
              </a:defRPr>
            </a:lvl6pPr>
            <a:lvl7pPr marL="2971800" indent="-228600" defTabSz="931863" eaLnBrk="0" fontAlgn="base" hangingPunct="0">
              <a:spcBef>
                <a:spcPct val="20000"/>
              </a:spcBef>
              <a:spcAft>
                <a:spcPct val="0"/>
              </a:spcAft>
              <a:buSzPct val="75000"/>
              <a:buFont typeface="Wingdings" pitchFamily="2" charset="2"/>
              <a:buChar char="l"/>
              <a:defRPr sz="2800">
                <a:solidFill>
                  <a:schemeClr val="tx1"/>
                </a:solidFill>
                <a:latin typeface="Arial" charset="0"/>
              </a:defRPr>
            </a:lvl7pPr>
            <a:lvl8pPr marL="3429000" indent="-228600" defTabSz="931863" eaLnBrk="0" fontAlgn="base" hangingPunct="0">
              <a:spcBef>
                <a:spcPct val="20000"/>
              </a:spcBef>
              <a:spcAft>
                <a:spcPct val="0"/>
              </a:spcAft>
              <a:buSzPct val="75000"/>
              <a:buFont typeface="Wingdings" pitchFamily="2" charset="2"/>
              <a:buChar char="l"/>
              <a:defRPr sz="2800">
                <a:solidFill>
                  <a:schemeClr val="tx1"/>
                </a:solidFill>
                <a:latin typeface="Arial" charset="0"/>
              </a:defRPr>
            </a:lvl8pPr>
            <a:lvl9pPr marL="3886200" indent="-228600" defTabSz="931863" eaLnBrk="0" fontAlgn="base" hangingPunct="0">
              <a:spcBef>
                <a:spcPct val="20000"/>
              </a:spcBef>
              <a:spcAft>
                <a:spcPct val="0"/>
              </a:spcAft>
              <a:buSzPct val="75000"/>
              <a:buFont typeface="Wingdings" pitchFamily="2" charset="2"/>
              <a:buChar char="l"/>
              <a:defRPr sz="2800">
                <a:solidFill>
                  <a:schemeClr val="tx1"/>
                </a:solidFill>
                <a:latin typeface="Arial" charset="0"/>
              </a:defRPr>
            </a:lvl9pPr>
          </a:lstStyle>
          <a:p>
            <a:pPr algn="r" eaLnBrk="1" hangingPunct="1">
              <a:spcBef>
                <a:spcPct val="0"/>
              </a:spcBef>
              <a:buSzTx/>
              <a:buFontTx/>
              <a:buNone/>
            </a:pPr>
            <a:fld id="{F0C1BABA-99F9-4A3F-96BB-A0D532F77533}" type="slidenum">
              <a:rPr lang="en-US" sz="1200">
                <a:latin typeface="Times New Roman" pitchFamily="18" charset="0"/>
              </a:rPr>
              <a:pPr algn="r" eaLnBrk="1" hangingPunct="1">
                <a:spcBef>
                  <a:spcPct val="0"/>
                </a:spcBef>
                <a:buSzTx/>
                <a:buFontTx/>
                <a:buNone/>
              </a:pPr>
              <a:t>22</a:t>
            </a:fld>
            <a:endParaRPr lang="en-US" sz="120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59396" name="Slide Number Placeholder 3"/>
          <p:cNvSpPr txBox="1">
            <a:spLocks noGrp="1"/>
          </p:cNvSpPr>
          <p:nvPr/>
        </p:nvSpPr>
        <p:spPr bwMode="auto">
          <a:xfrm>
            <a:off x="3883827" y="8684926"/>
            <a:ext cx="2972590" cy="45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161" tIns="46081" rIns="92161" bIns="46081" anchor="b"/>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20000"/>
              </a:spcBef>
              <a:spcAft>
                <a:spcPct val="0"/>
              </a:spcAft>
              <a:buSzPct val="75000"/>
              <a:buFont typeface="Wingdings" pitchFamily="2" charset="2"/>
              <a:buChar char="l"/>
              <a:defRPr sz="2400">
                <a:solidFill>
                  <a:schemeClr val="tx1"/>
                </a:solidFill>
                <a:latin typeface="Arial" charset="0"/>
              </a:defRPr>
            </a:lvl6pPr>
            <a:lvl7pPr marL="2971800" indent="-228600" eaLnBrk="0" fontAlgn="base" hangingPunct="0">
              <a:spcBef>
                <a:spcPct val="20000"/>
              </a:spcBef>
              <a:spcAft>
                <a:spcPct val="0"/>
              </a:spcAft>
              <a:buSzPct val="75000"/>
              <a:buFont typeface="Wingdings" pitchFamily="2" charset="2"/>
              <a:buChar char="l"/>
              <a:defRPr sz="2400">
                <a:solidFill>
                  <a:schemeClr val="tx1"/>
                </a:solidFill>
                <a:latin typeface="Arial" charset="0"/>
              </a:defRPr>
            </a:lvl7pPr>
            <a:lvl8pPr marL="3429000" indent="-228600" eaLnBrk="0" fontAlgn="base" hangingPunct="0">
              <a:spcBef>
                <a:spcPct val="20000"/>
              </a:spcBef>
              <a:spcAft>
                <a:spcPct val="0"/>
              </a:spcAft>
              <a:buSzPct val="75000"/>
              <a:buFont typeface="Wingdings" pitchFamily="2" charset="2"/>
              <a:buChar char="l"/>
              <a:defRPr sz="2400">
                <a:solidFill>
                  <a:schemeClr val="tx1"/>
                </a:solidFill>
                <a:latin typeface="Arial" charset="0"/>
              </a:defRPr>
            </a:lvl8pPr>
            <a:lvl9pPr marL="3886200" indent="-228600" eaLnBrk="0" fontAlgn="base" hangingPunct="0">
              <a:spcBef>
                <a:spcPct val="20000"/>
              </a:spcBef>
              <a:spcAft>
                <a:spcPct val="0"/>
              </a:spcAft>
              <a:buSzPct val="75000"/>
              <a:buFont typeface="Wingdings" pitchFamily="2" charset="2"/>
              <a:buChar char="l"/>
              <a:defRPr sz="2400">
                <a:solidFill>
                  <a:schemeClr val="tx1"/>
                </a:solidFill>
                <a:latin typeface="Arial" charset="0"/>
              </a:defRPr>
            </a:lvl9pPr>
          </a:lstStyle>
          <a:p>
            <a:pPr algn="r" eaLnBrk="1" hangingPunct="1">
              <a:spcBef>
                <a:spcPct val="0"/>
              </a:spcBef>
              <a:buSzTx/>
              <a:buFontTx/>
              <a:buNone/>
            </a:pPr>
            <a:fld id="{D7E7A0AD-F3CE-4D4E-A713-D0ECC6F3CE4E}" type="slidenum">
              <a:rPr lang="en-US" sz="1200">
                <a:latin typeface="Times New Roman" pitchFamily="18" charset="0"/>
              </a:rPr>
              <a:pPr algn="r" eaLnBrk="1" hangingPunct="1">
                <a:spcBef>
                  <a:spcPct val="0"/>
                </a:spcBef>
                <a:buSzTx/>
                <a:buFontTx/>
                <a:buNone/>
              </a:pPr>
              <a:t>24</a:t>
            </a:fld>
            <a:endParaRPr lang="en-US"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txBox="1">
            <a:spLocks noGrp="1" noChangeArrowheads="1"/>
          </p:cNvSpPr>
          <p:nvPr/>
        </p:nvSpPr>
        <p:spPr bwMode="auto">
          <a:xfrm>
            <a:off x="3883827" y="8684926"/>
            <a:ext cx="2972590" cy="45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54" tIns="45977" rIns="91954" bIns="45977" anchor="b"/>
          <a:lstStyle>
            <a:lvl1pPr defTabSz="930275" eaLnBrk="0" hangingPunct="0">
              <a:defRPr sz="2400">
                <a:solidFill>
                  <a:schemeClr val="tx1"/>
                </a:solidFill>
                <a:latin typeface="Arial" charset="0"/>
              </a:defRPr>
            </a:lvl1pPr>
            <a:lvl2pPr marL="742950" indent="-285750" defTabSz="930275" eaLnBrk="0" hangingPunct="0">
              <a:defRPr sz="2400">
                <a:solidFill>
                  <a:schemeClr val="tx1"/>
                </a:solidFill>
                <a:latin typeface="Arial" charset="0"/>
              </a:defRPr>
            </a:lvl2pPr>
            <a:lvl3pPr marL="1143000" indent="-228600" defTabSz="930275" eaLnBrk="0" hangingPunct="0">
              <a:defRPr sz="2400">
                <a:solidFill>
                  <a:schemeClr val="tx1"/>
                </a:solidFill>
                <a:latin typeface="Arial" charset="0"/>
              </a:defRPr>
            </a:lvl3pPr>
            <a:lvl4pPr marL="1600200" indent="-228600" defTabSz="930275" eaLnBrk="0" hangingPunct="0">
              <a:defRPr sz="2400">
                <a:solidFill>
                  <a:schemeClr val="tx1"/>
                </a:solidFill>
                <a:latin typeface="Arial" charset="0"/>
              </a:defRPr>
            </a:lvl4pPr>
            <a:lvl5pPr marL="2057400" indent="-228600" defTabSz="930275" eaLnBrk="0" hangingPunct="0">
              <a:defRPr sz="2400">
                <a:solidFill>
                  <a:schemeClr val="tx1"/>
                </a:solidFill>
                <a:latin typeface="Arial" charset="0"/>
              </a:defRPr>
            </a:lvl5pPr>
            <a:lvl6pPr marL="2514600" indent="-228600" defTabSz="930275" eaLnBrk="0" fontAlgn="base" hangingPunct="0">
              <a:spcBef>
                <a:spcPct val="20000"/>
              </a:spcBef>
              <a:spcAft>
                <a:spcPct val="0"/>
              </a:spcAft>
              <a:buSzPct val="75000"/>
              <a:buFont typeface="Wingdings" pitchFamily="2" charset="2"/>
              <a:buChar char="l"/>
              <a:defRPr sz="2400">
                <a:solidFill>
                  <a:schemeClr val="tx1"/>
                </a:solidFill>
                <a:latin typeface="Arial" charset="0"/>
              </a:defRPr>
            </a:lvl6pPr>
            <a:lvl7pPr marL="2971800" indent="-228600" defTabSz="930275" eaLnBrk="0" fontAlgn="base" hangingPunct="0">
              <a:spcBef>
                <a:spcPct val="20000"/>
              </a:spcBef>
              <a:spcAft>
                <a:spcPct val="0"/>
              </a:spcAft>
              <a:buSzPct val="75000"/>
              <a:buFont typeface="Wingdings" pitchFamily="2" charset="2"/>
              <a:buChar char="l"/>
              <a:defRPr sz="2400">
                <a:solidFill>
                  <a:schemeClr val="tx1"/>
                </a:solidFill>
                <a:latin typeface="Arial" charset="0"/>
              </a:defRPr>
            </a:lvl7pPr>
            <a:lvl8pPr marL="3429000" indent="-228600" defTabSz="930275" eaLnBrk="0" fontAlgn="base" hangingPunct="0">
              <a:spcBef>
                <a:spcPct val="20000"/>
              </a:spcBef>
              <a:spcAft>
                <a:spcPct val="0"/>
              </a:spcAft>
              <a:buSzPct val="75000"/>
              <a:buFont typeface="Wingdings" pitchFamily="2" charset="2"/>
              <a:buChar char="l"/>
              <a:defRPr sz="2400">
                <a:solidFill>
                  <a:schemeClr val="tx1"/>
                </a:solidFill>
                <a:latin typeface="Arial" charset="0"/>
              </a:defRPr>
            </a:lvl8pPr>
            <a:lvl9pPr marL="3886200" indent="-228600" defTabSz="930275" eaLnBrk="0" fontAlgn="base" hangingPunct="0">
              <a:spcBef>
                <a:spcPct val="20000"/>
              </a:spcBef>
              <a:spcAft>
                <a:spcPct val="0"/>
              </a:spcAft>
              <a:buSzPct val="75000"/>
              <a:buFont typeface="Wingdings" pitchFamily="2" charset="2"/>
              <a:buChar char="l"/>
              <a:defRPr sz="2400">
                <a:solidFill>
                  <a:schemeClr val="tx1"/>
                </a:solidFill>
                <a:latin typeface="Arial" charset="0"/>
              </a:defRPr>
            </a:lvl9pPr>
          </a:lstStyle>
          <a:p>
            <a:pPr algn="r" eaLnBrk="1" hangingPunct="1">
              <a:spcBef>
                <a:spcPct val="0"/>
              </a:spcBef>
              <a:buSzTx/>
              <a:buFontTx/>
              <a:buNone/>
            </a:pPr>
            <a:fld id="{736F4192-CE35-4854-998C-34D3634B525A}" type="slidenum">
              <a:rPr lang="en-US" sz="1200">
                <a:latin typeface="Times New Roman" pitchFamily="18" charset="0"/>
              </a:rPr>
              <a:pPr algn="r" eaLnBrk="1" hangingPunct="1">
                <a:spcBef>
                  <a:spcPct val="0"/>
                </a:spcBef>
                <a:buSzTx/>
                <a:buFontTx/>
                <a:buNone/>
              </a:pPr>
              <a:t>25</a:t>
            </a:fld>
            <a:endParaRPr lang="en-US" sz="120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954" tIns="45977" rIns="91954" bIns="45977"/>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884027" y="8684926"/>
            <a:ext cx="2972421" cy="457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5" tIns="45718" rIns="91435" bIns="45718" anchor="b"/>
          <a:lstStyle>
            <a:lvl1pPr defTabSz="931863" eaLnBrk="0" hangingPunct="0">
              <a:defRPr sz="2400">
                <a:solidFill>
                  <a:schemeClr val="tx1"/>
                </a:solidFill>
                <a:latin typeface="Arial" charset="0"/>
              </a:defRPr>
            </a:lvl1pPr>
            <a:lvl2pPr marL="742950" indent="-285750" defTabSz="931863" eaLnBrk="0" hangingPunct="0">
              <a:defRPr sz="2400">
                <a:solidFill>
                  <a:schemeClr val="tx1"/>
                </a:solidFill>
                <a:latin typeface="Arial" charset="0"/>
              </a:defRPr>
            </a:lvl2pPr>
            <a:lvl3pPr marL="1143000" indent="-228600" defTabSz="931863" eaLnBrk="0" hangingPunct="0">
              <a:defRPr sz="2400">
                <a:solidFill>
                  <a:schemeClr val="tx1"/>
                </a:solidFill>
                <a:latin typeface="Arial" charset="0"/>
              </a:defRPr>
            </a:lvl3pPr>
            <a:lvl4pPr marL="1600200" indent="-228600" defTabSz="931863" eaLnBrk="0" hangingPunct="0">
              <a:defRPr sz="2400">
                <a:solidFill>
                  <a:schemeClr val="tx1"/>
                </a:solidFill>
                <a:latin typeface="Arial" charset="0"/>
              </a:defRPr>
            </a:lvl4pPr>
            <a:lvl5pPr marL="2057400" indent="-228600" defTabSz="931863" eaLnBrk="0" hangingPunct="0">
              <a:defRPr sz="2400">
                <a:solidFill>
                  <a:schemeClr val="tx1"/>
                </a:solidFill>
                <a:latin typeface="Arial" charset="0"/>
              </a:defRPr>
            </a:lvl5pPr>
            <a:lvl6pPr marL="2514600" indent="-228600" defTabSz="931863" eaLnBrk="0" fontAlgn="base" hangingPunct="0">
              <a:spcBef>
                <a:spcPct val="20000"/>
              </a:spcBef>
              <a:spcAft>
                <a:spcPct val="0"/>
              </a:spcAft>
              <a:buSzPct val="75000"/>
              <a:buFont typeface="Wingdings" pitchFamily="2" charset="2"/>
              <a:buChar char="l"/>
              <a:defRPr sz="2400">
                <a:solidFill>
                  <a:schemeClr val="tx1"/>
                </a:solidFill>
                <a:latin typeface="Arial" charset="0"/>
              </a:defRPr>
            </a:lvl6pPr>
            <a:lvl7pPr marL="2971800" indent="-228600" defTabSz="931863" eaLnBrk="0" fontAlgn="base" hangingPunct="0">
              <a:spcBef>
                <a:spcPct val="20000"/>
              </a:spcBef>
              <a:spcAft>
                <a:spcPct val="0"/>
              </a:spcAft>
              <a:buSzPct val="75000"/>
              <a:buFont typeface="Wingdings" pitchFamily="2" charset="2"/>
              <a:buChar char="l"/>
              <a:defRPr sz="2400">
                <a:solidFill>
                  <a:schemeClr val="tx1"/>
                </a:solidFill>
                <a:latin typeface="Arial" charset="0"/>
              </a:defRPr>
            </a:lvl7pPr>
            <a:lvl8pPr marL="3429000" indent="-228600" defTabSz="931863" eaLnBrk="0" fontAlgn="base" hangingPunct="0">
              <a:spcBef>
                <a:spcPct val="20000"/>
              </a:spcBef>
              <a:spcAft>
                <a:spcPct val="0"/>
              </a:spcAft>
              <a:buSzPct val="75000"/>
              <a:buFont typeface="Wingdings" pitchFamily="2" charset="2"/>
              <a:buChar char="l"/>
              <a:defRPr sz="2400">
                <a:solidFill>
                  <a:schemeClr val="tx1"/>
                </a:solidFill>
                <a:latin typeface="Arial" charset="0"/>
              </a:defRPr>
            </a:lvl8pPr>
            <a:lvl9pPr marL="3886200" indent="-228600" defTabSz="931863" eaLnBrk="0" fontAlgn="base" hangingPunct="0">
              <a:spcBef>
                <a:spcPct val="20000"/>
              </a:spcBef>
              <a:spcAft>
                <a:spcPct val="0"/>
              </a:spcAft>
              <a:buSzPct val="75000"/>
              <a:buFont typeface="Wingdings" pitchFamily="2" charset="2"/>
              <a:buChar char="l"/>
              <a:defRPr sz="2400">
                <a:solidFill>
                  <a:schemeClr val="tx1"/>
                </a:solidFill>
                <a:latin typeface="Arial" charset="0"/>
              </a:defRPr>
            </a:lvl9pPr>
          </a:lstStyle>
          <a:p>
            <a:pPr algn="r" eaLnBrk="1" hangingPunct="1">
              <a:spcBef>
                <a:spcPct val="0"/>
              </a:spcBef>
              <a:buSzTx/>
              <a:buFontTx/>
              <a:buNone/>
            </a:pPr>
            <a:fld id="{8313E890-DDC5-4CE7-B3B3-1E9EA1B2CE8B}" type="slidenum">
              <a:rPr lang="en-US" sz="1200">
                <a:latin typeface="Times New Roman" pitchFamily="18" charset="0"/>
              </a:rPr>
              <a:pPr algn="r" eaLnBrk="1" hangingPunct="1">
                <a:spcBef>
                  <a:spcPct val="0"/>
                </a:spcBef>
                <a:buSzTx/>
                <a:buFontTx/>
                <a:buNone/>
              </a:pPr>
              <a:t>28</a:t>
            </a:fld>
            <a:endParaRPr lang="en-US" sz="1200">
              <a:latin typeface="Times New Roman"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130425"/>
            <a:ext cx="7391400" cy="1470025"/>
          </a:xfrm>
        </p:spPr>
        <p:txBody>
          <a:body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pic>
        <p:nvPicPr>
          <p:cNvPr id="1028" name="Picture 4" descr="C:\Users\Muhammad\Desktop\blue.jpg"/>
          <p:cNvPicPr>
            <a:picLocks noChangeAspect="1" noChangeArrowheads="1"/>
          </p:cNvPicPr>
          <p:nvPr userDrawn="1"/>
        </p:nvPicPr>
        <p:blipFill>
          <a:blip r:embed="rId2" cstate="print"/>
          <a:srcRect/>
          <a:stretch>
            <a:fillRect/>
          </a:stretch>
        </p:blipFill>
        <p:spPr bwMode="auto">
          <a:xfrm rot="16200000">
            <a:off x="-3238500" y="3238500"/>
            <a:ext cx="6858000" cy="381000"/>
          </a:xfrm>
          <a:prstGeom prst="rect">
            <a:avLst/>
          </a:prstGeom>
          <a:noFill/>
        </p:spPr>
      </p:pic>
      <p:sp>
        <p:nvSpPr>
          <p:cNvPr id="7" name="Date Placeholder 3"/>
          <p:cNvSpPr txBox="1">
            <a:spLocks/>
          </p:cNvSpPr>
          <p:nvPr userDrawn="1"/>
        </p:nvSpPr>
        <p:spPr>
          <a:xfrm rot="16200000">
            <a:off x="-1143000" y="5410200"/>
            <a:ext cx="2590800" cy="304800"/>
          </a:xfrm>
          <a:prstGeom prst="rect">
            <a:avLst/>
          </a:prstGeom>
        </p:spPr>
        <p:txBody>
          <a:bodyPr vert="horz" lIns="91440" tIns="45720" rIns="91440" bIns="45720" rtlCol="0" anchor="ctr"/>
          <a:lstStyle>
            <a:lvl1pPr>
              <a:defRPr sz="1200" b="1" i="1">
                <a:solidFill>
                  <a:schemeClr val="tx1"/>
                </a:solidFill>
                <a:latin typeface="Bookman Old Style"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smtClean="0">
                <a:ln>
                  <a:noFill/>
                </a:ln>
                <a:solidFill>
                  <a:schemeClr val="tx1"/>
                </a:solidFill>
                <a:effectLst/>
                <a:uLnTx/>
                <a:uFillTx/>
                <a:latin typeface="Bookman Old Style" pitchFamily="18" charset="0"/>
                <a:ea typeface="+mn-ea"/>
                <a:cs typeface="+mn-cs"/>
              </a:rPr>
              <a:t>Muhammad Waqas</a:t>
            </a:r>
            <a:endParaRPr kumimoji="0" lang="en-GB" sz="1200" b="1" i="1" u="none" strike="noStrike" kern="1200" cap="none" spc="0" normalizeH="0" baseline="0" noProof="0" dirty="0" smtClean="0">
              <a:ln>
                <a:noFill/>
              </a:ln>
              <a:solidFill>
                <a:schemeClr val="tx1"/>
              </a:solidFill>
              <a:effectLst/>
              <a:uLnTx/>
              <a:uFillTx/>
              <a:latin typeface="Bookman Old Style" pitchFamily="18" charset="0"/>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4572000" cy="1371600"/>
          </a:xfrm>
        </p:spPr>
        <p:style>
          <a:lnRef idx="1">
            <a:schemeClr val="accent1"/>
          </a:lnRef>
          <a:fillRef idx="2">
            <a:schemeClr val="accent1"/>
          </a:fillRef>
          <a:effectRef idx="1">
            <a:schemeClr val="accent1"/>
          </a:effectRef>
          <a:fontRef idx="none"/>
        </p:style>
        <p:txBody>
          <a:bodyPr/>
          <a:lstStyle>
            <a:lvl1pPr>
              <a:defRPr>
                <a:latin typeface="Candara" pitchFamily="34" charset="0"/>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a:latin typeface="Candara" pitchFamily="34" charset="0"/>
              </a:defRPr>
            </a:lvl1pPr>
            <a:lvl2pPr>
              <a:defRPr>
                <a:latin typeface="Candara" pitchFamily="34" charset="0"/>
              </a:defRPr>
            </a:lvl2pPr>
            <a:lvl3pPr>
              <a:defRPr>
                <a:latin typeface="Candara" pitchFamily="34" charset="0"/>
              </a:defRPr>
            </a:lvl3pPr>
            <a:lvl4pPr>
              <a:defRPr>
                <a:latin typeface="Candara" pitchFamily="34" charset="0"/>
              </a:defRPr>
            </a:lvl4pPr>
            <a:lvl5pPr>
              <a:defRPr>
                <a:latin typeface="Candara"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7" name="Picture 4" descr="C:\Users\Muhammad\Desktop\blue.jpg"/>
          <p:cNvPicPr>
            <a:picLocks noChangeAspect="1" noChangeArrowheads="1"/>
          </p:cNvPicPr>
          <p:nvPr userDrawn="1"/>
        </p:nvPicPr>
        <p:blipFill>
          <a:blip r:embed="rId2" cstate="print"/>
          <a:srcRect/>
          <a:stretch>
            <a:fillRect/>
          </a:stretch>
        </p:blipFill>
        <p:spPr bwMode="auto">
          <a:xfrm rot="16200000">
            <a:off x="-3238500" y="3238500"/>
            <a:ext cx="6858000" cy="381000"/>
          </a:xfrm>
          <a:prstGeom prst="rect">
            <a:avLst/>
          </a:prstGeom>
          <a:noFill/>
        </p:spPr>
      </p:pic>
      <p:sp>
        <p:nvSpPr>
          <p:cNvPr id="9" name="Date Placeholder 3"/>
          <p:cNvSpPr txBox="1">
            <a:spLocks/>
          </p:cNvSpPr>
          <p:nvPr userDrawn="1"/>
        </p:nvSpPr>
        <p:spPr>
          <a:xfrm rot="16200000">
            <a:off x="-1143000" y="5410200"/>
            <a:ext cx="2590800" cy="304800"/>
          </a:xfrm>
          <a:prstGeom prst="rect">
            <a:avLst/>
          </a:prstGeom>
        </p:spPr>
        <p:txBody>
          <a:bodyPr vert="horz" lIns="91440" tIns="45720" rIns="91440" bIns="45720" rtlCol="0" anchor="ctr"/>
          <a:lstStyle>
            <a:lvl1pPr>
              <a:defRPr sz="1200" b="1" i="1">
                <a:solidFill>
                  <a:schemeClr val="tx1"/>
                </a:solidFill>
                <a:latin typeface="Bookman Old Style"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smtClean="0">
                <a:ln>
                  <a:noFill/>
                </a:ln>
                <a:solidFill>
                  <a:schemeClr val="tx1"/>
                </a:solidFill>
                <a:effectLst/>
                <a:uLnTx/>
                <a:uFillTx/>
                <a:latin typeface="Bookman Old Style" pitchFamily="18" charset="0"/>
                <a:ea typeface="+mn-ea"/>
                <a:cs typeface="+mn-cs"/>
              </a:rPr>
              <a:t>Muhammad Waqas</a:t>
            </a:r>
            <a:endParaRPr kumimoji="0" lang="en-GB" sz="1200" b="1" i="1" u="none" strike="noStrike" kern="1200" cap="none" spc="0" normalizeH="0" baseline="0" noProof="0" dirty="0" smtClean="0">
              <a:ln>
                <a:noFill/>
              </a:ln>
              <a:solidFill>
                <a:schemeClr val="tx1"/>
              </a:solidFill>
              <a:effectLst/>
              <a:uLnTx/>
              <a:uFillTx/>
              <a:latin typeface="Bookman Old Style" pitchFamily="18" charset="0"/>
              <a:ea typeface="+mn-ea"/>
              <a:cs typeface="+mn-cs"/>
            </a:endParaRPr>
          </a:p>
        </p:txBody>
      </p:sp>
      <p:pic>
        <p:nvPicPr>
          <p:cNvPr id="2050" name="Picture 2" descr="C:\Users\Muhammad\Desktop\download.jpg"/>
          <p:cNvPicPr>
            <a:picLocks noChangeAspect="1" noChangeArrowheads="1"/>
          </p:cNvPicPr>
          <p:nvPr userDrawn="1"/>
        </p:nvPicPr>
        <p:blipFill>
          <a:blip r:embed="rId3" cstate="print"/>
          <a:srcRect/>
          <a:stretch>
            <a:fillRect/>
          </a:stretch>
        </p:blipFill>
        <p:spPr bwMode="auto">
          <a:xfrm>
            <a:off x="7696200" y="152400"/>
            <a:ext cx="1143000" cy="1114425"/>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4" descr="C:\Users\Muhammad\Desktop\blue.jpg"/>
          <p:cNvPicPr>
            <a:picLocks noChangeAspect="1" noChangeArrowheads="1"/>
          </p:cNvPicPr>
          <p:nvPr userDrawn="1"/>
        </p:nvPicPr>
        <p:blipFill>
          <a:blip r:embed="rId2" cstate="print"/>
          <a:srcRect/>
          <a:stretch>
            <a:fillRect/>
          </a:stretch>
        </p:blipFill>
        <p:spPr bwMode="auto">
          <a:xfrm rot="16200000">
            <a:off x="-3238500" y="3238500"/>
            <a:ext cx="6858000" cy="381000"/>
          </a:xfrm>
          <a:prstGeom prst="rect">
            <a:avLst/>
          </a:prstGeom>
          <a:noFill/>
        </p:spPr>
      </p:pic>
      <p:sp>
        <p:nvSpPr>
          <p:cNvPr id="8" name="Date Placeholder 3"/>
          <p:cNvSpPr txBox="1">
            <a:spLocks/>
          </p:cNvSpPr>
          <p:nvPr userDrawn="1"/>
        </p:nvSpPr>
        <p:spPr>
          <a:xfrm rot="16200000">
            <a:off x="-1143000" y="5410200"/>
            <a:ext cx="2590800" cy="304800"/>
          </a:xfrm>
          <a:prstGeom prst="rect">
            <a:avLst/>
          </a:prstGeom>
        </p:spPr>
        <p:txBody>
          <a:bodyPr vert="horz" lIns="91440" tIns="45720" rIns="91440" bIns="45720" rtlCol="0" anchor="ctr"/>
          <a:lstStyle>
            <a:lvl1pPr>
              <a:defRPr sz="1200" b="1" i="1">
                <a:solidFill>
                  <a:schemeClr val="tx1"/>
                </a:solidFill>
                <a:latin typeface="Bookman Old Style"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smtClean="0">
                <a:ln>
                  <a:noFill/>
                </a:ln>
                <a:solidFill>
                  <a:schemeClr val="tx1"/>
                </a:solidFill>
                <a:effectLst/>
                <a:uLnTx/>
                <a:uFillTx/>
                <a:latin typeface="Bookman Old Style" pitchFamily="18" charset="0"/>
                <a:ea typeface="+mn-ea"/>
                <a:cs typeface="+mn-cs"/>
              </a:rPr>
              <a:t>Muhammad Waqas</a:t>
            </a:r>
            <a:endParaRPr kumimoji="0" lang="en-GB" sz="1200" b="1" i="1" u="none" strike="noStrike" kern="1200" cap="none" spc="0" normalizeH="0" baseline="0" noProof="0" dirty="0" smtClean="0">
              <a:ln>
                <a:noFill/>
              </a:ln>
              <a:solidFill>
                <a:schemeClr val="tx1"/>
              </a:solidFill>
              <a:effectLst/>
              <a:uLnTx/>
              <a:uFillTx/>
              <a:latin typeface="Bookman Old Style" pitchFamily="18" charset="0"/>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0"/>
            <a:ext cx="4038600" cy="4525963"/>
          </a:xfrm>
        </p:spPr>
        <p:txBody>
          <a:bodyPr/>
          <a:lstStyle>
            <a:lvl1pPr>
              <a:defRPr sz="2800">
                <a:latin typeface="Candara" pitchFamily="34" charset="0"/>
              </a:defRPr>
            </a:lvl1pPr>
            <a:lvl2pPr>
              <a:defRPr sz="2400">
                <a:latin typeface="Candara" pitchFamily="34" charset="0"/>
              </a:defRPr>
            </a:lvl2pPr>
            <a:lvl3pPr>
              <a:defRPr sz="2000">
                <a:latin typeface="Candara" pitchFamily="34" charset="0"/>
              </a:defRPr>
            </a:lvl3pPr>
            <a:lvl4pPr>
              <a:defRPr sz="1800">
                <a:latin typeface="Candara" pitchFamily="34" charset="0"/>
              </a:defRPr>
            </a:lvl4pPr>
            <a:lvl5pPr>
              <a:defRPr sz="1800">
                <a:latin typeface="Candar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8" name="Picture 4" descr="C:\Users\Muhammad\Desktop\blue.jpg"/>
          <p:cNvPicPr>
            <a:picLocks noChangeAspect="1" noChangeArrowheads="1"/>
          </p:cNvPicPr>
          <p:nvPr userDrawn="1"/>
        </p:nvPicPr>
        <p:blipFill>
          <a:blip r:embed="rId2" cstate="print"/>
          <a:srcRect/>
          <a:stretch>
            <a:fillRect/>
          </a:stretch>
        </p:blipFill>
        <p:spPr bwMode="auto">
          <a:xfrm rot="16200000">
            <a:off x="-3238500" y="3238500"/>
            <a:ext cx="6858000" cy="381000"/>
          </a:xfrm>
          <a:prstGeom prst="rect">
            <a:avLst/>
          </a:prstGeom>
          <a:noFill/>
        </p:spPr>
      </p:pic>
      <p:sp>
        <p:nvSpPr>
          <p:cNvPr id="9" name="Date Placeholder 3"/>
          <p:cNvSpPr txBox="1">
            <a:spLocks/>
          </p:cNvSpPr>
          <p:nvPr userDrawn="1"/>
        </p:nvSpPr>
        <p:spPr>
          <a:xfrm rot="16200000">
            <a:off x="-1143000" y="5410200"/>
            <a:ext cx="2590800" cy="304800"/>
          </a:xfrm>
          <a:prstGeom prst="rect">
            <a:avLst/>
          </a:prstGeom>
        </p:spPr>
        <p:txBody>
          <a:bodyPr vert="horz" lIns="91440" tIns="45720" rIns="91440" bIns="45720" rtlCol="0" anchor="ctr"/>
          <a:lstStyle>
            <a:lvl1pPr>
              <a:defRPr sz="1200" b="1" i="1">
                <a:solidFill>
                  <a:schemeClr val="tx1"/>
                </a:solidFill>
                <a:latin typeface="Bookman Old Style"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smtClean="0">
                <a:ln>
                  <a:noFill/>
                </a:ln>
                <a:solidFill>
                  <a:schemeClr val="tx1"/>
                </a:solidFill>
                <a:effectLst/>
                <a:uLnTx/>
                <a:uFillTx/>
                <a:latin typeface="Bookman Old Style" pitchFamily="18" charset="0"/>
                <a:ea typeface="+mn-ea"/>
                <a:cs typeface="+mn-cs"/>
              </a:rPr>
              <a:t>Muhammad Waqas</a:t>
            </a:r>
            <a:endParaRPr kumimoji="0" lang="en-GB" sz="1200" b="1" i="1" u="none" strike="noStrike" kern="1200" cap="none" spc="0" normalizeH="0" baseline="0" noProof="0" dirty="0" smtClean="0">
              <a:ln>
                <a:noFill/>
              </a:ln>
              <a:solidFill>
                <a:schemeClr val="tx1"/>
              </a:solidFill>
              <a:effectLst/>
              <a:uLnTx/>
              <a:uFillTx/>
              <a:latin typeface="Bookman Old Style" pitchFamily="18" charset="0"/>
              <a:ea typeface="+mn-ea"/>
              <a:cs typeface="+mn-cs"/>
            </a:endParaRPr>
          </a:p>
        </p:txBody>
      </p:sp>
      <p:sp>
        <p:nvSpPr>
          <p:cNvPr id="10" name="Title 1"/>
          <p:cNvSpPr>
            <a:spLocks noGrp="1"/>
          </p:cNvSpPr>
          <p:nvPr>
            <p:ph type="title"/>
          </p:nvPr>
        </p:nvSpPr>
        <p:spPr>
          <a:xfrm>
            <a:off x="685800" y="0"/>
            <a:ext cx="4572000" cy="1371600"/>
          </a:xfrm>
        </p:spPr>
        <p:style>
          <a:lnRef idx="1">
            <a:schemeClr val="accent1"/>
          </a:lnRef>
          <a:fillRef idx="2">
            <a:schemeClr val="accent1"/>
          </a:fillRef>
          <a:effectRef idx="1">
            <a:schemeClr val="accent1"/>
          </a:effectRef>
          <a:fontRef idx="none"/>
        </p:style>
        <p:txBody>
          <a:bodyPr/>
          <a:lstStyle>
            <a:lvl1pPr>
              <a:defRPr>
                <a:latin typeface="Candara" pitchFamily="34" charset="0"/>
              </a:defRPr>
            </a:lvl1pPr>
          </a:lstStyle>
          <a:p>
            <a:r>
              <a:rPr lang="en-US" dirty="0" smtClean="0"/>
              <a:t>Click to edit Master title style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141A38-8029-403E-B959-D7E465D58827}" type="datetimeFigureOut">
              <a:rPr lang="en-US" smtClean="0"/>
              <a:pPr/>
              <a:t>7/9/2014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B844B-BB75-4355-A9B0-4FBDB390B0A7}" type="slidenum">
              <a:rPr lang="en-GB" smtClean="0"/>
              <a:pPr/>
              <a:t>‹#›</a:t>
            </a:fld>
            <a:endParaRPr lang="en-GB"/>
          </a:p>
        </p:txBody>
      </p:sp>
      <p:pic>
        <p:nvPicPr>
          <p:cNvPr id="7" name="Picture 4" descr="C:\Users\Muhammad\Desktop\blue.jpg"/>
          <p:cNvPicPr>
            <a:picLocks noChangeAspect="1" noChangeArrowheads="1"/>
          </p:cNvPicPr>
          <p:nvPr userDrawn="1"/>
        </p:nvPicPr>
        <p:blipFill>
          <a:blip r:embed="rId6" cstate="print"/>
          <a:srcRect/>
          <a:stretch>
            <a:fillRect/>
          </a:stretch>
        </p:blipFill>
        <p:spPr bwMode="auto">
          <a:xfrm rot="16200000">
            <a:off x="-3238500" y="3238500"/>
            <a:ext cx="6858000" cy="381000"/>
          </a:xfrm>
          <a:prstGeom prst="rect">
            <a:avLst/>
          </a:prstGeom>
          <a:noFill/>
        </p:spPr>
      </p:pic>
      <p:sp>
        <p:nvSpPr>
          <p:cNvPr id="9" name="Date Placeholder 3"/>
          <p:cNvSpPr txBox="1">
            <a:spLocks/>
          </p:cNvSpPr>
          <p:nvPr userDrawn="1"/>
        </p:nvSpPr>
        <p:spPr>
          <a:xfrm rot="16200000">
            <a:off x="-1143000" y="5410200"/>
            <a:ext cx="2590800" cy="304800"/>
          </a:xfrm>
          <a:prstGeom prst="rect">
            <a:avLst/>
          </a:prstGeom>
        </p:spPr>
        <p:txBody>
          <a:bodyPr vert="horz" lIns="91440" tIns="45720" rIns="91440" bIns="45720" rtlCol="0" anchor="ctr"/>
          <a:lstStyle>
            <a:lvl1pPr>
              <a:defRPr sz="1200" b="1" i="1">
                <a:solidFill>
                  <a:schemeClr val="tx1"/>
                </a:solidFill>
                <a:latin typeface="Bookman Old Style" pitchFamily="18"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smtClean="0">
                <a:ln>
                  <a:noFill/>
                </a:ln>
                <a:solidFill>
                  <a:schemeClr val="tx1"/>
                </a:solidFill>
                <a:effectLst/>
                <a:uLnTx/>
                <a:uFillTx/>
                <a:latin typeface="Bookman Old Style" pitchFamily="18" charset="0"/>
                <a:ea typeface="+mn-ea"/>
                <a:cs typeface="+mn-cs"/>
              </a:rPr>
              <a:t>Muhammad Waqas</a:t>
            </a:r>
            <a:endParaRPr kumimoji="0" lang="en-GB" sz="1200" b="1" i="1" u="none" strike="noStrike" kern="1200" cap="none" spc="0" normalizeH="0" baseline="0" noProof="0" dirty="0" smtClean="0">
              <a:ln>
                <a:noFill/>
              </a:ln>
              <a:solidFill>
                <a:schemeClr val="tx1"/>
              </a:solidFill>
              <a:effectLst/>
              <a:uLnTx/>
              <a:uFillTx/>
              <a:latin typeface="Bookman Old Style" pitchFamily="18" charset="0"/>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Revision </a:t>
            </a:r>
            <a:endParaRPr lang="en-US" dirty="0"/>
          </a:p>
        </p:txBody>
      </p:sp>
      <p:sp>
        <p:nvSpPr>
          <p:cNvPr id="3" name="Subtitle 2"/>
          <p:cNvSpPr>
            <a:spLocks noGrp="1"/>
          </p:cNvSpPr>
          <p:nvPr>
            <p:ph type="subTitle" idx="1"/>
          </p:nvPr>
        </p:nvSpPr>
        <p:spPr/>
        <p:txBody>
          <a:bodyPr/>
          <a:lstStyle/>
          <a:p>
            <a:r>
              <a:rPr lang="en-US" dirty="0" smtClean="0"/>
              <a:t>Lecture 31</a:t>
            </a:r>
            <a:endParaRPr lang="en-US" dirty="0"/>
          </a:p>
        </p:txBody>
      </p:sp>
    </p:spTree>
    <p:extLst>
      <p:ext uri="{BB962C8B-B14F-4D97-AF65-F5344CB8AC3E}">
        <p14:creationId xmlns:p14="http://schemas.microsoft.com/office/powerpoint/2010/main" xmlns="" val="41867022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Global Marketing</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30251484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Outline</a:t>
            </a:r>
            <a:endParaRPr lang="en-US" dirty="0"/>
          </a:p>
        </p:txBody>
      </p:sp>
      <p:sp>
        <p:nvSpPr>
          <p:cNvPr id="3" name="Content Placeholder 2"/>
          <p:cNvSpPr>
            <a:spLocks noGrp="1"/>
          </p:cNvSpPr>
          <p:nvPr>
            <p:ph idx="1"/>
          </p:nvPr>
        </p:nvSpPr>
        <p:spPr/>
        <p:txBody>
          <a:bodyPr/>
          <a:lstStyle/>
          <a:p>
            <a:r>
              <a:rPr lang="en-US" dirty="0" smtClean="0"/>
              <a:t>Introduction to Global Marketing</a:t>
            </a:r>
          </a:p>
          <a:p>
            <a:r>
              <a:rPr lang="en-US" dirty="0" smtClean="0"/>
              <a:t>The </a:t>
            </a:r>
            <a:r>
              <a:rPr lang="en-US" dirty="0"/>
              <a:t>Importance of Global Markets. </a:t>
            </a:r>
            <a:endParaRPr lang="en-US" dirty="0" smtClean="0"/>
          </a:p>
          <a:p>
            <a:r>
              <a:rPr lang="en-US" dirty="0" smtClean="0"/>
              <a:t>The </a:t>
            </a:r>
            <a:r>
              <a:rPr lang="en-US" dirty="0"/>
              <a:t>Development of Global Marketing. </a:t>
            </a:r>
            <a:endParaRPr lang="en-US" dirty="0" smtClean="0"/>
          </a:p>
          <a:p>
            <a:r>
              <a:rPr lang="en-US" dirty="0" smtClean="0"/>
              <a:t>Why </a:t>
            </a:r>
            <a:r>
              <a:rPr lang="en-US" dirty="0"/>
              <a:t>Study Global </a:t>
            </a:r>
            <a:r>
              <a:rPr lang="en-US" dirty="0" smtClean="0"/>
              <a:t>Marketing</a:t>
            </a:r>
            <a:endParaRPr lang="en-US" dirty="0"/>
          </a:p>
        </p:txBody>
      </p:sp>
    </p:spTree>
    <p:extLst>
      <p:ext uri="{BB962C8B-B14F-4D97-AF65-F5344CB8AC3E}">
        <p14:creationId xmlns:p14="http://schemas.microsoft.com/office/powerpoint/2010/main" xmlns="" val="41839638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p:txBody>
          <a:bodyPr/>
          <a:lstStyle/>
          <a:p>
            <a:pPr marL="0" indent="0">
              <a:buNone/>
            </a:pPr>
            <a:r>
              <a:rPr lang="en-US" dirty="0" smtClean="0"/>
              <a:t>After studying this chapter, you should be able to </a:t>
            </a:r>
          </a:p>
          <a:p>
            <a:r>
              <a:rPr lang="en-US" dirty="0" smtClean="0"/>
              <a:t>Describe the development of global marketing</a:t>
            </a:r>
          </a:p>
          <a:p>
            <a:r>
              <a:rPr lang="en-US" dirty="0" smtClean="0"/>
              <a:t>Explain the importance of global marketing</a:t>
            </a:r>
          </a:p>
          <a:p>
            <a:endParaRPr lang="en-US" dirty="0"/>
          </a:p>
        </p:txBody>
      </p:sp>
    </p:spTree>
    <p:extLst>
      <p:ext uri="{BB962C8B-B14F-4D97-AF65-F5344CB8AC3E}">
        <p14:creationId xmlns:p14="http://schemas.microsoft.com/office/powerpoint/2010/main" xmlns="" val="1147217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Global Economy</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36990351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Outline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Internatonal trade</a:t>
            </a:r>
          </a:p>
          <a:p>
            <a:r>
              <a:rPr lang="en-US" dirty="0" smtClean="0"/>
              <a:t>The basic theories of world trade</a:t>
            </a:r>
          </a:p>
          <a:p>
            <a:r>
              <a:rPr lang="en-US" dirty="0" smtClean="0"/>
              <a:t>Balance of payments</a:t>
            </a:r>
          </a:p>
          <a:p>
            <a:r>
              <a:rPr lang="en-US" dirty="0" smtClean="0"/>
              <a:t>Exchange rates</a:t>
            </a:r>
          </a:p>
          <a:p>
            <a:r>
              <a:rPr lang="en-US" dirty="0" smtClean="0"/>
              <a:t>International agencies for promoting economic and monetory stability</a:t>
            </a:r>
          </a:p>
          <a:p>
            <a:r>
              <a:rPr lang="en-US" dirty="0" smtClean="0"/>
              <a:t>Protectionism and trade restrictions</a:t>
            </a:r>
          </a:p>
          <a:p>
            <a:r>
              <a:rPr lang="en-US" dirty="0" smtClean="0"/>
              <a:t>Economic integration as a means of promoting trade</a:t>
            </a:r>
          </a:p>
        </p:txBody>
      </p:sp>
    </p:spTree>
    <p:extLst>
      <p:ext uri="{BB962C8B-B14F-4D97-AF65-F5344CB8AC3E}">
        <p14:creationId xmlns:p14="http://schemas.microsoft.com/office/powerpoint/2010/main" xmlns="" val="440199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After studying this chapter, you should be able to</a:t>
            </a:r>
          </a:p>
          <a:p>
            <a:r>
              <a:rPr lang="en-US" dirty="0" smtClean="0"/>
              <a:t>Distinguish among the basic theories of world trade</a:t>
            </a:r>
          </a:p>
          <a:p>
            <a:r>
              <a:rPr lang="en-US" dirty="0" smtClean="0"/>
              <a:t>List and explain the principal parts of the balance-of-payments statement</a:t>
            </a:r>
          </a:p>
          <a:p>
            <a:r>
              <a:rPr lang="en-US" dirty="0" smtClean="0"/>
              <a:t>Describe how and why exchange rates fluctuate</a:t>
            </a:r>
          </a:p>
          <a:p>
            <a:r>
              <a:rPr lang="en-US" dirty="0" smtClean="0"/>
              <a:t>List and describe the major agencies that promote world trade</a:t>
            </a:r>
          </a:p>
          <a:p>
            <a:r>
              <a:rPr lang="en-US" dirty="0" smtClean="0"/>
              <a:t>Describe common trade restrictions and their impact on international marketers</a:t>
            </a:r>
          </a:p>
          <a:p>
            <a:r>
              <a:rPr lang="en-US" dirty="0" smtClean="0"/>
              <a:t>Compare the four different forms of economic integration</a:t>
            </a:r>
            <a:endParaRPr lang="en-US" dirty="0"/>
          </a:p>
        </p:txBody>
      </p:sp>
    </p:spTree>
    <p:extLst>
      <p:ext uri="{BB962C8B-B14F-4D97-AF65-F5344CB8AC3E}">
        <p14:creationId xmlns:p14="http://schemas.microsoft.com/office/powerpoint/2010/main" xmlns="" val="40371724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Cultural and Social Forces</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1858850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Outline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definition of culture</a:t>
            </a:r>
          </a:p>
          <a:p>
            <a:r>
              <a:rPr lang="en-US" dirty="0" smtClean="0"/>
              <a:t>Religion</a:t>
            </a:r>
          </a:p>
          <a:p>
            <a:r>
              <a:rPr lang="en-US" dirty="0" smtClean="0"/>
              <a:t>The family</a:t>
            </a:r>
          </a:p>
          <a:p>
            <a:r>
              <a:rPr lang="en-US" dirty="0" smtClean="0"/>
              <a:t>Education</a:t>
            </a:r>
          </a:p>
          <a:p>
            <a:r>
              <a:rPr lang="en-US" dirty="0" smtClean="0"/>
              <a:t>Attitudes toward time</a:t>
            </a:r>
          </a:p>
          <a:p>
            <a:r>
              <a:rPr lang="en-US" dirty="0" smtClean="0"/>
              <a:t>The Hofstede Measures of Culture</a:t>
            </a:r>
          </a:p>
          <a:p>
            <a:r>
              <a:rPr lang="en-US" dirty="0" smtClean="0"/>
              <a:t>Language and Communiation</a:t>
            </a:r>
          </a:p>
          <a:p>
            <a:r>
              <a:rPr lang="en-US" dirty="0" smtClean="0"/>
              <a:t>Overcoming the Language Barrier</a:t>
            </a:r>
          </a:p>
          <a:p>
            <a:r>
              <a:rPr lang="en-US" dirty="0" smtClean="0"/>
              <a:t>Adapting to Cultural Differences</a:t>
            </a:r>
            <a:endParaRPr lang="en-US" dirty="0"/>
          </a:p>
        </p:txBody>
      </p:sp>
    </p:spTree>
    <p:extLst>
      <p:ext uri="{BB962C8B-B14F-4D97-AF65-F5344CB8AC3E}">
        <p14:creationId xmlns:p14="http://schemas.microsoft.com/office/powerpoint/2010/main" xmlns="" val="31657525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After studying this chapter, you should be able to </a:t>
            </a:r>
          </a:p>
          <a:p>
            <a:r>
              <a:rPr lang="en-US" dirty="0" smtClean="0"/>
              <a:t>Define what culture is and demonstrate how various components of culture affect marketing.</a:t>
            </a:r>
          </a:p>
          <a:p>
            <a:r>
              <a:rPr lang="en-US" dirty="0" smtClean="0"/>
              <a:t>Explain how different world religions affect marketing.</a:t>
            </a:r>
          </a:p>
          <a:p>
            <a:r>
              <a:rPr lang="en-US" dirty="0" smtClean="0"/>
              <a:t>Describe how family structure can vary and explain its impact on marketing.</a:t>
            </a:r>
          </a:p>
          <a:p>
            <a:r>
              <a:rPr lang="en-US" dirty="0" smtClean="0"/>
              <a:t>Illustrate ways in which the educational system of a country can affect marketers.</a:t>
            </a:r>
          </a:p>
          <a:p>
            <a:r>
              <a:rPr lang="en-US" dirty="0" smtClean="0"/>
              <a:t>Differentiate between monochronic and plychronic cultures and explain the three temporal orientations.</a:t>
            </a:r>
          </a:p>
          <a:p>
            <a:pPr marL="0" indent="0">
              <a:buNone/>
            </a:pPr>
            <a:endParaRPr lang="en-US" dirty="0"/>
          </a:p>
        </p:txBody>
      </p:sp>
    </p:spTree>
    <p:extLst>
      <p:ext uri="{BB962C8B-B14F-4D97-AF65-F5344CB8AC3E}">
        <p14:creationId xmlns:p14="http://schemas.microsoft.com/office/powerpoint/2010/main" xmlns="" val="3309647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Learning </a:t>
            </a:r>
            <a:r>
              <a:rPr lang="en-US" dirty="0" smtClean="0"/>
              <a:t>Objectives</a:t>
            </a:r>
            <a:br>
              <a:rPr lang="en-US" dirty="0" smtClean="0"/>
            </a:br>
            <a:r>
              <a:rPr lang="en-US" sz="2700" dirty="0" smtClean="0"/>
              <a:t>(Continued)</a:t>
            </a:r>
            <a:endParaRPr lang="en-US" sz="2700" dirty="0"/>
          </a:p>
        </p:txBody>
      </p:sp>
      <p:sp>
        <p:nvSpPr>
          <p:cNvPr id="3" name="Content Placeholder 2"/>
          <p:cNvSpPr>
            <a:spLocks noGrp="1"/>
          </p:cNvSpPr>
          <p:nvPr>
            <p:ph idx="1"/>
          </p:nvPr>
        </p:nvSpPr>
        <p:spPr/>
        <p:txBody>
          <a:bodyPr/>
          <a:lstStyle/>
          <a:p>
            <a:r>
              <a:rPr lang="en-US" dirty="0" smtClean="0"/>
              <a:t>List and describe Hofstede’s four dimensions of culture.</a:t>
            </a:r>
          </a:p>
          <a:p>
            <a:r>
              <a:rPr lang="en-US" dirty="0" smtClean="0"/>
              <a:t>Explain why language can be important in gaining true understanding of a culture.</a:t>
            </a:r>
          </a:p>
          <a:p>
            <a:r>
              <a:rPr lang="en-US" dirty="0" smtClean="0"/>
              <a:t>Identify ways of adapting to cultural differneces.</a:t>
            </a:r>
            <a:endParaRPr lang="en-US" dirty="0"/>
          </a:p>
        </p:txBody>
      </p:sp>
    </p:spTree>
    <p:extLst>
      <p:ext uri="{BB962C8B-B14F-4D97-AF65-F5344CB8AC3E}">
        <p14:creationId xmlns:p14="http://schemas.microsoft.com/office/powerpoint/2010/main" xmlns="" val="31274844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Political and Regulatory Climate</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31784587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Outline</a:t>
            </a:r>
            <a:endParaRPr lang="en-US" dirty="0"/>
          </a:p>
        </p:txBody>
      </p:sp>
      <p:sp>
        <p:nvSpPr>
          <p:cNvPr id="3" name="Content Placeholder 2"/>
          <p:cNvSpPr>
            <a:spLocks noGrp="1"/>
          </p:cNvSpPr>
          <p:nvPr>
            <p:ph idx="1"/>
          </p:nvPr>
        </p:nvSpPr>
        <p:spPr/>
        <p:txBody>
          <a:bodyPr>
            <a:normAutofit lnSpcReduction="10000"/>
          </a:bodyPr>
          <a:lstStyle/>
          <a:p>
            <a:r>
              <a:rPr lang="en-US" dirty="0" smtClean="0"/>
              <a:t>Host country political climate</a:t>
            </a:r>
          </a:p>
          <a:p>
            <a:r>
              <a:rPr lang="en-US" dirty="0" smtClean="0"/>
              <a:t>Host government actions</a:t>
            </a:r>
          </a:p>
          <a:p>
            <a:r>
              <a:rPr lang="en-US" dirty="0" smtClean="0"/>
              <a:t>Home country political forces</a:t>
            </a:r>
          </a:p>
          <a:p>
            <a:r>
              <a:rPr lang="en-US" dirty="0" smtClean="0"/>
              <a:t>International and global legal forces</a:t>
            </a:r>
          </a:p>
          <a:p>
            <a:r>
              <a:rPr lang="en-US" dirty="0" smtClean="0"/>
              <a:t>Forecasting and managing regulatory change</a:t>
            </a:r>
          </a:p>
          <a:p>
            <a:r>
              <a:rPr lang="en-US" dirty="0" smtClean="0"/>
              <a:t>Managing political risk</a:t>
            </a:r>
          </a:p>
          <a:p>
            <a:r>
              <a:rPr lang="en-US" dirty="0" smtClean="0"/>
              <a:t>Risk reduction strategies</a:t>
            </a:r>
            <a:endParaRPr lang="en-US" dirty="0"/>
          </a:p>
        </p:txBody>
      </p:sp>
    </p:spTree>
    <p:extLst>
      <p:ext uri="{BB962C8B-B14F-4D97-AF65-F5344CB8AC3E}">
        <p14:creationId xmlns:p14="http://schemas.microsoft.com/office/powerpoint/2010/main" xmlns="" val="4111014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Learning Objectives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After studying this chapter, you should be able to</a:t>
            </a:r>
          </a:p>
          <a:p>
            <a:pPr marL="514350" indent="-514350">
              <a:buFont typeface="+mj-lt"/>
              <a:buAutoNum type="arabicPeriod"/>
            </a:pPr>
            <a:r>
              <a:rPr lang="en-US" dirty="0" smtClean="0"/>
              <a:t>List and explain the political motivationss behind government actions that promote or restrict international marketing.</a:t>
            </a:r>
          </a:p>
          <a:p>
            <a:pPr marL="514350" indent="-514350">
              <a:buFont typeface="+mj-lt"/>
              <a:buAutoNum type="arabicPeriod"/>
            </a:pPr>
            <a:r>
              <a:rPr lang="en-US" dirty="0" smtClean="0"/>
              <a:t>Discuss specific government actions salient to international marketing, such as boycotts and takeovers.</a:t>
            </a:r>
          </a:p>
          <a:p>
            <a:pPr marL="514350" indent="-514350">
              <a:buFont typeface="+mj-lt"/>
              <a:buAutoNum type="arabicPeriod"/>
            </a:pPr>
            <a:r>
              <a:rPr lang="en-US" dirty="0" smtClean="0"/>
              <a:t>Identify pressure groups that affect international marketing.</a:t>
            </a:r>
          </a:p>
          <a:p>
            <a:pPr marL="514350" indent="-514350">
              <a:buFont typeface="+mj-lt"/>
              <a:buAutoNum type="arabicPeriod"/>
            </a:pPr>
            <a:r>
              <a:rPr lang="en-US" dirty="0" smtClean="0"/>
              <a:t>List and compare the four basic legal traditions that marketers encounter worldwide.</a:t>
            </a:r>
            <a:endParaRPr lang="en-US" dirty="0"/>
          </a:p>
        </p:txBody>
      </p:sp>
    </p:spTree>
    <p:extLst>
      <p:ext uri="{BB962C8B-B14F-4D97-AF65-F5344CB8AC3E}">
        <p14:creationId xmlns:p14="http://schemas.microsoft.com/office/powerpoint/2010/main" xmlns="" val="4013653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Learning Objectives</a:t>
            </a:r>
          </a:p>
        </p:txBody>
      </p:sp>
      <p:sp>
        <p:nvSpPr>
          <p:cNvPr id="3" name="Content Placeholder 2"/>
          <p:cNvSpPr>
            <a:spLocks noGrp="1"/>
          </p:cNvSpPr>
          <p:nvPr>
            <p:ph idx="1"/>
          </p:nvPr>
        </p:nvSpPr>
        <p:spPr/>
        <p:txBody>
          <a:bodyPr/>
          <a:lstStyle/>
          <a:p>
            <a:pPr marL="514350" indent="-514350">
              <a:buFont typeface="+mj-lt"/>
              <a:buAutoNum type="arabicPeriod" startAt="5"/>
            </a:pPr>
            <a:r>
              <a:rPr lang="en-US" dirty="0" smtClean="0"/>
              <a:t>Cite examples illustrating how national laws can vary and change.</a:t>
            </a:r>
          </a:p>
          <a:p>
            <a:pPr marL="514350" indent="-514350">
              <a:buFont typeface="+mj-lt"/>
              <a:buAutoNum type="arabicPeriod" startAt="5"/>
            </a:pPr>
            <a:r>
              <a:rPr lang="en-US" dirty="0" smtClean="0"/>
              <a:t>Differentiate between the steps involved in managing political risk and those involved in planning for regulatory change.</a:t>
            </a:r>
            <a:endParaRPr lang="en-US" dirty="0"/>
          </a:p>
        </p:txBody>
      </p:sp>
    </p:spTree>
    <p:extLst>
      <p:ext uri="{BB962C8B-B14F-4D97-AF65-F5344CB8AC3E}">
        <p14:creationId xmlns:p14="http://schemas.microsoft.com/office/powerpoint/2010/main" xmlns="" val="28716879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ndara" pitchFamily="34" charset="0"/>
              </a:rPr>
              <a:t> Global Markets</a:t>
            </a:r>
            <a:br>
              <a:rPr lang="en-US" dirty="0">
                <a:latin typeface="Candara" pitchFamily="34" charset="0"/>
              </a:rPr>
            </a:br>
            <a:endParaRPr lang="en-US" dirty="0">
              <a:latin typeface="Candara" pitchFamily="34" charset="0"/>
            </a:endParaRPr>
          </a:p>
        </p:txBody>
      </p:sp>
      <p:sp>
        <p:nvSpPr>
          <p:cNvPr id="3" name="Subtitle 2"/>
          <p:cNvSpPr>
            <a:spLocks noGrp="1"/>
          </p:cNvSpPr>
          <p:nvPr>
            <p:ph type="subTitle" idx="1"/>
          </p:nvPr>
        </p:nvSpPr>
        <p:spPr/>
        <p:txBody>
          <a:bodyPr/>
          <a:lstStyle/>
          <a:p>
            <a:endParaRPr lang="en-US" dirty="0">
              <a:latin typeface="Candara" pitchFamily="34" charset="0"/>
            </a:endParaRPr>
          </a:p>
        </p:txBody>
      </p:sp>
    </p:spTree>
    <p:extLst>
      <p:ext uri="{BB962C8B-B14F-4D97-AF65-F5344CB8AC3E}">
        <p14:creationId xmlns:p14="http://schemas.microsoft.com/office/powerpoint/2010/main" xmlns="" val="2505001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ndara" pitchFamily="34" charset="0"/>
              </a:rPr>
              <a:t>Chapter Outline</a:t>
            </a:r>
            <a:endParaRPr lang="en-US" dirty="0">
              <a:latin typeface="Candara" pitchFamily="34" charset="0"/>
            </a:endParaRPr>
          </a:p>
        </p:txBody>
      </p:sp>
      <p:sp>
        <p:nvSpPr>
          <p:cNvPr id="3" name="Content Placeholder 2"/>
          <p:cNvSpPr>
            <a:spLocks noGrp="1"/>
          </p:cNvSpPr>
          <p:nvPr>
            <p:ph idx="1"/>
          </p:nvPr>
        </p:nvSpPr>
        <p:spPr/>
        <p:txBody>
          <a:bodyPr/>
          <a:lstStyle/>
          <a:p>
            <a:r>
              <a:rPr lang="en-US" dirty="0" smtClean="0">
                <a:latin typeface="Candara" pitchFamily="34" charset="0"/>
              </a:rPr>
              <a:t>Understanding buyers</a:t>
            </a:r>
          </a:p>
          <a:p>
            <a:r>
              <a:rPr lang="en-US" dirty="0" smtClean="0">
                <a:latin typeface="Candara" pitchFamily="34" charset="0"/>
              </a:rPr>
              <a:t>The consumer market</a:t>
            </a:r>
          </a:p>
          <a:p>
            <a:r>
              <a:rPr lang="en-US" dirty="0" smtClean="0">
                <a:latin typeface="Candara" pitchFamily="34" charset="0"/>
              </a:rPr>
              <a:t>Business market</a:t>
            </a:r>
          </a:p>
          <a:p>
            <a:r>
              <a:rPr lang="en-US" dirty="0" smtClean="0">
                <a:latin typeface="Candara" pitchFamily="34" charset="0"/>
              </a:rPr>
              <a:t>Government market</a:t>
            </a:r>
            <a:endParaRPr lang="en-US" dirty="0">
              <a:latin typeface="Candara" pitchFamily="34" charset="0"/>
            </a:endParaRPr>
          </a:p>
        </p:txBody>
      </p:sp>
    </p:spTree>
    <p:extLst>
      <p:ext uri="{BB962C8B-B14F-4D97-AF65-F5344CB8AC3E}">
        <p14:creationId xmlns:p14="http://schemas.microsoft.com/office/powerpoint/2010/main" xmlns="" val="17731816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andara" pitchFamily="34" charset="0"/>
              </a:rPr>
              <a:t>Learning Objectives</a:t>
            </a:r>
            <a:endParaRPr lang="en-US" dirty="0">
              <a:latin typeface="Candara" pitchFamily="34" charset="0"/>
            </a:endParaRPr>
          </a:p>
        </p:txBody>
      </p:sp>
      <p:sp>
        <p:nvSpPr>
          <p:cNvPr id="3" name="Content Placeholder 2"/>
          <p:cNvSpPr>
            <a:spLocks noGrp="1"/>
          </p:cNvSpPr>
          <p:nvPr>
            <p:ph idx="1"/>
          </p:nvPr>
        </p:nvSpPr>
        <p:spPr/>
        <p:txBody>
          <a:bodyPr>
            <a:normAutofit fontScale="70000" lnSpcReduction="20000"/>
          </a:bodyPr>
          <a:lstStyle/>
          <a:p>
            <a:pPr algn="just">
              <a:lnSpc>
                <a:spcPct val="120000"/>
              </a:lnSpc>
            </a:pPr>
            <a:r>
              <a:rPr lang="en-US" dirty="0">
                <a:latin typeface="Candara" pitchFamily="34" charset="0"/>
              </a:rPr>
              <a:t>List the factors that influence consumers’ abilities to buy and explain how these affect various national markets.   </a:t>
            </a:r>
          </a:p>
          <a:p>
            <a:pPr algn="just">
              <a:lnSpc>
                <a:spcPct val="120000"/>
              </a:lnSpc>
            </a:pPr>
            <a:r>
              <a:rPr lang="en-US" dirty="0">
                <a:latin typeface="Candara" pitchFamily="34" charset="0"/>
              </a:rPr>
              <a:t>Describe Maslow’s hierarchy-of-needs model and apply it to consumers in different cultures. </a:t>
            </a:r>
          </a:p>
          <a:p>
            <a:pPr algn="just">
              <a:lnSpc>
                <a:spcPct val="120000"/>
              </a:lnSpc>
            </a:pPr>
            <a:r>
              <a:rPr lang="en-US" dirty="0">
                <a:latin typeface="Candara" pitchFamily="34" charset="0"/>
              </a:rPr>
              <a:t>Give examples of how consumer behavior is similar across cultures and examples of how it may differ from one culture to another.  </a:t>
            </a:r>
          </a:p>
          <a:p>
            <a:pPr algn="just">
              <a:lnSpc>
                <a:spcPct val="120000"/>
              </a:lnSpc>
            </a:pPr>
            <a:r>
              <a:rPr lang="en-US" dirty="0">
                <a:latin typeface="Candara" pitchFamily="34" charset="0"/>
              </a:rPr>
              <a:t>Describe segmentation options for consumer markets abroad.   </a:t>
            </a:r>
          </a:p>
          <a:p>
            <a:pPr algn="just">
              <a:lnSpc>
                <a:spcPct val="120000"/>
              </a:lnSpc>
            </a:pPr>
            <a:r>
              <a:rPr lang="en-US" dirty="0">
                <a:latin typeface="Candara" pitchFamily="34" charset="0"/>
              </a:rPr>
              <a:t>Explain why business-to-business markets vary in buyer needs and behavior from one country to another.   </a:t>
            </a:r>
          </a:p>
          <a:p>
            <a:pPr algn="just">
              <a:lnSpc>
                <a:spcPct val="120000"/>
              </a:lnSpc>
            </a:pPr>
            <a:endParaRPr lang="en-US" dirty="0">
              <a:latin typeface="Candara" pitchFamily="34" charset="0"/>
            </a:endParaRPr>
          </a:p>
        </p:txBody>
      </p:sp>
    </p:spTree>
    <p:extLst>
      <p:ext uri="{BB962C8B-B14F-4D97-AF65-F5344CB8AC3E}">
        <p14:creationId xmlns:p14="http://schemas.microsoft.com/office/powerpoint/2010/main" xmlns="" val="101033248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Candara" pitchFamily="34" charset="0"/>
              </a:rPr>
              <a:t>Learning Objectives</a:t>
            </a:r>
          </a:p>
        </p:txBody>
      </p:sp>
      <p:sp>
        <p:nvSpPr>
          <p:cNvPr id="3" name="Content Placeholder 2"/>
          <p:cNvSpPr>
            <a:spLocks noGrp="1"/>
          </p:cNvSpPr>
          <p:nvPr>
            <p:ph idx="1"/>
          </p:nvPr>
        </p:nvSpPr>
        <p:spPr/>
        <p:txBody>
          <a:bodyPr/>
          <a:lstStyle/>
          <a:p>
            <a:pPr>
              <a:lnSpc>
                <a:spcPct val="80000"/>
              </a:lnSpc>
            </a:pPr>
            <a:r>
              <a:rPr lang="en-US" dirty="0">
                <a:latin typeface="Candara" pitchFamily="34" charset="0"/>
              </a:rPr>
              <a:t>List the special qualities of national and multinational global buyers.  </a:t>
            </a:r>
          </a:p>
          <a:p>
            <a:pPr>
              <a:lnSpc>
                <a:spcPct val="80000"/>
              </a:lnSpc>
            </a:pPr>
            <a:r>
              <a:rPr lang="en-US" dirty="0">
                <a:latin typeface="Candara" pitchFamily="34" charset="0"/>
              </a:rPr>
              <a:t>Describe the five “screens” a foreign firm must pass through to win a government contract.  </a:t>
            </a:r>
          </a:p>
          <a:p>
            <a:pPr>
              <a:lnSpc>
                <a:spcPct val="80000"/>
              </a:lnSpc>
            </a:pPr>
            <a:r>
              <a:rPr lang="en-US" dirty="0">
                <a:latin typeface="Candara" pitchFamily="34" charset="0"/>
              </a:rPr>
              <a:t>Explain the role of bribery in international contracts. </a:t>
            </a:r>
          </a:p>
          <a:p>
            <a:endParaRPr lang="en-US" dirty="0">
              <a:latin typeface="Candara" pitchFamily="34" charset="0"/>
            </a:endParaRPr>
          </a:p>
        </p:txBody>
      </p:sp>
    </p:spTree>
    <p:extLst>
      <p:ext uri="{BB962C8B-B14F-4D97-AF65-F5344CB8AC3E}">
        <p14:creationId xmlns:p14="http://schemas.microsoft.com/office/powerpoint/2010/main" xmlns="" val="31659365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ndara" pitchFamily="34" charset="0"/>
              </a:rPr>
              <a:t>Global Competitors</a:t>
            </a:r>
            <a:br>
              <a:rPr lang="en-US" dirty="0">
                <a:latin typeface="Candara" pitchFamily="34" charset="0"/>
              </a:rPr>
            </a:br>
            <a:endParaRPr lang="en-US" dirty="0">
              <a:latin typeface="Candara" pitchFamily="34" charset="0"/>
            </a:endParaRPr>
          </a:p>
        </p:txBody>
      </p:sp>
      <p:sp>
        <p:nvSpPr>
          <p:cNvPr id="3" name="Subtitle 2"/>
          <p:cNvSpPr>
            <a:spLocks noGrp="1"/>
          </p:cNvSpPr>
          <p:nvPr>
            <p:ph type="subTitle" idx="1"/>
          </p:nvPr>
        </p:nvSpPr>
        <p:spPr/>
        <p:txBody>
          <a:bodyPr/>
          <a:lstStyle/>
          <a:p>
            <a:endParaRPr lang="en-US" dirty="0">
              <a:latin typeface="Candara" pitchFamily="34" charset="0"/>
            </a:endParaRPr>
          </a:p>
        </p:txBody>
      </p:sp>
    </p:spTree>
    <p:extLst>
      <p:ext uri="{BB962C8B-B14F-4D97-AF65-F5344CB8AC3E}">
        <p14:creationId xmlns:p14="http://schemas.microsoft.com/office/powerpoint/2010/main" xmlns="" val="1790176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hangingPunct="1"/>
            <a:r>
              <a:rPr lang="en-US" smtClean="0">
                <a:latin typeface="Candara" pitchFamily="34" charset="0"/>
              </a:rPr>
              <a:t>Learning Objectives</a:t>
            </a:r>
          </a:p>
        </p:txBody>
      </p:sp>
      <p:sp>
        <p:nvSpPr>
          <p:cNvPr id="4099" name="Rectangle 3"/>
          <p:cNvSpPr>
            <a:spLocks noGrp="1" noChangeArrowheads="1"/>
          </p:cNvSpPr>
          <p:nvPr>
            <p:ph idx="1"/>
          </p:nvPr>
        </p:nvSpPr>
        <p:spPr/>
        <p:txBody>
          <a:bodyPr/>
          <a:lstStyle/>
          <a:p>
            <a:pPr eaLnBrk="1" hangingPunct="1">
              <a:lnSpc>
                <a:spcPct val="80000"/>
              </a:lnSpc>
            </a:pPr>
            <a:r>
              <a:rPr lang="en-US" sz="2200" dirty="0" smtClean="0">
                <a:latin typeface="Candara" pitchFamily="34" charset="0"/>
              </a:rPr>
              <a:t>Describe ways in which one global competitor can address another. </a:t>
            </a:r>
          </a:p>
          <a:p>
            <a:pPr eaLnBrk="1" hangingPunct="1">
              <a:lnSpc>
                <a:spcPct val="80000"/>
              </a:lnSpc>
            </a:pPr>
            <a:r>
              <a:rPr lang="en-US" sz="2200" dirty="0" smtClean="0">
                <a:latin typeface="Candara" pitchFamily="34" charset="0"/>
              </a:rPr>
              <a:t>List and explain four basic strategic options that local firms can employ in the face of competition from multinational firms. Explain how attitudes toward competition have evolved differently in different cultures, and cite examples from both developed and developing countries. </a:t>
            </a:r>
          </a:p>
          <a:p>
            <a:pPr eaLnBrk="1" hangingPunct="1">
              <a:lnSpc>
                <a:spcPct val="80000"/>
              </a:lnSpc>
            </a:pPr>
            <a:r>
              <a:rPr lang="en-US" sz="2200" dirty="0" smtClean="0">
                <a:latin typeface="Candara" pitchFamily="34" charset="0"/>
              </a:rPr>
              <a:t>Note examples of how home governments can still support the global competitiveness of their firms despite the trend toward trade liberalization. </a:t>
            </a:r>
          </a:p>
          <a:p>
            <a:pPr eaLnBrk="1" hangingPunct="1">
              <a:lnSpc>
                <a:spcPct val="80000"/>
              </a:lnSpc>
            </a:pPr>
            <a:r>
              <a:rPr lang="en-US" sz="2200" dirty="0" smtClean="0">
                <a:latin typeface="Candara" pitchFamily="34" charset="0"/>
              </a:rPr>
              <a:t>Discuss the major competitors from developing countries— state-owned enterprises and business groups— and explain how they differ from multinational companies. </a:t>
            </a:r>
          </a:p>
          <a:p>
            <a:pPr eaLnBrk="1" hangingPunct="1">
              <a:lnSpc>
                <a:spcPct val="80000"/>
              </a:lnSpc>
            </a:pPr>
            <a:r>
              <a:rPr lang="en-US" sz="2200" dirty="0" smtClean="0">
                <a:latin typeface="Candara" pitchFamily="34" charset="0"/>
              </a:rPr>
              <a:t>Describe how a firm’s country of origin can help or hurt it in the global marketplace. </a:t>
            </a:r>
          </a:p>
        </p:txBody>
      </p:sp>
    </p:spTree>
    <p:extLst>
      <p:ext uri="{BB962C8B-B14F-4D97-AF65-F5344CB8AC3E}">
        <p14:creationId xmlns:p14="http://schemas.microsoft.com/office/powerpoint/2010/main" xmlns="" val="132743777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wipe(left)">
                                      <p:cBhvr>
                                        <p:cTn id="12" dur="500"/>
                                        <p:tgtEl>
                                          <p:spTgt spid="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wipe(left)">
                                      <p:cBhvr>
                                        <p:cTn id="17" dur="500"/>
                                        <p:tgtEl>
                                          <p:spTgt spid="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wipe(left)">
                                      <p:cBhvr>
                                        <p:cTn id="22" dur="500"/>
                                        <p:tgtEl>
                                          <p:spTgt spid="4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wipe(left)">
                                      <p:cBhvr>
                                        <p:cTn id="27" dur="500"/>
                                        <p:tgtEl>
                                          <p:spTgt spid="4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wipe(left)">
                                      <p:cBhvr>
                                        <p:cTn id="32"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9"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chorCtr="1"/>
          <a:lstStyle/>
          <a:p>
            <a:pPr eaLnBrk="1" hangingPunct="1"/>
            <a:r>
              <a:rPr lang="en-US" dirty="0" smtClean="0">
                <a:latin typeface="Candara" pitchFamily="34" charset="0"/>
              </a:rPr>
              <a:t>Chapter Overview</a:t>
            </a:r>
          </a:p>
        </p:txBody>
      </p:sp>
      <p:sp>
        <p:nvSpPr>
          <p:cNvPr id="5123" name="Rectangle 3"/>
          <p:cNvSpPr>
            <a:spLocks noGrp="1" noChangeArrowheads="1"/>
          </p:cNvSpPr>
          <p:nvPr>
            <p:ph idx="1"/>
          </p:nvPr>
        </p:nvSpPr>
        <p:spPr/>
        <p:txBody>
          <a:bodyPr/>
          <a:lstStyle/>
          <a:p>
            <a:pPr eaLnBrk="1" hangingPunct="1"/>
            <a:r>
              <a:rPr lang="en-US" dirty="0" smtClean="0">
                <a:latin typeface="Candara" pitchFamily="34" charset="0"/>
              </a:rPr>
              <a:t>The Globalization of Competition</a:t>
            </a:r>
          </a:p>
          <a:p>
            <a:pPr eaLnBrk="1" hangingPunct="1"/>
            <a:r>
              <a:rPr lang="en-US" dirty="0" smtClean="0">
                <a:latin typeface="Candara" pitchFamily="34" charset="0"/>
              </a:rPr>
              <a:t>Strategic Options for Local Firms </a:t>
            </a:r>
          </a:p>
          <a:p>
            <a:pPr eaLnBrk="1" hangingPunct="1"/>
            <a:r>
              <a:rPr lang="en-US" dirty="0" smtClean="0">
                <a:latin typeface="Candara" pitchFamily="34" charset="0"/>
              </a:rPr>
              <a:t>Cultural Attitudes toward Competition</a:t>
            </a:r>
          </a:p>
          <a:p>
            <a:pPr eaLnBrk="1" hangingPunct="1"/>
            <a:r>
              <a:rPr lang="en-US" dirty="0" smtClean="0">
                <a:latin typeface="Candara" pitchFamily="34" charset="0"/>
              </a:rPr>
              <a:t>Home Country Actions and Global Competitiveness</a:t>
            </a:r>
          </a:p>
          <a:p>
            <a:pPr eaLnBrk="1" hangingPunct="1"/>
            <a:r>
              <a:rPr lang="en-US" dirty="0" smtClean="0">
                <a:latin typeface="Candara" pitchFamily="34" charset="0"/>
              </a:rPr>
              <a:t>Competitors from Emerging Markets</a:t>
            </a:r>
          </a:p>
          <a:p>
            <a:pPr eaLnBrk="1" hangingPunct="1"/>
            <a:r>
              <a:rPr lang="en-US" dirty="0" smtClean="0">
                <a:latin typeface="Candara" pitchFamily="34" charset="0"/>
              </a:rPr>
              <a:t>The Country-of-Origin Advantage</a:t>
            </a:r>
            <a:r>
              <a:rPr lang="en-US" sz="2800" dirty="0" smtClean="0">
                <a:latin typeface="Candara" pitchFamily="34" charset="0"/>
              </a:rPr>
              <a:t> </a:t>
            </a:r>
          </a:p>
        </p:txBody>
      </p:sp>
    </p:spTree>
    <p:extLst>
      <p:ext uri="{BB962C8B-B14F-4D97-AF65-F5344CB8AC3E}">
        <p14:creationId xmlns:p14="http://schemas.microsoft.com/office/powerpoint/2010/main" xmlns="" val="26998244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wipe(left)">
                                      <p:cBhvr>
                                        <p:cTn id="12" dur="500"/>
                                        <p:tgtEl>
                                          <p:spTgt spid="51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wipe(left)">
                                      <p:cBhvr>
                                        <p:cTn id="17" dur="500"/>
                                        <p:tgtEl>
                                          <p:spTgt spid="51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2" end="2"/>
                                            </p:txEl>
                                          </p:spTgt>
                                        </p:tgtEl>
                                        <p:attrNameLst>
                                          <p:attrName>style.visibility</p:attrName>
                                        </p:attrNameLst>
                                      </p:cBhvr>
                                      <p:to>
                                        <p:strVal val="visible"/>
                                      </p:to>
                                    </p:set>
                                    <p:animEffect transition="in" filter="wipe(left)">
                                      <p:cBhvr>
                                        <p:cTn id="22" dur="500"/>
                                        <p:tgtEl>
                                          <p:spTgt spid="512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3">
                                            <p:txEl>
                                              <p:pRg st="3" end="3"/>
                                            </p:txEl>
                                          </p:spTgt>
                                        </p:tgtEl>
                                        <p:attrNameLst>
                                          <p:attrName>style.visibility</p:attrName>
                                        </p:attrNameLst>
                                      </p:cBhvr>
                                      <p:to>
                                        <p:strVal val="visible"/>
                                      </p:to>
                                    </p:set>
                                    <p:animEffect transition="in" filter="wipe(left)">
                                      <p:cBhvr>
                                        <p:cTn id="27" dur="500"/>
                                        <p:tgtEl>
                                          <p:spTgt spid="5123">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23">
                                            <p:txEl>
                                              <p:pRg st="4" end="4"/>
                                            </p:txEl>
                                          </p:spTgt>
                                        </p:tgtEl>
                                        <p:attrNameLst>
                                          <p:attrName>style.visibility</p:attrName>
                                        </p:attrNameLst>
                                      </p:cBhvr>
                                      <p:to>
                                        <p:strVal val="visible"/>
                                      </p:to>
                                    </p:set>
                                    <p:animEffect transition="in" filter="wipe(left)">
                                      <p:cBhvr>
                                        <p:cTn id="32" dur="500"/>
                                        <p:tgtEl>
                                          <p:spTgt spid="5123">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123">
                                            <p:txEl>
                                              <p:pRg st="5" end="5"/>
                                            </p:txEl>
                                          </p:spTgt>
                                        </p:tgtEl>
                                        <p:attrNameLst>
                                          <p:attrName>style.visibility</p:attrName>
                                        </p:attrNameLst>
                                      </p:cBhvr>
                                      <p:to>
                                        <p:strVal val="visible"/>
                                      </p:to>
                                    </p:set>
                                    <p:animEffect transition="in" filter="wipe(left)">
                                      <p:cBhvr>
                                        <p:cTn id="37"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ndara" pitchFamily="34" charset="0"/>
              </a:rPr>
              <a:t>Global Marketing Research</a:t>
            </a:r>
            <a:br>
              <a:rPr lang="en-US" dirty="0">
                <a:latin typeface="Candara" pitchFamily="34" charset="0"/>
              </a:rPr>
            </a:br>
            <a:endParaRPr lang="en-US" dirty="0">
              <a:latin typeface="Candara" pitchFamily="34" charset="0"/>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1596431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hangingPunct="1"/>
            <a:r>
              <a:rPr lang="en-US" dirty="0" smtClean="0">
                <a:latin typeface="Candara" pitchFamily="34" charset="0"/>
              </a:rPr>
              <a:t>Learning Objectives</a:t>
            </a:r>
          </a:p>
        </p:txBody>
      </p:sp>
      <p:sp>
        <p:nvSpPr>
          <p:cNvPr id="4099" name="Rectangle 3"/>
          <p:cNvSpPr>
            <a:spLocks noGrp="1" noChangeArrowheads="1"/>
          </p:cNvSpPr>
          <p:nvPr>
            <p:ph idx="1"/>
          </p:nvPr>
        </p:nvSpPr>
        <p:spPr/>
        <p:txBody>
          <a:bodyPr/>
          <a:lstStyle/>
          <a:p>
            <a:pPr eaLnBrk="1" hangingPunct="1"/>
            <a:r>
              <a:rPr lang="en-US" sz="2200" dirty="0" smtClean="0">
                <a:latin typeface="Candara" pitchFamily="34" charset="0"/>
              </a:rPr>
              <a:t>List and describe the four steps involved in the research process. </a:t>
            </a:r>
          </a:p>
          <a:p>
            <a:pPr eaLnBrk="1" hangingPunct="1"/>
            <a:r>
              <a:rPr lang="en-US" sz="2200" dirty="0" smtClean="0">
                <a:latin typeface="Candara" pitchFamily="34" charset="0"/>
              </a:rPr>
              <a:t>Differentiate between the challenges posed by secondary data collection and those posed by primary data collection.  Note cultural differences in marketing research, and explain ways in which market researchers can adjust to them.  Describe problems related to comparability of studies undertaken in different national markets. </a:t>
            </a:r>
          </a:p>
          <a:p>
            <a:pPr eaLnBrk="1" hangingPunct="1"/>
            <a:r>
              <a:rPr lang="en-US" sz="2200" dirty="0" smtClean="0">
                <a:latin typeface="Candara" pitchFamily="34" charset="0"/>
              </a:rPr>
              <a:t>Explain the value of analysis by inference to global marketers. </a:t>
            </a:r>
          </a:p>
          <a:p>
            <a:pPr eaLnBrk="1" hangingPunct="1"/>
            <a:r>
              <a:rPr lang="en-US" sz="2200" dirty="0" smtClean="0">
                <a:latin typeface="Candara" pitchFamily="34" charset="0"/>
              </a:rPr>
              <a:t>Note ways to monitor global competitors. </a:t>
            </a:r>
          </a:p>
          <a:p>
            <a:pPr eaLnBrk="1" hangingPunct="1"/>
            <a:r>
              <a:rPr lang="en-US" sz="2200" dirty="0" smtClean="0">
                <a:latin typeface="Candara" pitchFamily="34" charset="0"/>
              </a:rPr>
              <a:t>Explain the requirements for a global marketing information system. </a:t>
            </a:r>
          </a:p>
        </p:txBody>
      </p:sp>
    </p:spTree>
    <p:extLst>
      <p:ext uri="{BB962C8B-B14F-4D97-AF65-F5344CB8AC3E}">
        <p14:creationId xmlns:p14="http://schemas.microsoft.com/office/powerpoint/2010/main" xmlns="" val="202498527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wipe(left)">
                                      <p:cBhvr>
                                        <p:cTn id="12" dur="500"/>
                                        <p:tgtEl>
                                          <p:spTgt spid="40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wipe(left)">
                                      <p:cBhvr>
                                        <p:cTn id="17" dur="500"/>
                                        <p:tgtEl>
                                          <p:spTgt spid="409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wipe(left)">
                                      <p:cBhvr>
                                        <p:cTn id="22" dur="500"/>
                                        <p:tgtEl>
                                          <p:spTgt spid="409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wipe(left)">
                                      <p:cBhvr>
                                        <p:cTn id="27" dur="500"/>
                                        <p:tgtEl>
                                          <p:spTgt spid="409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wipe(left)">
                                      <p:cBhvr>
                                        <p:cTn id="32" dur="500"/>
                                        <p:tgtEl>
                                          <p:spTgt spid="4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animBg="1"/>
      <p:bldP spid="4099" grpId="0" build="p"/>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5"/>
          <p:cNvSpPr>
            <a:spLocks noGrp="1" noChangeArrowheads="1"/>
          </p:cNvSpPr>
          <p:nvPr>
            <p:ph type="title"/>
          </p:nvPr>
        </p:nvSpPr>
        <p:spPr/>
        <p:style>
          <a:lnRef idx="1">
            <a:schemeClr val="accent1"/>
          </a:lnRef>
          <a:fillRef idx="2">
            <a:schemeClr val="accent1"/>
          </a:fillRef>
          <a:effectRef idx="1">
            <a:schemeClr val="accent1"/>
          </a:effectRef>
          <a:fontRef idx="minor">
            <a:schemeClr val="dk1"/>
          </a:fontRef>
        </p:style>
        <p:txBody>
          <a:bodyPr anchorCtr="1"/>
          <a:lstStyle/>
          <a:p>
            <a:pPr eaLnBrk="1" hangingPunct="1"/>
            <a:r>
              <a:rPr lang="en-US" dirty="0" smtClean="0">
                <a:latin typeface="Candara" pitchFamily="34" charset="0"/>
              </a:rPr>
              <a:t>Chapter Overview</a:t>
            </a:r>
          </a:p>
        </p:txBody>
      </p:sp>
      <p:sp>
        <p:nvSpPr>
          <p:cNvPr id="5122" name="Rectangle 3"/>
          <p:cNvSpPr>
            <a:spLocks noGrp="1" noChangeArrowheads="1"/>
          </p:cNvSpPr>
          <p:nvPr>
            <p:ph idx="1"/>
          </p:nvPr>
        </p:nvSpPr>
        <p:spPr/>
        <p:txBody>
          <a:bodyPr>
            <a:normAutofit lnSpcReduction="10000"/>
          </a:bodyPr>
          <a:lstStyle/>
          <a:p>
            <a:pPr eaLnBrk="1" hangingPunct="1">
              <a:lnSpc>
                <a:spcPct val="90000"/>
              </a:lnSpc>
              <a:spcBef>
                <a:spcPct val="35000"/>
              </a:spcBef>
            </a:pPr>
            <a:r>
              <a:rPr lang="en-US" sz="2800" dirty="0" smtClean="0">
                <a:latin typeface="Candara" pitchFamily="34" charset="0"/>
              </a:rPr>
              <a:t>Scope of global marketing research</a:t>
            </a:r>
          </a:p>
          <a:p>
            <a:pPr eaLnBrk="1" hangingPunct="1">
              <a:lnSpc>
                <a:spcPct val="90000"/>
              </a:lnSpc>
              <a:spcBef>
                <a:spcPct val="35000"/>
              </a:spcBef>
            </a:pPr>
            <a:r>
              <a:rPr lang="en-US" sz="2800" dirty="0" smtClean="0">
                <a:latin typeface="Candara" pitchFamily="34" charset="0"/>
              </a:rPr>
              <a:t>Challenges in planning international research</a:t>
            </a:r>
          </a:p>
          <a:p>
            <a:pPr eaLnBrk="1" hangingPunct="1">
              <a:lnSpc>
                <a:spcPct val="90000"/>
              </a:lnSpc>
              <a:spcBef>
                <a:spcPct val="35000"/>
              </a:spcBef>
            </a:pPr>
            <a:r>
              <a:rPr lang="en-US" sz="2800" dirty="0" smtClean="0">
                <a:latin typeface="Candara" pitchFamily="34" charset="0"/>
              </a:rPr>
              <a:t>Utilizing secondary data</a:t>
            </a:r>
          </a:p>
          <a:p>
            <a:pPr eaLnBrk="1" hangingPunct="1">
              <a:lnSpc>
                <a:spcPct val="90000"/>
              </a:lnSpc>
              <a:spcBef>
                <a:spcPct val="35000"/>
              </a:spcBef>
            </a:pPr>
            <a:r>
              <a:rPr lang="en-US" sz="2800" dirty="0" smtClean="0">
                <a:latin typeface="Candara" pitchFamily="34" charset="0"/>
              </a:rPr>
              <a:t>Collecting primary data</a:t>
            </a:r>
          </a:p>
          <a:p>
            <a:pPr>
              <a:lnSpc>
                <a:spcPct val="90000"/>
              </a:lnSpc>
              <a:spcBef>
                <a:spcPct val="35000"/>
              </a:spcBef>
            </a:pPr>
            <a:r>
              <a:rPr lang="en-US" sz="2800" dirty="0"/>
              <a:t>Analysis by </a:t>
            </a:r>
            <a:r>
              <a:rPr lang="en-US" sz="2800" dirty="0" smtClean="0"/>
              <a:t>inference</a:t>
            </a:r>
            <a:endParaRPr lang="en-US" sz="2800" dirty="0" smtClean="0">
              <a:latin typeface="Candara" pitchFamily="34" charset="0"/>
            </a:endParaRPr>
          </a:p>
          <a:p>
            <a:pPr eaLnBrk="1" hangingPunct="1">
              <a:lnSpc>
                <a:spcPct val="90000"/>
              </a:lnSpc>
              <a:spcBef>
                <a:spcPct val="35000"/>
              </a:spcBef>
            </a:pPr>
            <a:r>
              <a:rPr lang="en-US" sz="2800" dirty="0" smtClean="0">
                <a:latin typeface="Candara" pitchFamily="34" charset="0"/>
              </a:rPr>
              <a:t>Outsourcing research</a:t>
            </a:r>
          </a:p>
          <a:p>
            <a:pPr eaLnBrk="1" hangingPunct="1">
              <a:lnSpc>
                <a:spcPct val="90000"/>
              </a:lnSpc>
              <a:spcBef>
                <a:spcPct val="35000"/>
              </a:spcBef>
            </a:pPr>
            <a:r>
              <a:rPr lang="en-US" sz="2800" dirty="0" smtClean="0">
                <a:latin typeface="Candara" pitchFamily="34" charset="0"/>
              </a:rPr>
              <a:t>Studying the competition</a:t>
            </a:r>
          </a:p>
          <a:p>
            <a:pPr eaLnBrk="1" hangingPunct="1">
              <a:lnSpc>
                <a:spcPct val="90000"/>
              </a:lnSpc>
              <a:spcBef>
                <a:spcPct val="35000"/>
              </a:spcBef>
            </a:pPr>
            <a:r>
              <a:rPr lang="en-US" sz="2800" dirty="0" smtClean="0">
                <a:latin typeface="Candara" pitchFamily="34" charset="0"/>
              </a:rPr>
              <a:t>Environmental review</a:t>
            </a:r>
          </a:p>
          <a:p>
            <a:pPr eaLnBrk="1" hangingPunct="1">
              <a:lnSpc>
                <a:spcPct val="90000"/>
              </a:lnSpc>
              <a:spcBef>
                <a:spcPct val="35000"/>
              </a:spcBef>
            </a:pPr>
            <a:r>
              <a:rPr lang="en-US" sz="2800" dirty="0" smtClean="0">
                <a:latin typeface="Candara" pitchFamily="34" charset="0"/>
              </a:rPr>
              <a:t>Developing a global information system</a:t>
            </a:r>
          </a:p>
        </p:txBody>
      </p:sp>
    </p:spTree>
    <p:extLst>
      <p:ext uri="{BB962C8B-B14F-4D97-AF65-F5344CB8AC3E}">
        <p14:creationId xmlns:p14="http://schemas.microsoft.com/office/powerpoint/2010/main" xmlns="" val="26170490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fade">
                                      <p:cBhvr>
                                        <p:cTn id="7" dur="20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2">
                                            <p:txEl>
                                              <p:pRg st="0" end="0"/>
                                            </p:txEl>
                                          </p:spTgt>
                                        </p:tgtEl>
                                        <p:attrNameLst>
                                          <p:attrName>style.visibility</p:attrName>
                                        </p:attrNameLst>
                                      </p:cBhvr>
                                      <p:to>
                                        <p:strVal val="visible"/>
                                      </p:to>
                                    </p:set>
                                    <p:animEffect transition="in" filter="wipe(left)">
                                      <p:cBhvr>
                                        <p:cTn id="12" dur="500"/>
                                        <p:tgtEl>
                                          <p:spTgt spid="512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2">
                                            <p:txEl>
                                              <p:pRg st="1" end="1"/>
                                            </p:txEl>
                                          </p:spTgt>
                                        </p:tgtEl>
                                        <p:attrNameLst>
                                          <p:attrName>style.visibility</p:attrName>
                                        </p:attrNameLst>
                                      </p:cBhvr>
                                      <p:to>
                                        <p:strVal val="visible"/>
                                      </p:to>
                                    </p:set>
                                    <p:animEffect transition="in" filter="wipe(left)">
                                      <p:cBhvr>
                                        <p:cTn id="17" dur="500"/>
                                        <p:tgtEl>
                                          <p:spTgt spid="512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2">
                                            <p:txEl>
                                              <p:pRg st="2" end="2"/>
                                            </p:txEl>
                                          </p:spTgt>
                                        </p:tgtEl>
                                        <p:attrNameLst>
                                          <p:attrName>style.visibility</p:attrName>
                                        </p:attrNameLst>
                                      </p:cBhvr>
                                      <p:to>
                                        <p:strVal val="visible"/>
                                      </p:to>
                                    </p:set>
                                    <p:animEffect transition="in" filter="wipe(left)">
                                      <p:cBhvr>
                                        <p:cTn id="22" dur="500"/>
                                        <p:tgtEl>
                                          <p:spTgt spid="512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2">
                                            <p:txEl>
                                              <p:pRg st="3" end="3"/>
                                            </p:txEl>
                                          </p:spTgt>
                                        </p:tgtEl>
                                        <p:attrNameLst>
                                          <p:attrName>style.visibility</p:attrName>
                                        </p:attrNameLst>
                                      </p:cBhvr>
                                      <p:to>
                                        <p:strVal val="visible"/>
                                      </p:to>
                                    </p:set>
                                    <p:animEffect transition="in" filter="wipe(left)">
                                      <p:cBhvr>
                                        <p:cTn id="27" dur="500"/>
                                        <p:tgtEl>
                                          <p:spTgt spid="512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122">
                                            <p:txEl>
                                              <p:pRg st="4" end="4"/>
                                            </p:txEl>
                                          </p:spTgt>
                                        </p:tgtEl>
                                        <p:attrNameLst>
                                          <p:attrName>style.visibility</p:attrName>
                                        </p:attrNameLst>
                                      </p:cBhvr>
                                      <p:to>
                                        <p:strVal val="visible"/>
                                      </p:to>
                                    </p:set>
                                    <p:animEffect transition="in" filter="wipe(left)">
                                      <p:cBhvr>
                                        <p:cTn id="32" dur="500"/>
                                        <p:tgtEl>
                                          <p:spTgt spid="512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122">
                                            <p:txEl>
                                              <p:pRg st="5" end="5"/>
                                            </p:txEl>
                                          </p:spTgt>
                                        </p:tgtEl>
                                        <p:attrNameLst>
                                          <p:attrName>style.visibility</p:attrName>
                                        </p:attrNameLst>
                                      </p:cBhvr>
                                      <p:to>
                                        <p:strVal val="visible"/>
                                      </p:to>
                                    </p:set>
                                    <p:animEffect transition="in" filter="wipe(left)">
                                      <p:cBhvr>
                                        <p:cTn id="37" dur="500"/>
                                        <p:tgtEl>
                                          <p:spTgt spid="512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122">
                                            <p:txEl>
                                              <p:pRg st="6" end="6"/>
                                            </p:txEl>
                                          </p:spTgt>
                                        </p:tgtEl>
                                        <p:attrNameLst>
                                          <p:attrName>style.visibility</p:attrName>
                                        </p:attrNameLst>
                                      </p:cBhvr>
                                      <p:to>
                                        <p:strVal val="visible"/>
                                      </p:to>
                                    </p:set>
                                    <p:animEffect transition="in" filter="wipe(left)">
                                      <p:cBhvr>
                                        <p:cTn id="42" dur="500"/>
                                        <p:tgtEl>
                                          <p:spTgt spid="5122">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122">
                                            <p:txEl>
                                              <p:pRg st="7" end="7"/>
                                            </p:txEl>
                                          </p:spTgt>
                                        </p:tgtEl>
                                        <p:attrNameLst>
                                          <p:attrName>style.visibility</p:attrName>
                                        </p:attrNameLst>
                                      </p:cBhvr>
                                      <p:to>
                                        <p:strVal val="visible"/>
                                      </p:to>
                                    </p:set>
                                    <p:animEffect transition="in" filter="wipe(left)">
                                      <p:cBhvr>
                                        <p:cTn id="47" dur="500"/>
                                        <p:tgtEl>
                                          <p:spTgt spid="5122">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122">
                                            <p:txEl>
                                              <p:pRg st="8" end="8"/>
                                            </p:txEl>
                                          </p:spTgt>
                                        </p:tgtEl>
                                        <p:attrNameLst>
                                          <p:attrName>style.visibility</p:attrName>
                                        </p:attrNameLst>
                                      </p:cBhvr>
                                      <p:to>
                                        <p:strVal val="visible"/>
                                      </p:to>
                                    </p:set>
                                    <p:animEffect transition="in" filter="wipe(left)">
                                      <p:cBhvr>
                                        <p:cTn id="52" dur="500"/>
                                        <p:tgtEl>
                                          <p:spTgt spid="512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andara" pitchFamily="34" charset="0"/>
              </a:rPr>
              <a:t>Global Market Participation</a:t>
            </a:r>
            <a:br>
              <a:rPr lang="en-US" dirty="0">
                <a:latin typeface="Candara" pitchFamily="34" charset="0"/>
              </a:rPr>
            </a:b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42097376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fontScale="90000"/>
          </a:bodyPr>
          <a:lstStyle/>
          <a:p>
            <a:pPr eaLnBrk="1" hangingPunct="1"/>
            <a:r>
              <a:rPr lang="en-US" dirty="0" smtClean="0">
                <a:latin typeface="Candara" pitchFamily="34" charset="0"/>
              </a:rPr>
              <a:t>Learning Objectives</a:t>
            </a:r>
          </a:p>
        </p:txBody>
      </p:sp>
      <p:sp>
        <p:nvSpPr>
          <p:cNvPr id="4099" name="Rectangle 3"/>
          <p:cNvSpPr>
            <a:spLocks noGrp="1" noChangeArrowheads="1"/>
          </p:cNvSpPr>
          <p:nvPr>
            <p:ph idx="1"/>
          </p:nvPr>
        </p:nvSpPr>
        <p:spPr/>
        <p:txBody>
          <a:bodyPr/>
          <a:lstStyle/>
          <a:p>
            <a:pPr eaLnBrk="1" hangingPunct="1">
              <a:lnSpc>
                <a:spcPct val="80000"/>
              </a:lnSpc>
            </a:pPr>
            <a:r>
              <a:rPr lang="en-US" sz="2400" dirty="0" smtClean="0">
                <a:latin typeface="Candara" pitchFamily="34" charset="0"/>
              </a:rPr>
              <a:t>List and describe the five reasons why firms internationalize.</a:t>
            </a:r>
          </a:p>
          <a:p>
            <a:pPr eaLnBrk="1" hangingPunct="1">
              <a:lnSpc>
                <a:spcPct val="80000"/>
              </a:lnSpc>
            </a:pPr>
            <a:r>
              <a:rPr lang="en-US" sz="2400" dirty="0" smtClean="0">
                <a:latin typeface="Candara" pitchFamily="34" charset="0"/>
              </a:rPr>
              <a:t>Differentiate between born-global firms and other companies.</a:t>
            </a:r>
          </a:p>
          <a:p>
            <a:pPr eaLnBrk="1" hangingPunct="1">
              <a:lnSpc>
                <a:spcPct val="80000"/>
              </a:lnSpc>
            </a:pPr>
            <a:r>
              <a:rPr lang="en-US" sz="2400" dirty="0" smtClean="0">
                <a:latin typeface="Candara" pitchFamily="34" charset="0"/>
              </a:rPr>
              <a:t>Explain the difference between a standalone attractive market and a globally strategic one.</a:t>
            </a:r>
          </a:p>
          <a:p>
            <a:pPr eaLnBrk="1" hangingPunct="1">
              <a:lnSpc>
                <a:spcPct val="80000"/>
              </a:lnSpc>
            </a:pPr>
            <a:r>
              <a:rPr lang="en-US" sz="2400" dirty="0" smtClean="0">
                <a:latin typeface="Candara" pitchFamily="34" charset="0"/>
              </a:rPr>
              <a:t>Cite the advantages and disadvantages of targeting developed countries, developing countries, or transitional economies.</a:t>
            </a:r>
          </a:p>
          <a:p>
            <a:pPr eaLnBrk="1" hangingPunct="1">
              <a:lnSpc>
                <a:spcPct val="80000"/>
              </a:lnSpc>
            </a:pPr>
            <a:r>
              <a:rPr lang="en-US" sz="2400" dirty="0" smtClean="0">
                <a:latin typeface="Candara" pitchFamily="34" charset="0"/>
              </a:rPr>
              <a:t>List and describe the filters used for screening national markets.</a:t>
            </a:r>
          </a:p>
          <a:p>
            <a:pPr eaLnBrk="1" hangingPunct="1">
              <a:lnSpc>
                <a:spcPct val="80000"/>
              </a:lnSpc>
            </a:pPr>
            <a:r>
              <a:rPr lang="en-US" sz="2400" dirty="0" smtClean="0">
                <a:latin typeface="Candara" pitchFamily="34" charset="0"/>
              </a:rPr>
              <a:t>Explain the pros and cons of choosing markets on the basis of market similarity.</a:t>
            </a:r>
          </a:p>
          <a:p>
            <a:pPr eaLnBrk="1" hangingPunct="1">
              <a:lnSpc>
                <a:spcPct val="80000"/>
              </a:lnSpc>
            </a:pPr>
            <a:endParaRPr lang="en-US" sz="2400" dirty="0" smtClean="0">
              <a:latin typeface="Candara" pitchFamily="34" charset="0"/>
            </a:endParaRPr>
          </a:p>
        </p:txBody>
      </p:sp>
    </p:spTree>
    <p:extLst>
      <p:ext uri="{BB962C8B-B14F-4D97-AF65-F5344CB8AC3E}">
        <p14:creationId xmlns:p14="http://schemas.microsoft.com/office/powerpoint/2010/main" xmlns="" val="3943402903"/>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chorCtr="1"/>
          <a:lstStyle/>
          <a:p>
            <a:pPr eaLnBrk="1" hangingPunct="1"/>
            <a:r>
              <a:rPr lang="en-US" dirty="0" smtClean="0">
                <a:latin typeface="Candara" pitchFamily="34" charset="0"/>
              </a:rPr>
              <a:t>Chapter Overview</a:t>
            </a:r>
          </a:p>
        </p:txBody>
      </p:sp>
      <p:sp>
        <p:nvSpPr>
          <p:cNvPr id="5123" name="Rectangle 3"/>
          <p:cNvSpPr>
            <a:spLocks noGrp="1" noChangeArrowheads="1"/>
          </p:cNvSpPr>
          <p:nvPr>
            <p:ph idx="1"/>
          </p:nvPr>
        </p:nvSpPr>
        <p:spPr/>
        <p:txBody>
          <a:bodyPr/>
          <a:lstStyle/>
          <a:p>
            <a:pPr eaLnBrk="1" hangingPunct="1"/>
            <a:r>
              <a:rPr lang="en-US" dirty="0" smtClean="0">
                <a:latin typeface="Candara" pitchFamily="34" charset="0"/>
              </a:rPr>
              <a:t>Internationalizing marketing operations</a:t>
            </a:r>
          </a:p>
          <a:p>
            <a:pPr eaLnBrk="1" hangingPunct="1"/>
            <a:r>
              <a:rPr lang="en-US" dirty="0" smtClean="0">
                <a:latin typeface="Candara" pitchFamily="34" charset="0"/>
              </a:rPr>
              <a:t>Geographic market choices</a:t>
            </a:r>
          </a:p>
          <a:p>
            <a:pPr eaLnBrk="1" hangingPunct="1"/>
            <a:r>
              <a:rPr lang="en-US" dirty="0" smtClean="0">
                <a:latin typeface="Candara" pitchFamily="34" charset="0"/>
              </a:rPr>
              <a:t>Country selection</a:t>
            </a:r>
          </a:p>
          <a:p>
            <a:pPr eaLnBrk="1" hangingPunct="1"/>
            <a:r>
              <a:rPr lang="en-US" dirty="0" smtClean="0"/>
              <a:t>Selecting a global marekting strategy</a:t>
            </a:r>
            <a:endParaRPr lang="en-US" dirty="0" smtClean="0">
              <a:latin typeface="Candara" pitchFamily="34" charset="0"/>
            </a:endParaRPr>
          </a:p>
          <a:p>
            <a:pPr eaLnBrk="1" hangingPunct="1">
              <a:buFontTx/>
              <a:buNone/>
            </a:pPr>
            <a:endParaRPr lang="en-US" dirty="0" smtClean="0">
              <a:latin typeface="Candara" pitchFamily="34" charset="0"/>
            </a:endParaRPr>
          </a:p>
        </p:txBody>
      </p:sp>
    </p:spTree>
    <p:extLst>
      <p:ext uri="{BB962C8B-B14F-4D97-AF65-F5344CB8AC3E}">
        <p14:creationId xmlns:p14="http://schemas.microsoft.com/office/powerpoint/2010/main" xmlns="" val="24277066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2000"/>
                                        <p:tgtEl>
                                          <p:spTgt spid="5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0" end="0"/>
                                            </p:txEl>
                                          </p:spTgt>
                                        </p:tgtEl>
                                        <p:attrNameLst>
                                          <p:attrName>style.visibility</p:attrName>
                                        </p:attrNameLst>
                                      </p:cBhvr>
                                      <p:to>
                                        <p:strVal val="visible"/>
                                      </p:to>
                                    </p:set>
                                    <p:animEffect transition="in" filter="wipe(left)">
                                      <p:cBhvr>
                                        <p:cTn id="12" dur="500"/>
                                        <p:tgtEl>
                                          <p:spTgt spid="512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1" end="1"/>
                                            </p:txEl>
                                          </p:spTgt>
                                        </p:tgtEl>
                                        <p:attrNameLst>
                                          <p:attrName>style.visibility</p:attrName>
                                        </p:attrNameLst>
                                      </p:cBhvr>
                                      <p:to>
                                        <p:strVal val="visible"/>
                                      </p:to>
                                    </p:set>
                                    <p:animEffect transition="in" filter="wipe(left)">
                                      <p:cBhvr>
                                        <p:cTn id="17" dur="500"/>
                                        <p:tgtEl>
                                          <p:spTgt spid="512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2" end="2"/>
                                            </p:txEl>
                                          </p:spTgt>
                                        </p:tgtEl>
                                        <p:attrNameLst>
                                          <p:attrName>style.visibility</p:attrName>
                                        </p:attrNameLst>
                                      </p:cBhvr>
                                      <p:to>
                                        <p:strVal val="visible"/>
                                      </p:to>
                                    </p:set>
                                    <p:animEffect transition="in" filter="wipe(left)">
                                      <p:cBhvr>
                                        <p:cTn id="22" dur="500"/>
                                        <p:tgtEl>
                                          <p:spTgt spid="512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123">
                                            <p:txEl>
                                              <p:pRg st="3" end="3"/>
                                            </p:txEl>
                                          </p:spTgt>
                                        </p:tgtEl>
                                        <p:attrNameLst>
                                          <p:attrName>style.visibility</p:attrName>
                                        </p:attrNameLst>
                                      </p:cBhvr>
                                      <p:to>
                                        <p:strVal val="visible"/>
                                      </p:to>
                                    </p:set>
                                    <p:animEffect transition="in" filter="wipe(left)">
                                      <p:cBhvr>
                                        <p:cTn id="27"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512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929</TotalTime>
  <Words>934</Words>
  <Application>Microsoft Office PowerPoint</Application>
  <PresentationFormat>On-screen Show (4:3)</PresentationFormat>
  <Paragraphs>134</Paragraphs>
  <Slides>28</Slides>
  <Notes>5</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Revision </vt:lpstr>
      <vt:lpstr>Introduction to Global Marketing</vt:lpstr>
      <vt:lpstr>Chapter Outline</vt:lpstr>
      <vt:lpstr>Learning Objectives</vt:lpstr>
      <vt:lpstr>The Global Economy</vt:lpstr>
      <vt:lpstr>Chapter Outline</vt:lpstr>
      <vt:lpstr>Learning Objectives</vt:lpstr>
      <vt:lpstr>Cultural and Social Forces</vt:lpstr>
      <vt:lpstr>Chapter Outline</vt:lpstr>
      <vt:lpstr>Learning Objectives</vt:lpstr>
      <vt:lpstr>Learning Objectives (Continued)</vt:lpstr>
      <vt:lpstr>Political and Regulatory Climate</vt:lpstr>
      <vt:lpstr>Chapter Outline</vt:lpstr>
      <vt:lpstr>Learning Objectives</vt:lpstr>
      <vt:lpstr>Learning Objectives</vt:lpstr>
      <vt:lpstr> Global Markets </vt:lpstr>
      <vt:lpstr>Chapter Outline</vt:lpstr>
      <vt:lpstr>Learning Objectives</vt:lpstr>
      <vt:lpstr>Learning Objectives</vt:lpstr>
      <vt:lpstr>Global Competitors </vt:lpstr>
      <vt:lpstr>Learning Objectives</vt:lpstr>
      <vt:lpstr>Chapter Overview</vt:lpstr>
      <vt:lpstr>Global Marketing Research </vt:lpstr>
      <vt:lpstr>Learning Objectives</vt:lpstr>
      <vt:lpstr>Chapter Overview</vt:lpstr>
      <vt:lpstr>Global Market Participation </vt:lpstr>
      <vt:lpstr>Learning Objectives</vt:lpstr>
      <vt:lpstr>Chapter Overview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Muhammad Waqas</dc:creator>
  <cp:lastModifiedBy>NTS</cp:lastModifiedBy>
  <cp:revision>29</cp:revision>
  <dcterms:created xsi:type="dcterms:W3CDTF">2013-04-14T12:30:45Z</dcterms:created>
  <dcterms:modified xsi:type="dcterms:W3CDTF">2014-07-09T02:53:21Z</dcterms:modified>
</cp:coreProperties>
</file>