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3" r:id="rId2"/>
    <p:sldId id="26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2B2D8-BBBA-4707-B4A9-45B0D0010AFB}" type="datetimeFigureOut">
              <a:rPr lang="en-US" smtClean="0"/>
              <a:pPr/>
              <a:t>7/9/2014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E6893-ACD1-44AB-88E0-429F9319844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98682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92D86-0C6E-46DA-A954-F35C08BAC0DA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B40ED-9D06-469D-8EEA-16A20DE8B7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230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54BB3D-371E-4A10-B8B3-2C30C8C4D9F7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86019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1AA82E0A-7B55-44F9-AFD9-A914CF9462C1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860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B7F61B6-7C7C-44E4-866C-60F66061B627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87043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076E68EB-90C1-4333-AEA1-19F480F00431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8704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C6A07FE-E178-43B8-83D2-D55FB9741831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88067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90402FF5-54CA-4CFD-9592-23B7EED07609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880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771F345-B612-48E5-BC57-7FCEAB52FF7D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90115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F61D183A-47BD-4536-9A62-F2414AB82B24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901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7A27363-5380-471D-A722-024D8AC338BE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91139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fld id="{81C95B4E-5FCC-42AE-9690-971EC35E8CF0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Tx/>
                <a:buNone/>
              </a:pPr>
              <a:t>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911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7/9/2014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Organizing for Global Marketing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</a:t>
            </a:r>
            <a:r>
              <a:rPr lang="en-US" dirty="0" smtClean="0"/>
              <a:t>30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94986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Elements that affect a global marketing organization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Types of organizational structures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pPr eaLnBrk="1" hangingPunct="1"/>
            <a:r>
              <a:rPr lang="en-US" smtClean="0"/>
              <a:t>Global Mandates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Global mandate</a:t>
            </a:r>
            <a:r>
              <a:rPr lang="en-US" smtClean="0"/>
              <a:t> – Expressed assignment to carry out a task on a global scale</a:t>
            </a:r>
          </a:p>
          <a:p>
            <a:pPr lvl="1" eaLnBrk="1" hangingPunct="1"/>
            <a:r>
              <a:rPr lang="en-US" sz="3200" smtClean="0"/>
              <a:t>Global account management</a:t>
            </a:r>
          </a:p>
          <a:p>
            <a:pPr lvl="1" eaLnBrk="1" hangingPunct="1"/>
            <a:r>
              <a:rPr lang="en-US" sz="3200" smtClean="0"/>
              <a:t>Global brand management</a:t>
            </a:r>
          </a:p>
        </p:txBody>
      </p:sp>
    </p:spTree>
    <p:extLst>
      <p:ext uri="{BB962C8B-B14F-4D97-AF65-F5344CB8AC3E}">
        <p14:creationId xmlns="" xmlns:p14="http://schemas.microsoft.com/office/powerpoint/2010/main" val="223431024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pPr eaLnBrk="1" hangingPunct="1"/>
            <a:r>
              <a:rPr lang="en-US" smtClean="0"/>
              <a:t>Global Teams</a:t>
            </a:r>
          </a:p>
        </p:txBody>
      </p:sp>
      <p:sp>
        <p:nvSpPr>
          <p:cNvPr id="33795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Teams consisting of members from different parts of the world</a:t>
            </a:r>
          </a:p>
          <a:p>
            <a:pPr lvl="1" eaLnBrk="1" hangingPunct="1"/>
            <a:r>
              <a:rPr lang="en-US" smtClean="0"/>
              <a:t>Often are cross-functional</a:t>
            </a:r>
          </a:p>
          <a:p>
            <a:pPr lvl="1" eaLnBrk="1" hangingPunct="1"/>
            <a:r>
              <a:rPr lang="en-US" smtClean="0"/>
              <a:t>Commonly used to create regional solutions</a:t>
            </a:r>
          </a:p>
          <a:p>
            <a:pPr lvl="2" eaLnBrk="1" hangingPunct="1"/>
            <a:r>
              <a:rPr lang="en-US" smtClean="0"/>
              <a:t>Pricing corridors to reduce gray trade in a region</a:t>
            </a:r>
          </a:p>
          <a:p>
            <a:pPr lvl="2" eaLnBrk="1" hangingPunct="1"/>
            <a:r>
              <a:rPr lang="en-US" smtClean="0"/>
              <a:t>Pan-regional advertising</a:t>
            </a:r>
          </a:p>
        </p:txBody>
      </p:sp>
    </p:spTree>
    <p:extLst>
      <p:ext uri="{BB962C8B-B14F-4D97-AF65-F5344CB8AC3E}">
        <p14:creationId xmlns="" xmlns:p14="http://schemas.microsoft.com/office/powerpoint/2010/main" val="10301835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Ctr="1">
            <a:normAutofit fontScale="90000"/>
          </a:bodyPr>
          <a:lstStyle/>
          <a:p>
            <a:pPr eaLnBrk="1" hangingPunct="1"/>
            <a:r>
              <a:rPr lang="en-US" dirty="0" smtClean="0"/>
              <a:t>Organization of Born Global Firm</a:t>
            </a:r>
          </a:p>
        </p:txBody>
      </p:sp>
      <p:sp>
        <p:nvSpPr>
          <p:cNvPr id="34819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Can adopt global organizations from the start</a:t>
            </a:r>
          </a:p>
          <a:p>
            <a:pPr marL="727075" lvl="1" indent="-382588" eaLnBrk="1" hangingPunct="1">
              <a:lnSpc>
                <a:spcPct val="90000"/>
              </a:lnSpc>
            </a:pPr>
            <a:r>
              <a:rPr lang="en-US" sz="2400" smtClean="0"/>
              <a:t>Forgo costs associated with structural change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But firms that move into international markets more slowly </a:t>
            </a:r>
          </a:p>
          <a:p>
            <a:pPr marL="727075" lvl="1" indent="-382588" eaLnBrk="1" hangingPunct="1">
              <a:lnSpc>
                <a:spcPct val="90000"/>
              </a:lnSpc>
            </a:pPr>
            <a:r>
              <a:rPr lang="en-US" sz="2400" smtClean="0"/>
              <a:t>Can build up market and cultural knowledge over time</a:t>
            </a:r>
          </a:p>
          <a:p>
            <a:pPr marL="727075" lvl="1" indent="-382588" eaLnBrk="1" hangingPunct="1">
              <a:lnSpc>
                <a:spcPct val="90000"/>
              </a:lnSpc>
            </a:pPr>
            <a:r>
              <a:rPr lang="en-US" sz="2400" smtClean="0"/>
              <a:t>Cultivate and support increasingly extensive worldwide operations through recruitment and training of knowledgeable and experienced managers and staff</a:t>
            </a:r>
          </a:p>
        </p:txBody>
      </p:sp>
    </p:spTree>
    <p:extLst>
      <p:ext uri="{BB962C8B-B14F-4D97-AF65-F5344CB8AC3E}">
        <p14:creationId xmlns="" xmlns:p14="http://schemas.microsoft.com/office/powerpoint/2010/main" val="156908728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Ctr="1">
            <a:normAutofit fontScale="90000"/>
          </a:bodyPr>
          <a:lstStyle/>
          <a:p>
            <a:pPr eaLnBrk="1" hangingPunct="1"/>
            <a:r>
              <a:rPr lang="en-US" dirty="0" smtClean="0"/>
              <a:t>Controlling the Global Organization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Communication Systems</a:t>
            </a:r>
          </a:p>
          <a:p>
            <a:pPr lvl="1" eaLnBrk="1" hangingPunct="1"/>
            <a:r>
              <a:rPr lang="en-US" smtClean="0"/>
              <a:t>Effective communication systems facilitate control</a:t>
            </a:r>
            <a:endParaRPr lang="en-US" sz="1600" smtClean="0"/>
          </a:p>
          <a:p>
            <a:pPr lvl="1" eaLnBrk="1" hangingPunct="1"/>
            <a:r>
              <a:rPr lang="en-US" smtClean="0"/>
              <a:t>Siemens “sharenet” system</a:t>
            </a:r>
          </a:p>
        </p:txBody>
      </p:sp>
    </p:spTree>
    <p:extLst>
      <p:ext uri="{BB962C8B-B14F-4D97-AF65-F5344CB8AC3E}">
        <p14:creationId xmlns="" xmlns:p14="http://schemas.microsoft.com/office/powerpoint/2010/main" val="4021464737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8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Ctr="1">
            <a:normAutofit fontScale="90000"/>
          </a:bodyPr>
          <a:lstStyle/>
          <a:p>
            <a:pPr eaLnBrk="1" hangingPunct="1"/>
            <a:r>
              <a:rPr lang="en-US" smtClean="0"/>
              <a:t>Controlling the Global Organization</a:t>
            </a:r>
            <a:r>
              <a:rPr lang="en-US" sz="2400" smtClean="0"/>
              <a:t> </a:t>
            </a:r>
            <a:r>
              <a:rPr lang="en-US" sz="2000" smtClean="0"/>
              <a:t>(cont.)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346075" indent="-346075" eaLnBrk="1" hangingPunct="1"/>
            <a:r>
              <a:rPr lang="en-US" sz="3600" smtClean="0"/>
              <a:t>Elements of a control strategy</a:t>
            </a:r>
          </a:p>
          <a:p>
            <a:pPr marL="677863" lvl="1" indent="-317500" eaLnBrk="1" hangingPunct="1">
              <a:buFontTx/>
              <a:buAutoNum type="arabicPeriod"/>
            </a:pPr>
            <a:r>
              <a:rPr lang="en-US" sz="3200" smtClean="0"/>
              <a:t>Developing standards</a:t>
            </a:r>
          </a:p>
          <a:p>
            <a:pPr marL="1066800" lvl="2" indent="-374650" eaLnBrk="1" hangingPunct="1"/>
            <a:r>
              <a:rPr lang="en-US" sz="2800" b="1" smtClean="0">
                <a:solidFill>
                  <a:srgbClr val="339966"/>
                </a:solidFill>
              </a:rPr>
              <a:t>Behavioral standards</a:t>
            </a:r>
          </a:p>
          <a:p>
            <a:pPr marL="1066800" lvl="2" indent="-374650" eaLnBrk="1" hangingPunct="1"/>
            <a:r>
              <a:rPr lang="en-US" sz="2800" b="1" smtClean="0">
                <a:solidFill>
                  <a:srgbClr val="339966"/>
                </a:solidFill>
              </a:rPr>
              <a:t>Performance standards</a:t>
            </a:r>
            <a:endParaRPr lang="en-US" sz="1600" smtClean="0">
              <a:solidFill>
                <a:srgbClr val="339966"/>
              </a:solidFill>
            </a:endParaRPr>
          </a:p>
          <a:p>
            <a:pPr marL="677863" lvl="1" indent="-317500" eaLnBrk="1" hangingPunct="1">
              <a:buFontTx/>
              <a:buAutoNum type="arabicPeriod"/>
            </a:pPr>
            <a:r>
              <a:rPr lang="en-US" sz="3200" smtClean="0"/>
              <a:t>Measuring and evaluating performance</a:t>
            </a:r>
            <a:endParaRPr lang="en-US" sz="1600" smtClean="0"/>
          </a:p>
          <a:p>
            <a:pPr marL="677863" lvl="1" indent="-317500" eaLnBrk="1" hangingPunct="1">
              <a:buFontTx/>
              <a:buAutoNum type="arabicPeriod"/>
            </a:pPr>
            <a:r>
              <a:rPr lang="en-US" sz="3200" smtClean="0"/>
              <a:t>Analyzing and correcting deviations from the standards</a:t>
            </a:r>
          </a:p>
        </p:txBody>
      </p:sp>
    </p:spTree>
    <p:extLst>
      <p:ext uri="{BB962C8B-B14F-4D97-AF65-F5344CB8AC3E}">
        <p14:creationId xmlns="" xmlns:p14="http://schemas.microsoft.com/office/powerpoint/2010/main" val="5423601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5334000" cy="1371600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Conflict Between Headquarters and Subsidiaries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Despite attempts to build a transnational corporate culture within multinational firms, a universal problem facing international marketing managers is the internal conflict that arises between headquarters and subsidiaries.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Considering a Global Marketing Career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many companies, global marketing is not always an entry-level job, especially for recent university graduates.</a:t>
            </a:r>
          </a:p>
          <a:p>
            <a:r>
              <a:rPr lang="en-US" dirty="0" smtClean="0"/>
              <a:t>Firms often choose to fill globally oriented positions with marketers who have first had domestic experience.</a:t>
            </a:r>
          </a:p>
          <a:p>
            <a:r>
              <a:rPr lang="en-US" dirty="0" smtClean="0"/>
              <a:t>A good career strategy is to join a company that has global operations and whose culture you admire.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Controlling the global organization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Conflict between headquarters and subsidiaries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Considering a global marketing career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References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Gillespie, K., Jeannet, J.P. </a:t>
            </a:r>
            <a:r>
              <a:rPr lang="en-US" dirty="0">
                <a:latin typeface="Candara" pitchFamily="34" charset="0"/>
              </a:rPr>
              <a:t>and </a:t>
            </a:r>
            <a:r>
              <a:rPr lang="en-US" dirty="0" smtClean="0">
                <a:latin typeface="Candara" pitchFamily="34" charset="0"/>
              </a:rPr>
              <a:t>Hennessey, H.D. </a:t>
            </a:r>
            <a:r>
              <a:rPr lang="en-US" dirty="0">
                <a:latin typeface="Candara" pitchFamily="34" charset="0"/>
              </a:rPr>
              <a:t>(</a:t>
            </a:r>
            <a:r>
              <a:rPr lang="en-US" dirty="0" smtClean="0">
                <a:latin typeface="Candara" pitchFamily="34" charset="0"/>
              </a:rPr>
              <a:t>2004), </a:t>
            </a:r>
            <a:r>
              <a:rPr lang="en-GB" dirty="0" smtClean="0">
                <a:latin typeface="Candara" pitchFamily="34" charset="0"/>
              </a:rPr>
              <a:t>Global Marketing: An Interactive Approach, Houghton Mifflin, Boston, NY.</a:t>
            </a:r>
            <a:endParaRPr lang="en-GB" dirty="0">
              <a:latin typeface="Candara" pitchFamily="34" charset="0"/>
            </a:endParaRPr>
          </a:p>
          <a:p>
            <a:endParaRPr lang="en-US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84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322</Words>
  <Application>Microsoft Office PowerPoint</Application>
  <PresentationFormat>On-screen Show (4:3)</PresentationFormat>
  <Paragraphs>54</Paragraphs>
  <Slides>11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Organizing for Global Marketing </vt:lpstr>
      <vt:lpstr>Recap</vt:lpstr>
      <vt:lpstr>Global Mandates</vt:lpstr>
      <vt:lpstr>Global Teams</vt:lpstr>
      <vt:lpstr>Organization of Born Global Firm</vt:lpstr>
      <vt:lpstr>Controlling the Global Organization</vt:lpstr>
      <vt:lpstr>Controlling the Global Organization (cont.)</vt:lpstr>
      <vt:lpstr>Conflict Between Headquarters and Subsidiaries</vt:lpstr>
      <vt:lpstr>Considering a Global Marketing Career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24</cp:revision>
  <dcterms:created xsi:type="dcterms:W3CDTF">2013-04-14T12:30:45Z</dcterms:created>
  <dcterms:modified xsi:type="dcterms:W3CDTF">2014-07-09T01:35:24Z</dcterms:modified>
</cp:coreProperties>
</file>