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4" r:id="rId2"/>
    <p:sldId id="278" r:id="rId3"/>
    <p:sldId id="257" r:id="rId4"/>
    <p:sldId id="258" r:id="rId5"/>
    <p:sldId id="259" r:id="rId6"/>
    <p:sldId id="260" r:id="rId7"/>
    <p:sldId id="275" r:id="rId8"/>
    <p:sldId id="276" r:id="rId9"/>
    <p:sldId id="277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9" r:id="rId19"/>
    <p:sldId id="28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7/8/2014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86D68C-225F-43EB-A139-E6D4F1812F26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58371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5C4CA9E-BBE8-4ED1-9BDD-81827CE53DE2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83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4541DE-D9C8-40CA-9BD3-536FBA003A1D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59395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ABF3B63B-E6F9-4A70-AC6B-E0FC542DE109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93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2C986A-FFA3-43B0-9BF3-A43CBCCDA10F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6144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3CB26CE9-9D53-44F0-8696-AE0B23A2D408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1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9B35552-9D2C-4AF4-8E9B-DCD46966EE8D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68611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71311AC7-72E2-45C1-AD1A-120D0B140EA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4FF6BCD-6BE9-41F0-ADB8-C6C02571B04B}" type="slidenum">
              <a:rPr lang="en-US" sz="1200"/>
              <a:pPr eaLnBrk="1" hangingPunct="1"/>
              <a:t>11</a:t>
            </a:fld>
            <a:endParaRPr lang="en-US" sz="1200"/>
          </a:p>
        </p:txBody>
      </p:sp>
      <p:sp>
        <p:nvSpPr>
          <p:cNvPr id="70659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BDA99ACF-F426-4E3B-9BF3-9E8BAD2EC12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06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9D8D21-F5E8-4E7A-AD89-2D780389887D}" type="slidenum">
              <a:rPr lang="en-US" sz="1200"/>
              <a:pPr eaLnBrk="1" hangingPunct="1"/>
              <a:t>12</a:t>
            </a:fld>
            <a:endParaRPr lang="en-US" sz="1200"/>
          </a:p>
        </p:txBody>
      </p:sp>
      <p:sp>
        <p:nvSpPr>
          <p:cNvPr id="7168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B81EAE4C-6C1C-4732-B195-694ED350C666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16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6DF3AF-685C-41D5-8E9D-4A68512896DC}" type="slidenum">
              <a:rPr lang="en-US" sz="1200"/>
              <a:pPr eaLnBrk="1" hangingPunct="1"/>
              <a:t>13</a:t>
            </a:fld>
            <a:endParaRPr lang="en-US" sz="1200"/>
          </a:p>
        </p:txBody>
      </p:sp>
      <p:sp>
        <p:nvSpPr>
          <p:cNvPr id="75779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34A13947-DA66-4F15-AA83-326F7764D51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57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AA624B5-CBB7-4E09-8728-A67E254416FA}" type="slidenum">
              <a:rPr lang="en-US" sz="1200"/>
              <a:pPr eaLnBrk="1" hangingPunct="1"/>
              <a:t>14</a:t>
            </a:fld>
            <a:endParaRPr lang="en-US" sz="1200"/>
          </a:p>
        </p:txBody>
      </p:sp>
      <p:sp>
        <p:nvSpPr>
          <p:cNvPr id="78851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AAC47561-7823-47EA-B623-B18A92753FA5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70E637-D196-445C-9997-AA3E0988851F}" type="slidenum">
              <a:rPr lang="en-US" sz="1200"/>
              <a:pPr eaLnBrk="1" hangingPunct="1"/>
              <a:t>15</a:t>
            </a:fld>
            <a:endParaRPr lang="en-US" sz="1200"/>
          </a:p>
        </p:txBody>
      </p:sp>
      <p:sp>
        <p:nvSpPr>
          <p:cNvPr id="80899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271F37EE-9377-4F36-A8B2-8A19CE2A00F6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09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D14FCD2-E5CA-454D-A6E3-DE225327C34B}" type="slidenum">
              <a:rPr lang="en-US" sz="1200"/>
              <a:pPr eaLnBrk="1" hangingPunct="1"/>
              <a:t>16</a:t>
            </a:fld>
            <a:endParaRPr lang="en-US" sz="1200"/>
          </a:p>
        </p:txBody>
      </p:sp>
      <p:sp>
        <p:nvSpPr>
          <p:cNvPr id="8192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831D7B2A-85EC-4D21-BA12-DAF478F68B6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19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F6FD1E-4EE8-4BCB-A5AA-C74650C43E36}" type="slidenum">
              <a:rPr lang="en-US" sz="1200"/>
              <a:pPr eaLnBrk="1" hangingPunct="1"/>
              <a:t>17</a:t>
            </a:fld>
            <a:endParaRPr lang="en-US" sz="1200"/>
          </a:p>
        </p:txBody>
      </p:sp>
      <p:sp>
        <p:nvSpPr>
          <p:cNvPr id="83971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F45A48C-FD1B-4492-976C-894C743B236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3B0C3-662E-4CFD-BABA-BA13EA5E4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0967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Organizing for Global Marketing</a:t>
            </a:r>
            <a:br>
              <a:rPr lang="en-US" dirty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29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9498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smtClean="0"/>
              <a:t>account management</a:t>
            </a:r>
            <a:endParaRPr lang="en-US" dirty="0" smtClean="0"/>
          </a:p>
          <a:p>
            <a:r>
              <a:rPr lang="en-US" dirty="0" smtClean="0"/>
              <a:t>Other forms of promotion</a:t>
            </a:r>
          </a:p>
          <a:p>
            <a:r>
              <a:rPr lang="en-US" dirty="0" smtClean="0"/>
              <a:t>Public relations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800" smtClean="0"/>
              <a:t>List and explain the internal and external factors that impact how global organizations are structured and managed.</a:t>
            </a:r>
          </a:p>
          <a:p>
            <a:pPr eaLnBrk="1" hangingPunct="1"/>
            <a:r>
              <a:rPr lang="en-US" sz="1800" smtClean="0"/>
              <a:t>Note the advantages and disadvantages of the different ways of structuring a firm with international sales.</a:t>
            </a:r>
          </a:p>
          <a:p>
            <a:pPr eaLnBrk="1" hangingPunct="1"/>
            <a:r>
              <a:rPr lang="en-US" sz="1800" smtClean="0"/>
              <a:t>Discuss global mandates, and note how global mandates can affect a firm’s organization.</a:t>
            </a:r>
          </a:p>
          <a:p>
            <a:pPr eaLnBrk="1" hangingPunct="1"/>
            <a:r>
              <a:rPr lang="en-US" sz="1800" smtClean="0"/>
              <a:t>Explain why organizational issues for born-global firms differ from those for traditional multinational companies.</a:t>
            </a:r>
          </a:p>
          <a:p>
            <a:pPr eaLnBrk="1" hangingPunct="1"/>
            <a:r>
              <a:rPr lang="en-US" sz="1800" smtClean="0"/>
              <a:t>Give examples of how technology can be utilized to support internal global communications systems.</a:t>
            </a:r>
          </a:p>
          <a:p>
            <a:pPr eaLnBrk="1" hangingPunct="1"/>
            <a:r>
              <a:rPr lang="en-US" sz="1800" smtClean="0"/>
              <a:t>List and explain the elements of an effective global control strategy.</a:t>
            </a:r>
          </a:p>
          <a:p>
            <a:pPr eaLnBrk="1" hangingPunct="1"/>
            <a:r>
              <a:rPr lang="en-US" sz="1800" smtClean="0"/>
              <a:t>Discuss the conflicts that can arise between international headquarters and national subsidiaries.</a:t>
            </a:r>
          </a:p>
          <a:p>
            <a:pPr eaLnBrk="1" hangingPunct="1"/>
            <a:r>
              <a:rPr lang="en-US" sz="1800" smtClean="0"/>
              <a:t>Consider a career in global marketing.</a:t>
            </a:r>
          </a:p>
        </p:txBody>
      </p:sp>
    </p:spTree>
    <p:extLst>
      <p:ext uri="{BB962C8B-B14F-4D97-AF65-F5344CB8AC3E}">
        <p14:creationId xmlns="" xmlns:p14="http://schemas.microsoft.com/office/powerpoint/2010/main" val="378454597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Elements that affect a global marketing organization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Types of organizational structures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Controlling the global organization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Conflict between headquarters and subsidiaries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Considering a global marketing career</a:t>
            </a:r>
          </a:p>
        </p:txBody>
      </p:sp>
    </p:spTree>
    <p:extLst>
      <p:ext uri="{BB962C8B-B14F-4D97-AF65-F5344CB8AC3E}">
        <p14:creationId xmlns="" xmlns:p14="http://schemas.microsoft.com/office/powerpoint/2010/main" val="51654221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562600" cy="1371600"/>
          </a:xfrm>
        </p:spPr>
        <p:txBody>
          <a:bodyPr anchorCtr="1">
            <a:noAutofit/>
          </a:bodyPr>
          <a:lstStyle/>
          <a:p>
            <a:pPr eaLnBrk="1" hangingPunct="1"/>
            <a:r>
              <a:rPr lang="en-US" sz="3200" dirty="0" smtClean="0"/>
              <a:t>Elements That Affect a </a:t>
            </a:r>
            <a:br>
              <a:rPr lang="en-US" sz="3200" dirty="0" smtClean="0"/>
            </a:br>
            <a:r>
              <a:rPr lang="en-US" sz="3200" dirty="0" smtClean="0"/>
              <a:t>Global Marketing Organization</a:t>
            </a:r>
          </a:p>
        </p:txBody>
      </p:sp>
      <p:sp>
        <p:nvSpPr>
          <p:cNvPr id="6147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Corporate goals</a:t>
            </a:r>
          </a:p>
          <a:p>
            <a:pPr lvl="1" eaLnBrk="1" hangingPunct="1"/>
            <a:r>
              <a:rPr lang="en-US" smtClean="0"/>
              <a:t>Mission statement</a:t>
            </a:r>
          </a:p>
          <a:p>
            <a:pPr lvl="2" eaLnBrk="1" hangingPunct="1"/>
            <a:r>
              <a:rPr lang="en-US" smtClean="0"/>
              <a:t>Why do we exist?</a:t>
            </a:r>
          </a:p>
          <a:p>
            <a:pPr lvl="2" eaLnBrk="1" hangingPunct="1"/>
            <a:r>
              <a:rPr lang="en-US" smtClean="0"/>
              <a:t>Where are we going?</a:t>
            </a:r>
          </a:p>
          <a:p>
            <a:pPr lvl="2" eaLnBrk="1" hangingPunct="1"/>
            <a:r>
              <a:rPr lang="en-US" smtClean="0"/>
              <a:t>What do we believe in?</a:t>
            </a:r>
          </a:p>
          <a:p>
            <a:pPr lvl="2" eaLnBrk="1" hangingPunct="1"/>
            <a:r>
              <a:rPr lang="en-US" smtClean="0"/>
              <a:t>What is our distinctive competence?</a:t>
            </a:r>
          </a:p>
          <a:p>
            <a:pPr lvl="1" eaLnBrk="1" hangingPunct="1"/>
            <a:r>
              <a:rPr lang="en-US" smtClean="0"/>
              <a:t>Strategies and objectives</a:t>
            </a:r>
          </a:p>
        </p:txBody>
      </p:sp>
    </p:spTree>
    <p:extLst>
      <p:ext uri="{BB962C8B-B14F-4D97-AF65-F5344CB8AC3E}">
        <p14:creationId xmlns="" xmlns:p14="http://schemas.microsoft.com/office/powerpoint/2010/main" val="188614082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63246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Autofit/>
          </a:bodyPr>
          <a:lstStyle/>
          <a:p>
            <a:pPr eaLnBrk="1" hangingPunct="1"/>
            <a:r>
              <a:rPr lang="en-US" sz="3600" dirty="0" smtClean="0"/>
              <a:t>Elements That Affect a </a:t>
            </a:r>
            <a:br>
              <a:rPr lang="en-US" sz="3600" dirty="0" smtClean="0"/>
            </a:br>
            <a:r>
              <a:rPr lang="en-US" sz="3600" dirty="0" smtClean="0"/>
              <a:t>Global Marketing Organization</a:t>
            </a:r>
            <a:r>
              <a:rPr lang="en-US" sz="2000" dirty="0" smtClean="0"/>
              <a:t> </a:t>
            </a:r>
            <a:r>
              <a:rPr lang="en-US" sz="1600" dirty="0" smtClean="0"/>
              <a:t>(cont.)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sz="2800" smtClean="0"/>
              <a:t>Corporate worldview</a:t>
            </a:r>
            <a:endParaRPr lang="en-US" sz="600" smtClean="0"/>
          </a:p>
          <a:p>
            <a:pPr lvl="1" eaLnBrk="1" hangingPunct="1">
              <a:lnSpc>
                <a:spcPct val="85000"/>
              </a:lnSpc>
            </a:pPr>
            <a:r>
              <a:rPr lang="en-US" smtClean="0">
                <a:solidFill>
                  <a:srgbClr val="339966"/>
                </a:solidFill>
              </a:rPr>
              <a:t>Ethnocentric orientation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Ideas emanating from home market considered superior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HQ tells subsidiaries what to do</a:t>
            </a:r>
            <a:endParaRPr lang="en-US" sz="700" smtClean="0"/>
          </a:p>
          <a:p>
            <a:pPr lvl="1" eaLnBrk="1" hangingPunct="1">
              <a:lnSpc>
                <a:spcPct val="85000"/>
              </a:lnSpc>
            </a:pPr>
            <a:r>
              <a:rPr lang="en-US" smtClean="0">
                <a:solidFill>
                  <a:srgbClr val="339966"/>
                </a:solidFill>
              </a:rPr>
              <a:t>Polycentric orientation</a:t>
            </a:r>
            <a:r>
              <a:rPr lang="en-US" smtClean="0"/>
              <a:t> 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Each market considered unique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Local subsidiaries given leeway to develop and implement their own strategies</a:t>
            </a:r>
            <a:endParaRPr lang="en-US" sz="700" smtClean="0"/>
          </a:p>
          <a:p>
            <a:pPr lvl="1" eaLnBrk="1" hangingPunct="1">
              <a:lnSpc>
                <a:spcPct val="85000"/>
              </a:lnSpc>
            </a:pPr>
            <a:r>
              <a:rPr lang="en-US" smtClean="0">
                <a:solidFill>
                  <a:srgbClr val="339966"/>
                </a:solidFill>
              </a:rPr>
              <a:t>Geocentric orientation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All national units—including domestic ones—must consider what is best for whole organization</a:t>
            </a:r>
          </a:p>
          <a:p>
            <a:pPr lvl="2" eaLnBrk="1" hangingPunct="1">
              <a:lnSpc>
                <a:spcPct val="85000"/>
              </a:lnSpc>
            </a:pPr>
            <a:r>
              <a:rPr lang="en-US" sz="2000" smtClean="0"/>
              <a:t>HQ holds power but keeps channels for good ideas—and senior management—open for subsidiaries</a:t>
            </a:r>
          </a:p>
        </p:txBody>
      </p:sp>
    </p:spTree>
    <p:extLst>
      <p:ext uri="{BB962C8B-B14F-4D97-AF65-F5344CB8AC3E}">
        <p14:creationId xmlns="" xmlns:p14="http://schemas.microsoft.com/office/powerpoint/2010/main" val="105731153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Internal Forces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Importance of international sales</a:t>
            </a:r>
          </a:p>
          <a:p>
            <a:r>
              <a:rPr lang="en-US" dirty="0" smtClean="0"/>
              <a:t>Diversity of international markets served</a:t>
            </a:r>
          </a:p>
          <a:p>
            <a:r>
              <a:rPr lang="en-US" dirty="0" smtClean="0"/>
              <a:t>Level of economic commitment</a:t>
            </a:r>
          </a:p>
          <a:p>
            <a:r>
              <a:rPr lang="en-US" dirty="0" smtClean="0"/>
              <a:t>Human resources</a:t>
            </a:r>
          </a:p>
          <a:p>
            <a:r>
              <a:rPr lang="en-US" dirty="0" smtClean="0"/>
              <a:t>flexibility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External Forces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Geographic distance</a:t>
            </a:r>
          </a:p>
          <a:p>
            <a:r>
              <a:rPr lang="en-US" dirty="0" smtClean="0"/>
              <a:t>Time zones</a:t>
            </a:r>
          </a:p>
          <a:p>
            <a:r>
              <a:rPr lang="en-US" dirty="0" smtClean="0"/>
              <a:t>Types of customers</a:t>
            </a:r>
          </a:p>
          <a:p>
            <a:r>
              <a:rPr lang="en-US" dirty="0" smtClean="0"/>
              <a:t>Government regulations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2578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Types of Organizational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Companies without international specialists</a:t>
            </a:r>
          </a:p>
          <a:p>
            <a:r>
              <a:rPr lang="en-US" dirty="0" smtClean="0"/>
              <a:t>International specialists and export departments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4102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Types of Organizational Structures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International divisions</a:t>
            </a:r>
          </a:p>
          <a:p>
            <a:pPr lvl="1" eaLnBrk="1" hangingPunct="1"/>
            <a:r>
              <a:rPr lang="en-US" sz="2400" smtClean="0"/>
              <a:t>Created when international sales coordination extends beyond capacity of international specialist or export department</a:t>
            </a:r>
          </a:p>
          <a:p>
            <a:pPr lvl="1" eaLnBrk="1" hangingPunct="1"/>
            <a:r>
              <a:rPr lang="en-US" sz="2400" smtClean="0"/>
              <a:t>Directly involved in the development and implementation of global strategy</a:t>
            </a:r>
          </a:p>
          <a:p>
            <a:pPr lvl="1" eaLnBrk="1" hangingPunct="1"/>
            <a:r>
              <a:rPr lang="en-US" sz="2400" smtClean="0"/>
              <a:t>Actively seeks out opportunities in foreign countries</a:t>
            </a:r>
          </a:p>
          <a:p>
            <a:pPr lvl="2" eaLnBrk="1" hangingPunct="1"/>
            <a:r>
              <a:rPr lang="en-US" sz="2000" smtClean="0"/>
              <a:t>Regional or local offices = close contact with market</a:t>
            </a:r>
          </a:p>
          <a:p>
            <a:pPr lvl="1" eaLnBrk="1" hangingPunct="1"/>
            <a:endParaRPr lang="en-US" sz="2400" smtClean="0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495800" y="914400"/>
            <a:ext cx="1114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C66B09"/>
                </a:solidFill>
                <a:effectLst/>
              </a:rPr>
              <a:t>(cont.)</a:t>
            </a:r>
          </a:p>
        </p:txBody>
      </p:sp>
    </p:spTree>
    <p:extLst>
      <p:ext uri="{BB962C8B-B14F-4D97-AF65-F5344CB8AC3E}">
        <p14:creationId xmlns="" xmlns:p14="http://schemas.microsoft.com/office/powerpoint/2010/main" val="270608895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2578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Types of Organizational Structures</a:t>
            </a:r>
          </a:p>
        </p:txBody>
      </p:sp>
      <p:sp>
        <p:nvSpPr>
          <p:cNvPr id="1741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Geographic organizational structures</a:t>
            </a:r>
          </a:p>
          <a:p>
            <a:pPr lvl="1" eaLnBrk="1" hangingPunct="1"/>
            <a:r>
              <a:rPr lang="en-US" sz="2400" smtClean="0"/>
              <a:t>Appropriate when company needs intimate knowledge of its customers and their environments</a:t>
            </a:r>
          </a:p>
          <a:p>
            <a:pPr lvl="1" eaLnBrk="1" hangingPunct="1"/>
            <a:r>
              <a:rPr lang="en-US" sz="2400" smtClean="0"/>
              <a:t>Gives company opportunity to understand the local culture, economy, politics, laws, and competitive situation</a:t>
            </a:r>
          </a:p>
          <a:p>
            <a:pPr lvl="1" eaLnBrk="1" hangingPunct="1"/>
            <a:r>
              <a:rPr lang="en-US" sz="2400" smtClean="0"/>
              <a:t>Two Types</a:t>
            </a:r>
          </a:p>
          <a:p>
            <a:pPr lvl="2" eaLnBrk="1" hangingPunct="1"/>
            <a:r>
              <a:rPr lang="en-US" sz="2000" smtClean="0"/>
              <a:t>Regional management centers</a:t>
            </a:r>
          </a:p>
          <a:p>
            <a:pPr lvl="2" eaLnBrk="1" hangingPunct="1"/>
            <a:r>
              <a:rPr lang="en-US" sz="2000" smtClean="0"/>
              <a:t>Country-based organizations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410430" y="838200"/>
            <a:ext cx="1114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C66B09"/>
                </a:solidFill>
                <a:effectLst/>
              </a:rPr>
              <a:t>(cont.)</a:t>
            </a:r>
          </a:p>
        </p:txBody>
      </p:sp>
    </p:spTree>
    <p:extLst>
      <p:ext uri="{BB962C8B-B14F-4D97-AF65-F5344CB8AC3E}">
        <p14:creationId xmlns="" xmlns:p14="http://schemas.microsoft.com/office/powerpoint/2010/main" val="11986887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2578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Types </a:t>
            </a:r>
            <a:r>
              <a:rPr lang="en-US" dirty="0"/>
              <a:t>of Organizational Structures </a:t>
            </a:r>
            <a:r>
              <a:rPr lang="en-US" sz="2800" dirty="0"/>
              <a:t>(cont.)</a:t>
            </a:r>
            <a:br>
              <a:rPr lang="en-US" sz="2800" dirty="0"/>
            </a:br>
            <a:endParaRPr lang="en-US" dirty="0"/>
          </a:p>
        </p:txBody>
      </p:sp>
      <p:sp>
        <p:nvSpPr>
          <p:cNvPr id="18434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Geographic organizational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Regional management centers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Focus on regions of world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Market similarity and size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Allows company to locate marketing and manufacturing efforts in such a way as to take advantage of regional agreements such as NAFTA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Puts company in closer contact with distributors, customers, and subsidiaries</a:t>
            </a:r>
          </a:p>
        </p:txBody>
      </p:sp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457200" y="228600"/>
            <a:ext cx="7467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>
              <a:spcBef>
                <a:spcPct val="0"/>
              </a:spcBef>
              <a:buSzTx/>
              <a:buFontTx/>
              <a:buNone/>
            </a:pPr>
            <a:endParaRPr lang="en-US" sz="2000" b="1" dirty="0">
              <a:solidFill>
                <a:srgbClr val="C66B09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661263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8674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Types of Organizational Structures </a:t>
            </a:r>
            <a:r>
              <a:rPr lang="en-US" sz="2800" dirty="0"/>
              <a:t>(cont.)</a:t>
            </a:r>
            <a:br>
              <a:rPr lang="en-US" sz="2800" dirty="0"/>
            </a:br>
            <a:endParaRPr lang="en-US" dirty="0"/>
          </a:p>
        </p:txBody>
      </p:sp>
      <p:sp>
        <p:nvSpPr>
          <p:cNvPr id="21506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Geographic organizational structures</a:t>
            </a:r>
          </a:p>
          <a:p>
            <a:pPr lvl="1" eaLnBrk="1" hangingPunct="1"/>
            <a:r>
              <a:rPr lang="en-US" smtClean="0"/>
              <a:t>Country-based organizations</a:t>
            </a:r>
          </a:p>
          <a:p>
            <a:pPr lvl="2" eaLnBrk="1" hangingPunct="1"/>
            <a:r>
              <a:rPr lang="en-US" smtClean="0"/>
              <a:t>Separate unit for each country</a:t>
            </a:r>
          </a:p>
          <a:p>
            <a:pPr lvl="2" eaLnBrk="1" hangingPunct="1"/>
            <a:r>
              <a:rPr lang="en-US" smtClean="0"/>
              <a:t>Extremely sensitive to local customs, laws, and needs</a:t>
            </a:r>
          </a:p>
          <a:p>
            <a:pPr lvl="2" eaLnBrk="1" hangingPunct="1"/>
            <a:r>
              <a:rPr lang="en-US" smtClean="0"/>
              <a:t>Expensive!!!</a:t>
            </a:r>
          </a:p>
          <a:p>
            <a:pPr lvl="2" eaLnBrk="1" hangingPunct="1"/>
            <a:r>
              <a:rPr lang="en-US" smtClean="0"/>
              <a:t>Many companies are phasing out country-based structures and are moving toward regional centers</a:t>
            </a:r>
          </a:p>
          <a:p>
            <a:pPr lvl="1" eaLnBrk="1" hangingPunct="1"/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297279698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Types of Organizational Structures </a:t>
            </a:r>
            <a:r>
              <a:rPr lang="en-US" sz="2800" dirty="0"/>
              <a:t>(cont.)</a:t>
            </a:r>
            <a:br>
              <a:rPr lang="en-US" sz="2800" dirty="0"/>
            </a:br>
            <a:endParaRPr lang="en-US" dirty="0"/>
          </a:p>
        </p:txBody>
      </p:sp>
      <p:sp>
        <p:nvSpPr>
          <p:cNvPr id="2457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Functional organizational structures</a:t>
            </a:r>
          </a:p>
          <a:p>
            <a:pPr lvl="1" eaLnBrk="1" hangingPunct="1"/>
            <a:r>
              <a:rPr lang="en-US" smtClean="0"/>
              <a:t>Top executives in marketing, finance, production, accounting, and research and development all have worldwide responsibilities</a:t>
            </a:r>
          </a:p>
          <a:p>
            <a:pPr lvl="1" eaLnBrk="1" hangingPunct="1"/>
            <a:r>
              <a:rPr lang="en-US" smtClean="0"/>
              <a:t>Best for narrow or homogeneous product lines with little variation between products or geographic markets</a:t>
            </a:r>
          </a:p>
        </p:txBody>
      </p:sp>
    </p:spTree>
    <p:extLst>
      <p:ext uri="{BB962C8B-B14F-4D97-AF65-F5344CB8AC3E}">
        <p14:creationId xmlns="" xmlns:p14="http://schemas.microsoft.com/office/powerpoint/2010/main" val="286328894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9436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Types of Organizational Structures</a:t>
            </a:r>
            <a:r>
              <a:rPr lang="en-US" sz="3200" dirty="0" smtClean="0"/>
              <a:t> </a:t>
            </a:r>
            <a:r>
              <a:rPr lang="en-US" sz="2000" dirty="0" smtClean="0"/>
              <a:t>(cont.)</a:t>
            </a:r>
          </a:p>
        </p:txBody>
      </p:sp>
      <p:sp>
        <p:nvSpPr>
          <p:cNvPr id="27650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Product organizational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Each product group is responsible for marketing, sales, planning, and (in some cases) production and research and development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Other functions such as legal, accounting, and finance can be included in the product group or performed by corporate staff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Common for companies with several unrelated product lines</a:t>
            </a:r>
          </a:p>
        </p:txBody>
      </p:sp>
    </p:spTree>
    <p:extLst>
      <p:ext uri="{BB962C8B-B14F-4D97-AF65-F5344CB8AC3E}">
        <p14:creationId xmlns="" xmlns:p14="http://schemas.microsoft.com/office/powerpoint/2010/main" val="271466416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4102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Types of Organizational Structures </a:t>
            </a:r>
            <a:r>
              <a:rPr lang="en-US" sz="2800" dirty="0"/>
              <a:t>(cont.)</a:t>
            </a:r>
            <a:br>
              <a:rPr lang="en-US" sz="2800" dirty="0"/>
            </a:br>
            <a:endParaRPr lang="en-US" dirty="0"/>
          </a:p>
        </p:txBody>
      </p:sp>
      <p:sp>
        <p:nvSpPr>
          <p:cNvPr id="2765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Product organizational structure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Advantageous when product line constantly changes with technological advances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Facilitates the development of global products and global roll-outs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Appropriate when perceived differences involved with marketing the various product lines are greater than perceived differences in geographic markets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Knowledge of specific geographic areas can be limited and sensitivity to local market conditions can be diminished</a:t>
            </a:r>
          </a:p>
        </p:txBody>
      </p:sp>
    </p:spTree>
    <p:extLst>
      <p:ext uri="{BB962C8B-B14F-4D97-AF65-F5344CB8AC3E}">
        <p14:creationId xmlns="" xmlns:p14="http://schemas.microsoft.com/office/powerpoint/2010/main" val="346053686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5626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Types of Organizational Structures </a:t>
            </a:r>
            <a:r>
              <a:rPr lang="en-US" sz="2800" dirty="0"/>
              <a:t>(cont.)</a:t>
            </a:r>
            <a:br>
              <a:rPr lang="en-US" sz="2800" dirty="0"/>
            </a:br>
            <a:endParaRPr lang="en-US" dirty="0"/>
          </a:p>
        </p:txBody>
      </p:sp>
      <p:sp>
        <p:nvSpPr>
          <p:cNvPr id="29698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Matrix organizational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Developed to overcome drawbacks of geographic, functional, and product organization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Allows for two or more dimensions of theoretical weight, e.g.,  importance to product and geography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Complexity can cause duplication of authority, confusion of responsibility and power struggle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Requires change in management structure from traditional authority to influence system based on technical competence, interpersonal sensitivity, and leadership</a:t>
            </a:r>
          </a:p>
        </p:txBody>
      </p:sp>
    </p:spTree>
    <p:extLst>
      <p:ext uri="{BB962C8B-B14F-4D97-AF65-F5344CB8AC3E}">
        <p14:creationId xmlns="" xmlns:p14="http://schemas.microsoft.com/office/powerpoint/2010/main" val="41755753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Elements that affect a global marketing organization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Types of organizational structures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767</Words>
  <Application>Microsoft Office PowerPoint</Application>
  <PresentationFormat>On-screen Show (4:3)</PresentationFormat>
  <Paragraphs>131</Paragraphs>
  <Slides>19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Organizing for Global Marketing </vt:lpstr>
      <vt:lpstr>Recap</vt:lpstr>
      <vt:lpstr>Learning Objectives</vt:lpstr>
      <vt:lpstr>Chapter Outline</vt:lpstr>
      <vt:lpstr>Elements That Affect a  Global Marketing Organization</vt:lpstr>
      <vt:lpstr>Elements That Affect a  Global Marketing Organization (cont.)</vt:lpstr>
      <vt:lpstr>Other Internal Forces</vt:lpstr>
      <vt:lpstr>External Forces</vt:lpstr>
      <vt:lpstr>Types of Organizational Structures</vt:lpstr>
      <vt:lpstr>Types of Organizational Structures</vt:lpstr>
      <vt:lpstr>Types of Organizational Structures</vt:lpstr>
      <vt:lpstr> Types of Organizational Structures (cont.) </vt:lpstr>
      <vt:lpstr> Types of Organizational Structures (cont.) </vt:lpstr>
      <vt:lpstr> Types of Organizational Structures (cont.) </vt:lpstr>
      <vt:lpstr>Types of Organizational Structures (cont.)</vt:lpstr>
      <vt:lpstr> Types of Organizational Structures (cont.) </vt:lpstr>
      <vt:lpstr> Types of Organizational Structures (cont.) 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24</cp:revision>
  <dcterms:created xsi:type="dcterms:W3CDTF">2013-04-14T12:30:45Z</dcterms:created>
  <dcterms:modified xsi:type="dcterms:W3CDTF">2014-07-08T08:30:44Z</dcterms:modified>
</cp:coreProperties>
</file>