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4" r:id="rId2"/>
    <p:sldId id="265" r:id="rId3"/>
    <p:sldId id="257" r:id="rId4"/>
    <p:sldId id="268" r:id="rId5"/>
    <p:sldId id="258" r:id="rId6"/>
    <p:sldId id="259" r:id="rId7"/>
    <p:sldId id="260" r:id="rId8"/>
    <p:sldId id="269" r:id="rId9"/>
    <p:sldId id="261" r:id="rId10"/>
    <p:sldId id="262" r:id="rId11"/>
    <p:sldId id="263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2B2D8-BBBA-4707-B4A9-45B0D0010AFB}" type="datetimeFigureOut">
              <a:rPr lang="en-US" smtClean="0"/>
              <a:pPr/>
              <a:t>7/8/2014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2E6893-ACD1-44AB-88E0-429F9319844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986826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892D86-0C6E-46DA-A954-F35C08BAC0DA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B40ED-9D06-469D-8EEA-16A20DE8B7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230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60E69FD-15A5-47E0-8197-552CDA989C2A}" type="slidenum">
              <a:rPr lang="en-US" sz="1200"/>
              <a:pPr eaLnBrk="1" hangingPunct="1"/>
              <a:t>3</a:t>
            </a:fld>
            <a:endParaRPr lang="en-US" sz="1200"/>
          </a:p>
        </p:txBody>
      </p:sp>
      <p:sp>
        <p:nvSpPr>
          <p:cNvPr id="62467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 typeface="Wingdings" pitchFamily="2" charset="2"/>
              <a:buNone/>
            </a:pPr>
            <a:fld id="{393531C6-D46A-444B-884D-06B8A9636443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 typeface="Wingdings" pitchFamily="2" charset="2"/>
                <a:buNone/>
              </a:pPr>
              <a:t>3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24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D4513EA-5B7E-4351-B51B-C2E18EA97FDE}" type="slidenum">
              <a:rPr lang="en-US" sz="1200"/>
              <a:pPr eaLnBrk="1" hangingPunct="1"/>
              <a:t>5</a:t>
            </a:fld>
            <a:endParaRPr lang="en-US" sz="1200"/>
          </a:p>
        </p:txBody>
      </p:sp>
      <p:sp>
        <p:nvSpPr>
          <p:cNvPr id="65539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 typeface="Wingdings" pitchFamily="2" charset="2"/>
              <a:buNone/>
            </a:pPr>
            <a:fld id="{330CF8DA-2C7E-45D3-9133-2D005AF7F541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 typeface="Wingdings" pitchFamily="2" charset="2"/>
                <a:buNone/>
              </a:pPr>
              <a:t>5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346F0CF-10D4-423E-BB86-96F17DAE4BB1}" type="slidenum">
              <a:rPr lang="en-US" sz="1200"/>
              <a:pPr eaLnBrk="1" hangingPunct="1"/>
              <a:t>6</a:t>
            </a:fld>
            <a:endParaRPr lang="en-US" sz="1200"/>
          </a:p>
        </p:txBody>
      </p:sp>
      <p:sp>
        <p:nvSpPr>
          <p:cNvPr id="66563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 typeface="Wingdings" pitchFamily="2" charset="2"/>
              <a:buNone/>
            </a:pPr>
            <a:fld id="{C2DAA172-3EFD-4B91-B009-3251AA850146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 typeface="Wingdings" pitchFamily="2" charset="2"/>
                <a:buNone/>
              </a:pPr>
              <a:t>6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6E6B067-C9FF-47E0-A822-3E1ADF5D47A0}" type="slidenum">
              <a:rPr lang="en-US" sz="1200"/>
              <a:pPr eaLnBrk="1" hangingPunct="1"/>
              <a:t>7</a:t>
            </a:fld>
            <a:endParaRPr lang="en-US" sz="1200"/>
          </a:p>
        </p:txBody>
      </p:sp>
      <p:sp>
        <p:nvSpPr>
          <p:cNvPr id="67587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 typeface="Wingdings" pitchFamily="2" charset="2"/>
              <a:buNone/>
            </a:pPr>
            <a:fld id="{35BC6D93-D0D7-44F6-81D4-9374BD14EC47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 typeface="Wingdings" pitchFamily="2" charset="2"/>
                <a:buNone/>
              </a:pPr>
              <a:t>7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675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55FE05A-5876-4B40-BFF8-D909CDE30154}" type="slidenum">
              <a:rPr lang="en-US" sz="1200"/>
              <a:pPr eaLnBrk="1" hangingPunct="1"/>
              <a:t>9</a:t>
            </a:fld>
            <a:endParaRPr lang="en-US" sz="1200"/>
          </a:p>
        </p:txBody>
      </p:sp>
      <p:sp>
        <p:nvSpPr>
          <p:cNvPr id="71683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 typeface="Wingdings" pitchFamily="2" charset="2"/>
              <a:buNone/>
            </a:pPr>
            <a:fld id="{EAFEE3E8-43CB-482E-B3E6-77B9B58779E9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 typeface="Wingdings" pitchFamily="2" charset="2"/>
                <a:buNone/>
              </a:pPr>
              <a:t>9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16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45116A4-DB2E-4D35-8DD3-00E8FC2E0204}" type="slidenum">
              <a:rPr lang="en-US" sz="1200"/>
              <a:pPr eaLnBrk="1" hangingPunct="1"/>
              <a:t>10</a:t>
            </a:fld>
            <a:endParaRPr lang="en-US" sz="1200"/>
          </a:p>
        </p:txBody>
      </p:sp>
      <p:sp>
        <p:nvSpPr>
          <p:cNvPr id="72707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 typeface="Wingdings" pitchFamily="2" charset="2"/>
              <a:buNone/>
            </a:pPr>
            <a:fld id="{817037A6-DF55-4769-A30C-EE8A379BC4B1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 typeface="Wingdings" pitchFamily="2" charset="2"/>
                <a:buNone/>
              </a:pPr>
              <a:t>10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27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46757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16227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36487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13528" indent="-224325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4DFA3EA-9909-463B-92B8-0B01DD908639}" type="slidenum">
              <a:rPr lang="en-US" sz="1200"/>
              <a:pPr eaLnBrk="1" hangingPunct="1"/>
              <a:t>11</a:t>
            </a:fld>
            <a:endParaRPr lang="en-US" sz="1200"/>
          </a:p>
        </p:txBody>
      </p:sp>
      <p:sp>
        <p:nvSpPr>
          <p:cNvPr id="74755" name="Rectangle 1031"/>
          <p:cNvSpPr txBox="1">
            <a:spLocks noGrp="1" noChangeArrowheads="1"/>
          </p:cNvSpPr>
          <p:nvPr/>
        </p:nvSpPr>
        <p:spPr bwMode="auto">
          <a:xfrm>
            <a:off x="3884027" y="8684926"/>
            <a:ext cx="2972421" cy="45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 anchor="b"/>
          <a:lstStyle>
            <a:lvl1pPr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12813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SzTx/>
              <a:buFont typeface="Wingdings" pitchFamily="2" charset="2"/>
              <a:buNone/>
            </a:pPr>
            <a:fld id="{5D3C1299-3D0A-4CCA-84B7-F1A30BDCE73A}" type="slidenum">
              <a:rPr lang="en-US" sz="1200">
                <a:latin typeface="Times New Roman" pitchFamily="18" charset="0"/>
              </a:rPr>
              <a:pPr algn="r" eaLnBrk="1" hangingPunct="1">
                <a:spcBef>
                  <a:spcPct val="0"/>
                </a:spcBef>
                <a:buSzTx/>
                <a:buFont typeface="Wingdings" pitchFamily="2" charset="2"/>
                <a:buNone/>
              </a:pPr>
              <a:t>11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7475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25" tIns="44862" rIns="89725" bIns="44862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FECF1-7D41-403B-9A5B-52336BF79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0141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7/8/2014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Global Promotion Strategies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28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579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promotion strategies</a:t>
            </a:r>
          </a:p>
          <a:p>
            <a:r>
              <a:rPr lang="en-US" dirty="0" smtClean="0"/>
              <a:t>Personal selling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Ctr="1">
            <a:normAutofit fontScale="90000"/>
          </a:bodyPr>
          <a:lstStyle/>
          <a:p>
            <a:pPr eaLnBrk="1" hangingPunct="1"/>
            <a:r>
              <a:rPr lang="en-US" dirty="0" smtClean="0"/>
              <a:t>Global Account Team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Global account team – Services a customer in every country in which the customer operates</a:t>
            </a:r>
          </a:p>
          <a:p>
            <a:pPr eaLnBrk="1" hangingPunct="1">
              <a:lnSpc>
                <a:spcPct val="90000"/>
              </a:lnSpc>
            </a:pPr>
            <a:endParaRPr lang="en-US" sz="400" smtClean="0"/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Siemen’s teams for Volkswagen &amp; Ford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endParaRPr lang="en-US" sz="1400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Response to centralized purchasing within global firms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Information technology makes it possible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Price pressures</a:t>
            </a:r>
          </a:p>
        </p:txBody>
      </p:sp>
    </p:spTree>
    <p:extLst>
      <p:ext uri="{BB962C8B-B14F-4D97-AF65-F5344CB8AC3E}">
        <p14:creationId xmlns="" xmlns:p14="http://schemas.microsoft.com/office/powerpoint/2010/main" val="3300503919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2253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5257800" cy="1371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Selling to Businesses and Governments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International Trade Fairs</a:t>
            </a:r>
          </a:p>
          <a:p>
            <a:r>
              <a:rPr lang="en-US" dirty="0" smtClean="0"/>
              <a:t>Selling through a bidding process</a:t>
            </a:r>
          </a:p>
          <a:p>
            <a:r>
              <a:rPr lang="en-US" dirty="0" smtClean="0"/>
              <a:t>Consortium selling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5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Ctr="1"/>
          <a:lstStyle/>
          <a:p>
            <a:pPr eaLnBrk="1" hangingPunct="1"/>
            <a:r>
              <a:rPr lang="en-US" dirty="0" smtClean="0"/>
              <a:t>Bidding Process</a:t>
            </a:r>
            <a:endParaRPr lang="en-US" sz="3200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61963" indent="-461963" eaLnBrk="1" hangingPunct="1">
              <a:buFont typeface="Times" charset="0"/>
              <a:buAutoNum type="arabicPeriod"/>
            </a:pPr>
            <a:r>
              <a:rPr lang="en-US" sz="2800" b="1" smtClean="0">
                <a:solidFill>
                  <a:srgbClr val="FF3300"/>
                </a:solidFill>
              </a:rPr>
              <a:t>Search phase</a:t>
            </a:r>
            <a:r>
              <a:rPr lang="en-US" sz="2800" smtClean="0"/>
              <a:t> – Purchaser utilizes media and business contacts to search for vendors</a:t>
            </a:r>
          </a:p>
          <a:p>
            <a:pPr marL="461963" indent="-461963" eaLnBrk="1" hangingPunct="1">
              <a:buFont typeface="Times" charset="0"/>
              <a:buAutoNum type="arabicPeriod"/>
            </a:pPr>
            <a:r>
              <a:rPr lang="en-US" sz="2800" b="1" smtClean="0">
                <a:solidFill>
                  <a:srgbClr val="FF3300"/>
                </a:solidFill>
              </a:rPr>
              <a:t>Prequalifying phase</a:t>
            </a:r>
            <a:r>
              <a:rPr lang="en-US" sz="2800" smtClean="0"/>
              <a:t> – Purchaser requests documentation from potential bidders</a:t>
            </a:r>
            <a:endParaRPr lang="en-US" sz="900" smtClean="0"/>
          </a:p>
          <a:p>
            <a:pPr marL="461963" indent="-461963" eaLnBrk="1" hangingPunct="1">
              <a:buFont typeface="Times" charset="0"/>
              <a:buAutoNum type="arabicPeriod"/>
            </a:pPr>
            <a:r>
              <a:rPr lang="en-US" sz="2800" b="1" smtClean="0">
                <a:solidFill>
                  <a:srgbClr val="FF3300"/>
                </a:solidFill>
              </a:rPr>
              <a:t>Formal bids</a:t>
            </a:r>
            <a:r>
              <a:rPr lang="en-US" sz="2800" smtClean="0"/>
              <a:t> – Bidders provide written statement of how they will solve purchaser’s problem and their price</a:t>
            </a:r>
            <a:endParaRPr lang="en-US" sz="1000" smtClean="0"/>
          </a:p>
          <a:p>
            <a:pPr marL="461963" indent="-461963" eaLnBrk="1" hangingPunct="1">
              <a:buFont typeface="Times" charset="0"/>
              <a:buAutoNum type="arabicPeriod"/>
            </a:pPr>
            <a:r>
              <a:rPr lang="en-US" sz="2800" b="1" smtClean="0">
                <a:solidFill>
                  <a:srgbClr val="FF3300"/>
                </a:solidFill>
              </a:rPr>
              <a:t>Selection</a:t>
            </a:r>
            <a:r>
              <a:rPr lang="en-US" sz="2800" smtClean="0">
                <a:solidFill>
                  <a:srgbClr val="FF3300"/>
                </a:solidFill>
              </a:rPr>
              <a:t> </a:t>
            </a:r>
            <a:r>
              <a:rPr lang="en-US" sz="2800" smtClean="0"/>
              <a:t>– Purchaser makes choice</a:t>
            </a:r>
          </a:p>
          <a:p>
            <a:pPr marL="849313" lvl="1" indent="-385763" eaLnBrk="1" hangingPunct="1"/>
            <a:r>
              <a:rPr lang="en-US" sz="2400" b="1" i="1" smtClean="0">
                <a:solidFill>
                  <a:srgbClr val="FF3300"/>
                </a:solidFill>
              </a:rPr>
              <a:t>Performance bond</a:t>
            </a:r>
            <a:r>
              <a:rPr lang="en-US" sz="2400" smtClean="0"/>
              <a:t> – A guarantee that the company will pay certain specified damages if job not completed in accordance with specifications</a:t>
            </a:r>
          </a:p>
        </p:txBody>
      </p:sp>
    </p:spTree>
    <p:extLst>
      <p:ext uri="{BB962C8B-B14F-4D97-AF65-F5344CB8AC3E}">
        <p14:creationId xmlns="" xmlns:p14="http://schemas.microsoft.com/office/powerpoint/2010/main" val="86866639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>
            <a:normAutofit fontScale="90000"/>
          </a:bodyPr>
          <a:lstStyle/>
          <a:p>
            <a:pPr eaLnBrk="1" hangingPunct="1"/>
            <a:r>
              <a:rPr lang="en-US" smtClean="0"/>
              <a:t>Consortium Selling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Consortium</a:t>
            </a:r>
            <a:r>
              <a:rPr lang="en-US" smtClean="0"/>
              <a:t> – Group of firms that share a certain contract or project on a pre-agreed basis but act as one company toward the customer</a:t>
            </a:r>
          </a:p>
          <a:p>
            <a:pPr lvl="1" eaLnBrk="1" hangingPunct="1"/>
            <a:r>
              <a:rPr lang="en-US" smtClean="0"/>
              <a:t>Share the risk</a:t>
            </a:r>
          </a:p>
          <a:p>
            <a:pPr lvl="1" eaLnBrk="1" hangingPunct="1"/>
            <a:r>
              <a:rPr lang="en-US" smtClean="0"/>
              <a:t>Enhance competitiveness of turnkey projects</a:t>
            </a:r>
          </a:p>
        </p:txBody>
      </p:sp>
    </p:spTree>
    <p:extLst>
      <p:ext uri="{BB962C8B-B14F-4D97-AF65-F5344CB8AC3E}">
        <p14:creationId xmlns="" xmlns:p14="http://schemas.microsoft.com/office/powerpoint/2010/main" val="427904783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pPr eaLnBrk="1" hangingPunct="1"/>
            <a:r>
              <a:rPr lang="en-US" smtClean="0"/>
              <a:t>Sales Promotion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 value to products in order to stimulate consumer purchasing and/or channel cooperation</a:t>
            </a:r>
            <a:endParaRPr lang="en-US" sz="500" smtClean="0"/>
          </a:p>
          <a:p>
            <a:pPr lvl="1" eaLnBrk="1" hangingPunct="1"/>
            <a:r>
              <a:rPr lang="en-US" smtClean="0"/>
              <a:t>Coupons, sweepstakes, gifts, reduced-price labels, free goods, double-pack promotions, in-store displays, slotting allowance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25362810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Sports Promotion and Sponsorships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Today, large sports events, such as the </a:t>
            </a:r>
            <a:r>
              <a:rPr lang="en-US" dirty="0" err="1" smtClean="0"/>
              <a:t>olympics</a:t>
            </a:r>
            <a:r>
              <a:rPr lang="en-US" dirty="0" smtClean="0"/>
              <a:t> and world championships in specific sports, cannot exist in their present form without funding by companies.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pPr eaLnBrk="1" hangingPunct="1"/>
            <a:r>
              <a:rPr lang="en-US" smtClean="0"/>
              <a:t>Telemarketing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Can be used to solicit sales and to offer enhanced customer service to current and potential consumers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8301612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Ctr="1">
            <a:normAutofit fontScale="90000"/>
          </a:bodyPr>
          <a:lstStyle/>
          <a:p>
            <a:pPr eaLnBrk="1" hangingPunct="1"/>
            <a:r>
              <a:rPr lang="en-US" dirty="0" smtClean="0"/>
              <a:t>Managing Word-of-Mouth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Cultural differences in product recommendation references</a:t>
            </a:r>
          </a:p>
          <a:p>
            <a:pPr lvl="1" eaLnBrk="1" hangingPunct="1"/>
            <a:r>
              <a:rPr lang="en-US" smtClean="0"/>
              <a:t>Individualistic cultures versus collectivist cultures</a:t>
            </a:r>
          </a:p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Buzz marketing</a:t>
            </a:r>
            <a:r>
              <a:rPr lang="en-US" smtClean="0"/>
              <a:t> – Marketing activities undertaken to stimulate consumer discussion of the product</a:t>
            </a:r>
          </a:p>
          <a:p>
            <a:pPr lvl="1" eaLnBrk="1" hangingPunct="1"/>
            <a:r>
              <a:rPr lang="en-US" smtClean="0"/>
              <a:t>Good buzz and bad buzz</a:t>
            </a:r>
          </a:p>
        </p:txBody>
      </p:sp>
    </p:spTree>
    <p:extLst>
      <p:ext uri="{BB962C8B-B14F-4D97-AF65-F5344CB8AC3E}">
        <p14:creationId xmlns="" xmlns:p14="http://schemas.microsoft.com/office/powerpoint/2010/main" val="287965039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title"/>
          </p:nvPr>
        </p:nvSpPr>
        <p:spPr/>
        <p:txBody>
          <a:bodyPr anchorCtr="1"/>
          <a:lstStyle/>
          <a:p>
            <a:pPr eaLnBrk="1" hangingPunct="1"/>
            <a:r>
              <a:rPr lang="en-US" smtClean="0"/>
              <a:t>Public Relations</a:t>
            </a:r>
          </a:p>
        </p:txBody>
      </p:sp>
      <p:sp>
        <p:nvSpPr>
          <p:cNvPr id="3481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Marketing activities that enhance brand equity by promoting goodwill toward the organization</a:t>
            </a:r>
          </a:p>
        </p:txBody>
      </p:sp>
    </p:spTree>
    <p:extLst>
      <p:ext uri="{BB962C8B-B14F-4D97-AF65-F5344CB8AC3E}">
        <p14:creationId xmlns="" xmlns:p14="http://schemas.microsoft.com/office/powerpoint/2010/main" val="375866519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nimBg="1"/>
      <p:bldP spid="348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 </a:t>
            </a:r>
            <a:r>
              <a:rPr lang="en-US" smtClean="0"/>
              <a:t>account management</a:t>
            </a:r>
            <a:endParaRPr lang="en-US" dirty="0" smtClean="0"/>
          </a:p>
          <a:p>
            <a:r>
              <a:rPr lang="en-US" dirty="0" smtClean="0"/>
              <a:t>Other forms of promotion</a:t>
            </a:r>
          </a:p>
          <a:p>
            <a:r>
              <a:rPr lang="en-US" dirty="0" smtClean="0"/>
              <a:t>Public relations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References</a:t>
            </a:r>
            <a:endParaRPr lang="en-US" dirty="0">
              <a:latin typeface="Candar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Gillespie, K., Jeannet, J.P. </a:t>
            </a:r>
            <a:r>
              <a:rPr lang="en-US" dirty="0">
                <a:latin typeface="Candara" pitchFamily="34" charset="0"/>
              </a:rPr>
              <a:t>and </a:t>
            </a:r>
            <a:r>
              <a:rPr lang="en-US" dirty="0" smtClean="0">
                <a:latin typeface="Candara" pitchFamily="34" charset="0"/>
              </a:rPr>
              <a:t>Hennessey, H.D. </a:t>
            </a:r>
            <a:r>
              <a:rPr lang="en-US" dirty="0">
                <a:latin typeface="Candara" pitchFamily="34" charset="0"/>
              </a:rPr>
              <a:t>(</a:t>
            </a:r>
            <a:r>
              <a:rPr lang="en-US" dirty="0" smtClean="0">
                <a:latin typeface="Candara" pitchFamily="34" charset="0"/>
              </a:rPr>
              <a:t>2004), </a:t>
            </a:r>
            <a:r>
              <a:rPr lang="en-GB" dirty="0" smtClean="0">
                <a:latin typeface="Candara" pitchFamily="34" charset="0"/>
              </a:rPr>
              <a:t>Global Marketing: An Interactive Approach, Houghton Mifflin, Boston, NY.</a:t>
            </a:r>
            <a:endParaRPr lang="en-GB" dirty="0">
              <a:latin typeface="Candara" pitchFamily="34" charset="0"/>
            </a:endParaRPr>
          </a:p>
          <a:p>
            <a:endParaRPr lang="en-US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784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350</Words>
  <Application>Microsoft Office PowerPoint</Application>
  <PresentationFormat>On-screen Show (4:3)</PresentationFormat>
  <Paragraphs>61</Paragraphs>
  <Slides>13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Global Promotion Strategies </vt:lpstr>
      <vt:lpstr>Recap</vt:lpstr>
      <vt:lpstr>Global Account Team</vt:lpstr>
      <vt:lpstr>Selling to Businesses and Governments</vt:lpstr>
      <vt:lpstr>Bidding Process</vt:lpstr>
      <vt:lpstr>Consortium Selling</vt:lpstr>
      <vt:lpstr>Sales Promotion</vt:lpstr>
      <vt:lpstr>Sports Promotion and Sponsorships</vt:lpstr>
      <vt:lpstr>Telemarketing</vt:lpstr>
      <vt:lpstr>Managing Word-of-Mouth</vt:lpstr>
      <vt:lpstr>Public Relations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25</cp:revision>
  <dcterms:created xsi:type="dcterms:W3CDTF">2013-04-14T12:30:45Z</dcterms:created>
  <dcterms:modified xsi:type="dcterms:W3CDTF">2014-07-08T07:17:22Z</dcterms:modified>
</cp:coreProperties>
</file>