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9" r:id="rId2"/>
    <p:sldId id="274" r:id="rId3"/>
    <p:sldId id="257" r:id="rId4"/>
    <p:sldId id="258" r:id="rId5"/>
    <p:sldId id="259" r:id="rId6"/>
    <p:sldId id="261" r:id="rId7"/>
    <p:sldId id="272" r:id="rId8"/>
    <p:sldId id="273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7/8/2014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AA5919-9E4C-43A7-82A1-2BB967E06F37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46083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DFF09F15-6217-4C10-ABA5-76C10E3B159E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4FC8FE-10A9-498A-924D-F87C902A12C7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51203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B064E76D-025B-4A22-8024-AED065162D99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12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4EEBFE55-7746-4086-AAE1-A6A6BA06F9B6}" type="slidenum">
              <a:rPr lang="en-US" sz="1200"/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/>
          </a:p>
        </p:txBody>
      </p:sp>
      <p:sp>
        <p:nvSpPr>
          <p:cNvPr id="96259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02FE804D-41CF-4EEE-8FC7-5C832335023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62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0B20A4E-20F9-436C-A166-CDB23E7BFE0E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55299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1F36617E-C655-4498-B1C7-C79DF414E3F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53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FECF1-7D41-403B-9A5B-52336BF79F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50141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7/8/2014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Global Promotion Strategies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27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4579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Global media strategy</a:t>
            </a:r>
          </a:p>
          <a:p>
            <a:r>
              <a:rPr lang="en-US" dirty="0"/>
              <a:t>Organizing the global advertising effort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444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600" smtClean="0"/>
              <a:t>List the major factors that determine a firm’s ability to use a push or a pull promotion strategy in different national markets.</a:t>
            </a:r>
          </a:p>
          <a:p>
            <a:pPr eaLnBrk="1" hangingPunct="1"/>
            <a:r>
              <a:rPr lang="en-US" sz="1600" smtClean="0"/>
              <a:t>Contrast the benefits to the international marketer of using an international sales force with those of using local sales forces.</a:t>
            </a:r>
          </a:p>
          <a:p>
            <a:pPr eaLnBrk="1" hangingPunct="1"/>
            <a:r>
              <a:rPr lang="en-US" sz="1600" smtClean="0"/>
              <a:t>Describe the impact that different purchasing behaviors, buying criteria, languages, and negotiation styles can have on international selling.</a:t>
            </a:r>
          </a:p>
          <a:p>
            <a:pPr eaLnBrk="1" hangingPunct="1"/>
            <a:r>
              <a:rPr lang="en-US" sz="1600" smtClean="0"/>
              <a:t>Explain the importance of global account management.</a:t>
            </a:r>
          </a:p>
          <a:p>
            <a:pPr eaLnBrk="1" hangingPunct="1"/>
            <a:r>
              <a:rPr lang="en-US" sz="1600" smtClean="0"/>
              <a:t>Describe how global marketers can successfully utilize international trade fairs and consortia as well as manage the international bidding process.</a:t>
            </a:r>
          </a:p>
          <a:p>
            <a:pPr eaLnBrk="1" hangingPunct="1"/>
            <a:r>
              <a:rPr lang="en-US" sz="1600" smtClean="0"/>
              <a:t>Cite examples of how sales promotions vary across cultures, and suggest reasons for these differences.</a:t>
            </a:r>
          </a:p>
          <a:p>
            <a:pPr eaLnBrk="1" hangingPunct="1"/>
            <a:r>
              <a:rPr lang="en-US" sz="1600" smtClean="0"/>
              <a:t>Note recent international trends in sales promotions, sports sponsorships, telemarketing, product placement, and managing word-of-mouth.</a:t>
            </a:r>
          </a:p>
          <a:p>
            <a:pPr eaLnBrk="1" hangingPunct="1"/>
            <a:r>
              <a:rPr lang="en-US" sz="1600" smtClean="0"/>
              <a:t>Give examples of international public relations disasters and suggest ways by which global marketers can promote the goodwill of their firms.</a:t>
            </a:r>
          </a:p>
        </p:txBody>
      </p:sp>
    </p:spTree>
    <p:extLst>
      <p:ext uri="{BB962C8B-B14F-4D97-AF65-F5344CB8AC3E}">
        <p14:creationId xmlns="" xmlns:p14="http://schemas.microsoft.com/office/powerpoint/2010/main" val="60211283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Global promotion strategies</a:t>
            </a:r>
          </a:p>
          <a:p>
            <a:pPr eaLnBrk="1" hangingPunct="1"/>
            <a:r>
              <a:rPr lang="en-US" dirty="0" smtClean="0"/>
              <a:t>Personal selling</a:t>
            </a:r>
          </a:p>
          <a:p>
            <a:pPr eaLnBrk="1" hangingPunct="1"/>
            <a:r>
              <a:rPr lang="en-US" dirty="0" smtClean="0"/>
              <a:t>Global account management</a:t>
            </a:r>
          </a:p>
          <a:p>
            <a:pPr eaLnBrk="1" hangingPunct="1"/>
            <a:r>
              <a:rPr lang="en-US" dirty="0" smtClean="0"/>
              <a:t>Selling to businesses and governments</a:t>
            </a:r>
          </a:p>
          <a:p>
            <a:pPr eaLnBrk="1" hangingPunct="1"/>
            <a:r>
              <a:rPr lang="en-US" dirty="0" smtClean="0"/>
              <a:t>Other forms of promotion</a:t>
            </a:r>
          </a:p>
          <a:p>
            <a:pPr eaLnBrk="1" hangingPunct="1"/>
            <a:r>
              <a:rPr lang="en-US" dirty="0" smtClean="0"/>
              <a:t>Public relations</a:t>
            </a:r>
          </a:p>
        </p:txBody>
      </p:sp>
    </p:spTree>
    <p:extLst>
      <p:ext uri="{BB962C8B-B14F-4D97-AF65-F5344CB8AC3E}">
        <p14:creationId xmlns="" xmlns:p14="http://schemas.microsoft.com/office/powerpoint/2010/main" val="273544647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smtClean="0"/>
              <a:t>Push versus Pull Strategies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Pull strategy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Focuses on the end-user or the buyer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Dependence on sales promotions and advertising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Advisable when product is widely used by consumers, channel is long, product is not complex, and when self-service is predominant shopping behavior</a:t>
            </a:r>
          </a:p>
          <a:p>
            <a:pPr eaLnBrk="1" hangingPunct="1">
              <a:lnSpc>
                <a:spcPct val="90000"/>
              </a:lnSpc>
            </a:pPr>
            <a:endParaRPr lang="en-US" sz="5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Push strategy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Focuses on the distributors of a product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Incentives offered to wholesalers or retailers to carry and promote a product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May resort to push when there is a lack of advertising media or difficulty transferring firm’s pull strategy in foreign markets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</p:txBody>
      </p:sp>
    </p:spTree>
    <p:extLst>
      <p:ext uri="{BB962C8B-B14F-4D97-AF65-F5344CB8AC3E}">
        <p14:creationId xmlns="" xmlns:p14="http://schemas.microsoft.com/office/powerpoint/2010/main" val="830447461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05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Personal Selling</a:t>
            </a:r>
          </a:p>
        </p:txBody>
      </p:sp>
      <p:sp>
        <p:nvSpPr>
          <p:cNvPr id="95235" name="Rectangle 2053"/>
          <p:cNvSpPr>
            <a:spLocks noGrp="1" noChangeArrowheads="1"/>
          </p:cNvSpPr>
          <p:nvPr>
            <p:ph idx="1"/>
          </p:nvPr>
        </p:nvSpPr>
        <p:spPr>
          <a:xfrm>
            <a:off x="457200" y="2743200"/>
            <a:ext cx="2971800" cy="3382963"/>
          </a:xfrm>
          <a:solidFill>
            <a:schemeClr val="accent1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sz="2000" b="1" dirty="0" smtClean="0">
                <a:latin typeface="Arial" charset="0"/>
              </a:rPr>
              <a:t>International selling</a:t>
            </a:r>
          </a:p>
          <a:p>
            <a:pPr lvl="1" eaLnBrk="1" hangingPunct="1">
              <a:buClr>
                <a:schemeClr val="tx1"/>
              </a:buClr>
            </a:pPr>
            <a:r>
              <a:rPr lang="en-US" sz="2000" b="1" dirty="0" smtClean="0">
                <a:latin typeface="Arial" charset="0"/>
              </a:rPr>
              <a:t>Company sales force travels across countries and meets directly with clients abroad</a:t>
            </a:r>
          </a:p>
          <a:p>
            <a:pPr lvl="1" eaLnBrk="1" hangingPunct="1">
              <a:lnSpc>
                <a:spcPct val="90000"/>
              </a:lnSpc>
            </a:pPr>
            <a:endParaRPr lang="en-US" sz="2000" b="1" dirty="0" smtClean="0">
              <a:latin typeface="Arial" charset="0"/>
            </a:endParaRPr>
          </a:p>
        </p:txBody>
      </p:sp>
      <p:sp>
        <p:nvSpPr>
          <p:cNvPr id="95236" name="Rectangle 205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444272" y="2743200"/>
            <a:ext cx="2785328" cy="3352800"/>
          </a:xfrm>
          <a:solidFill>
            <a:schemeClr val="accent1"/>
          </a:solidFill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sz="2000" b="1" dirty="0" smtClean="0">
                <a:latin typeface="Arial" charset="0"/>
              </a:rPr>
              <a:t>Local selling</a:t>
            </a:r>
          </a:p>
          <a:p>
            <a:pPr lvl="1" eaLnBrk="1" hangingPunct="1">
              <a:buClr>
                <a:schemeClr val="tx1"/>
              </a:buClr>
            </a:pPr>
            <a:r>
              <a:rPr lang="en-US" sz="2000" b="1" dirty="0" smtClean="0">
                <a:latin typeface="Arial" charset="0"/>
              </a:rPr>
              <a:t>Company organizes and staffs a local sales force made up of local nationals to do selling in that country</a:t>
            </a:r>
          </a:p>
        </p:txBody>
      </p:sp>
      <p:sp>
        <p:nvSpPr>
          <p:cNvPr id="95237" name="Text Box 2055"/>
          <p:cNvSpPr txBox="1">
            <a:spLocks noChangeArrowheads="1"/>
          </p:cNvSpPr>
          <p:nvPr/>
        </p:nvSpPr>
        <p:spPr bwMode="auto">
          <a:xfrm>
            <a:off x="609600" y="1492250"/>
            <a:ext cx="80930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 typeface="Wingdings" pitchFamily="2" charset="2"/>
              <a:buNone/>
            </a:pPr>
            <a:r>
              <a:rPr lang="en-US" sz="2800">
                <a:effectLst/>
              </a:rPr>
              <a:t>When a customer is met in person by a representative of the marketing company</a:t>
            </a:r>
          </a:p>
        </p:txBody>
      </p:sp>
    </p:spTree>
    <p:extLst>
      <p:ext uri="{BB962C8B-B14F-4D97-AF65-F5344CB8AC3E}">
        <p14:creationId xmlns="" xmlns:p14="http://schemas.microsoft.com/office/powerpoint/2010/main" val="126145009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International Selling</a:t>
            </a:r>
            <a:r>
              <a:rPr lang="en-US" sz="2400" dirty="0" smtClean="0"/>
              <a:t> </a:t>
            </a:r>
            <a:endParaRPr lang="en-US" sz="20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smtClean="0"/>
              <a:t>Buying criteria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How products/vendors are selected may vary market to market</a:t>
            </a:r>
            <a:endParaRPr lang="en-US" sz="1400" smtClean="0"/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Language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Importance of knowing the local language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smtClean="0"/>
              <a:t>Business etiquette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How and when appointments and introductions are made, if gifts are presented, attending sales banquets and other social/business occasions</a:t>
            </a:r>
          </a:p>
        </p:txBody>
      </p:sp>
    </p:spTree>
    <p:extLst>
      <p:ext uri="{BB962C8B-B14F-4D97-AF65-F5344CB8AC3E}">
        <p14:creationId xmlns="" xmlns:p14="http://schemas.microsoft.com/office/powerpoint/2010/main" val="195712701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International sales negotiations</a:t>
            </a:r>
          </a:p>
          <a:p>
            <a:r>
              <a:rPr lang="en-US" dirty="0" smtClean="0"/>
              <a:t>Local selling (single-country sales force)</a:t>
            </a:r>
          </a:p>
          <a:p>
            <a:pPr lvl="1"/>
            <a:r>
              <a:rPr lang="en-US" dirty="0" smtClean="0"/>
              <a:t>Role of local sales force</a:t>
            </a:r>
          </a:p>
          <a:p>
            <a:pPr lvl="1"/>
            <a:r>
              <a:rPr lang="en-US" dirty="0" smtClean="0"/>
              <a:t>Foreign sales practices</a:t>
            </a:r>
          </a:p>
          <a:p>
            <a:pPr lvl="1"/>
            <a:r>
              <a:rPr lang="en-US" dirty="0" smtClean="0"/>
              <a:t>Recruiting</a:t>
            </a:r>
          </a:p>
          <a:p>
            <a:pPr lvl="1"/>
            <a:r>
              <a:rPr lang="en-US" dirty="0" smtClean="0"/>
              <a:t>Compensation</a:t>
            </a:r>
          </a:p>
          <a:p>
            <a:pPr lvl="1">
              <a:buNone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/>
              <a:t>International Selling</a:t>
            </a:r>
            <a:r>
              <a:rPr lang="en-US" sz="2400" dirty="0" smtClean="0"/>
              <a:t> </a:t>
            </a:r>
            <a:r>
              <a:rPr lang="en-US" sz="2000" dirty="0" smtClean="0"/>
              <a:t>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promotion strategies</a:t>
            </a:r>
          </a:p>
          <a:p>
            <a:r>
              <a:rPr lang="en-US" dirty="0" smtClean="0"/>
              <a:t>Personal selling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8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441</Words>
  <Application>Microsoft Office PowerPoint</Application>
  <PresentationFormat>On-screen Show (4:3)</PresentationFormat>
  <Paragraphs>64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Global Promotion Strategies </vt:lpstr>
      <vt:lpstr>Recap</vt:lpstr>
      <vt:lpstr>Learning Objectives</vt:lpstr>
      <vt:lpstr>Chapter Outline</vt:lpstr>
      <vt:lpstr>Push versus Pull Strategies</vt:lpstr>
      <vt:lpstr>Personal Selling</vt:lpstr>
      <vt:lpstr>International Selling </vt:lpstr>
      <vt:lpstr>International Selling (cont.)</vt:lpstr>
      <vt:lpstr>Summary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26</cp:revision>
  <dcterms:created xsi:type="dcterms:W3CDTF">2013-04-14T12:30:45Z</dcterms:created>
  <dcterms:modified xsi:type="dcterms:W3CDTF">2014-07-08T05:50:35Z</dcterms:modified>
</cp:coreProperties>
</file>