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63" r:id="rId2"/>
    <p:sldId id="262" r:id="rId3"/>
    <p:sldId id="256" r:id="rId4"/>
    <p:sldId id="257" r:id="rId5"/>
    <p:sldId id="258" r:id="rId6"/>
    <p:sldId id="259" r:id="rId7"/>
    <p:sldId id="260" r:id="rId8"/>
    <p:sldId id="261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624" autoAdjust="0"/>
  </p:normalViewPr>
  <p:slideViewPr>
    <p:cSldViewPr>
      <p:cViewPr varScale="1">
        <p:scale>
          <a:sx n="51" d="100"/>
          <a:sy n="51" d="100"/>
        </p:scale>
        <p:origin x="-1243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pPr/>
              <a:t>7/7/2014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pPr/>
              <a:t>7/7/2014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E4F26B-6D8E-4D76-BFE7-ADD3CF8C205C}" type="slidenum">
              <a:rPr lang="en-US" sz="1200"/>
              <a:pPr eaLnBrk="1" hangingPunct="1"/>
              <a:t>3</a:t>
            </a:fld>
            <a:endParaRPr lang="en-US" sz="1200"/>
          </a:p>
        </p:txBody>
      </p:sp>
      <p:sp>
        <p:nvSpPr>
          <p:cNvPr id="63491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65530C43-42DE-4643-8BA6-05B23C122044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3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634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35D7585-B9AF-4488-8627-8E8372714FE5}" type="slidenum">
              <a:rPr lang="en-US" sz="1200"/>
              <a:pPr eaLnBrk="1" hangingPunct="1"/>
              <a:t>5</a:t>
            </a:fld>
            <a:endParaRPr lang="en-US" sz="1200"/>
          </a:p>
        </p:txBody>
      </p:sp>
      <p:sp>
        <p:nvSpPr>
          <p:cNvPr id="68611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8994845D-2AB8-4F3C-B463-5DBBF53C8DC8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5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686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8C51DC5-B941-43EF-9A71-9C2FA6B0B556}" type="slidenum">
              <a:rPr lang="en-US" sz="1200"/>
              <a:pPr eaLnBrk="1" hangingPunct="1"/>
              <a:t>7</a:t>
            </a:fld>
            <a:endParaRPr lang="en-US" sz="1200"/>
          </a:p>
        </p:txBody>
      </p:sp>
      <p:sp>
        <p:nvSpPr>
          <p:cNvPr id="70659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0970F8A6-E56B-492D-9476-1383B53D14CA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7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06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D6ADF72-7D20-4159-9657-9252E2B516AE}" type="slidenum">
              <a:rPr lang="en-US" sz="1200"/>
              <a:pPr eaLnBrk="1" hangingPunct="1"/>
              <a:t>8</a:t>
            </a:fld>
            <a:endParaRPr lang="en-US" sz="1200"/>
          </a:p>
        </p:txBody>
      </p:sp>
      <p:sp>
        <p:nvSpPr>
          <p:cNvPr id="71683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FDA484E9-C67E-45CA-8D78-2EF0E9AFEAB3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8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16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7/7/2014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Managing Global Advertising</a:t>
            </a:r>
            <a:br>
              <a:rPr lang="en-US" dirty="0">
                <a:latin typeface="Candara" pitchFamily="34" charset="0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26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6920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Global versus local advertising</a:t>
            </a:r>
          </a:p>
          <a:p>
            <a:r>
              <a:rPr lang="en-US" dirty="0"/>
              <a:t>Developing global campaigns</a:t>
            </a:r>
          </a:p>
          <a:p>
            <a:r>
              <a:rPr lang="en-US" dirty="0"/>
              <a:t>The global-local decision</a:t>
            </a:r>
          </a:p>
          <a:p>
            <a:r>
              <a:rPr lang="en-US" dirty="0"/>
              <a:t>Overcoming language barriers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45342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/>
              <a:t>Global Media Strategy</a:t>
            </a:r>
            <a:endParaRPr lang="en-US" dirty="0" smtClean="0">
              <a:latin typeface="Candara" pitchFamily="34" charset="0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sz="3600" b="1" dirty="0"/>
              <a:t>Media Availability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latin typeface="Candara" pitchFamily="34" charset="0"/>
              </a:rPr>
              <a:t>Global media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b="1" dirty="0" smtClean="0">
                <a:solidFill>
                  <a:srgbClr val="00CC66"/>
                </a:solidFill>
                <a:latin typeface="Candara" pitchFamily="34" charset="0"/>
              </a:rPr>
              <a:t>TV</a:t>
            </a:r>
            <a:r>
              <a:rPr lang="en-US" sz="2400" dirty="0" smtClean="0">
                <a:latin typeface="Candara" pitchFamily="34" charset="0"/>
              </a:rPr>
              <a:t> = CNN, BBC World, ESPN, MTV, Satellite stations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b="1" dirty="0" smtClean="0">
                <a:solidFill>
                  <a:srgbClr val="00CC66"/>
                </a:solidFill>
                <a:latin typeface="Candara" pitchFamily="34" charset="0"/>
              </a:rPr>
              <a:t>Print</a:t>
            </a:r>
            <a:r>
              <a:rPr lang="en-US" sz="2400" b="1" dirty="0" smtClean="0">
                <a:latin typeface="Candara" pitchFamily="34" charset="0"/>
              </a:rPr>
              <a:t> </a:t>
            </a:r>
            <a:r>
              <a:rPr lang="en-US" sz="2400" dirty="0" smtClean="0">
                <a:latin typeface="Candara" pitchFamily="34" charset="0"/>
              </a:rPr>
              <a:t>= </a:t>
            </a:r>
            <a:r>
              <a:rPr lang="en-US" sz="2400" i="1" dirty="0" smtClean="0">
                <a:latin typeface="Candara" pitchFamily="34" charset="0"/>
              </a:rPr>
              <a:t>The Economist, Fortune, Time, Business Week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b="1" dirty="0" smtClean="0">
                <a:solidFill>
                  <a:srgbClr val="00CC66"/>
                </a:solidFill>
                <a:latin typeface="Candara" pitchFamily="34" charset="0"/>
              </a:rPr>
              <a:t>Internet</a:t>
            </a:r>
            <a:r>
              <a:rPr lang="en-US" sz="2400" dirty="0" smtClean="0">
                <a:latin typeface="Candara" pitchFamily="34" charset="0"/>
              </a:rPr>
              <a:t> = banner ads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latin typeface="Candara" pitchFamily="34" charset="0"/>
              </a:rPr>
              <a:t>But companies cannot expect to use their preferred advertising medium to the fullest extent everywhere </a:t>
            </a:r>
            <a:r>
              <a:rPr lang="en-US" sz="2800" dirty="0" smtClean="0">
                <a:latin typeface="Candara" pitchFamily="34" charset="0"/>
                <a:sym typeface="Wingdings" pitchFamily="2" charset="2"/>
              </a:rPr>
              <a:t> it may not be available!</a:t>
            </a:r>
            <a:endParaRPr lang="en-US" sz="2800" dirty="0" smtClean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169866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Global Media Strategy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Satellite Television</a:t>
            </a:r>
          </a:p>
          <a:p>
            <a:r>
              <a:rPr lang="en-US" dirty="0" smtClean="0"/>
              <a:t>Media habits</a:t>
            </a:r>
          </a:p>
          <a:p>
            <a:r>
              <a:rPr lang="en-US" dirty="0" smtClean="0"/>
              <a:t>Scheduling international advertising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5053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5029200" cy="1371600"/>
          </a:xfrm>
        </p:spPr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Organising the Global Advertising Effort</a:t>
            </a:r>
          </a:p>
        </p:txBody>
      </p:sp>
      <p:sp>
        <p:nvSpPr>
          <p:cNvPr id="28675" name="Rectangle 1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b="1" dirty="0"/>
              <a:t>Selecting Ad Agencies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>
                <a:latin typeface="Candara" pitchFamily="34" charset="0"/>
              </a:rPr>
              <a:t>Domestic Agencies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>
                <a:latin typeface="Candara" pitchFamily="34" charset="0"/>
              </a:rPr>
              <a:t>When firm first goes international, typically turns to domestic agency for help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>
                <a:latin typeface="Candara" pitchFamily="34" charset="0"/>
              </a:rPr>
              <a:t>But smaller agencies typically don’t have international experience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>
                <a:latin typeface="Candara" pitchFamily="34" charset="0"/>
              </a:rPr>
              <a:t>Local Agencies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>
                <a:latin typeface="Candara" pitchFamily="34" charset="0"/>
              </a:rPr>
              <a:t>Understands local environment, creates targeted advertising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>
                <a:latin typeface="Candara" pitchFamily="34" charset="0"/>
              </a:rPr>
              <a:t>Can be difficult to coordinate across several markets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>
                <a:latin typeface="Candara" pitchFamily="34" charset="0"/>
              </a:rPr>
              <a:t>International Advertising Networks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>
                <a:latin typeface="Candara" pitchFamily="34" charset="0"/>
              </a:rPr>
              <a:t>Can be difficult to be global and local – instead many companies have formed alliances to serve clients globally with local experience and expertise</a:t>
            </a:r>
          </a:p>
        </p:txBody>
      </p:sp>
    </p:spTree>
    <p:extLst>
      <p:ext uri="{BB962C8B-B14F-4D97-AF65-F5344CB8AC3E}">
        <p14:creationId xmlns:p14="http://schemas.microsoft.com/office/powerpoint/2010/main" xmlns="" val="272135030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nimBg="1"/>
      <p:bldP spid="2867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953000" cy="1371600"/>
          </a:xfrm>
        </p:spPr>
        <p:txBody>
          <a:bodyPr>
            <a:normAutofit fontScale="90000"/>
          </a:bodyPr>
          <a:lstStyle/>
          <a:p>
            <a:r>
              <a:rPr lang="en-US" dirty="0"/>
              <a:t>Organising the Global Advertising Effort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Working with Domestic Agencies</a:t>
            </a:r>
          </a:p>
          <a:p>
            <a:r>
              <a:rPr lang="en-US" dirty="0" smtClean="0"/>
              <a:t>Working with Local Agencies</a:t>
            </a:r>
          </a:p>
          <a:p>
            <a:r>
              <a:rPr lang="en-US" dirty="0" smtClean="0"/>
              <a:t>Working with International Advertising Networks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2790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Advertising Coordination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>
                <a:latin typeface="Candara" pitchFamily="34" charset="0"/>
              </a:rPr>
              <a:t>External factors</a:t>
            </a:r>
          </a:p>
          <a:p>
            <a:pPr eaLnBrk="1" hangingPunct="1">
              <a:lnSpc>
                <a:spcPct val="90000"/>
              </a:lnSpc>
            </a:pPr>
            <a:endParaRPr lang="en-US" sz="700" dirty="0" smtClean="0">
              <a:latin typeface="Candara" pitchFamily="34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dirty="0" smtClean="0">
                <a:latin typeface="Candara" pitchFamily="34" charset="0"/>
              </a:rPr>
              <a:t>Market diversity</a:t>
            </a:r>
          </a:p>
          <a:p>
            <a:pPr lvl="2" eaLnBrk="1" hangingPunct="1">
              <a:lnSpc>
                <a:spcPct val="90000"/>
              </a:lnSpc>
            </a:pPr>
            <a:r>
              <a:rPr lang="en-US" dirty="0" smtClean="0">
                <a:latin typeface="Candara" pitchFamily="34" charset="0"/>
              </a:rPr>
              <a:t>Homogeneous customer needs and interests = </a:t>
            </a:r>
            <a:r>
              <a:rPr lang="en-US" b="1" dirty="0" smtClean="0">
                <a:solidFill>
                  <a:srgbClr val="00CC66"/>
                </a:solidFill>
                <a:latin typeface="Candara" pitchFamily="34" charset="0"/>
              </a:rPr>
              <a:t>more</a:t>
            </a:r>
            <a:r>
              <a:rPr lang="en-US" b="1" dirty="0" smtClean="0">
                <a:latin typeface="Candara" pitchFamily="34" charset="0"/>
              </a:rPr>
              <a:t> </a:t>
            </a:r>
            <a:r>
              <a:rPr lang="en-US" b="1" dirty="0" smtClean="0">
                <a:solidFill>
                  <a:srgbClr val="00CC66"/>
                </a:solidFill>
                <a:latin typeface="Candara" pitchFamily="34" charset="0"/>
              </a:rPr>
              <a:t>standardized, centralized approach</a:t>
            </a:r>
          </a:p>
          <a:p>
            <a:pPr lvl="2" eaLnBrk="1" hangingPunct="1">
              <a:lnSpc>
                <a:spcPct val="90000"/>
              </a:lnSpc>
            </a:pPr>
            <a:r>
              <a:rPr lang="en-US" dirty="0" smtClean="0">
                <a:latin typeface="Candara" pitchFamily="34" charset="0"/>
              </a:rPr>
              <a:t>Heterogeneous customer needs and interests = </a:t>
            </a:r>
            <a:r>
              <a:rPr lang="en-US" b="1" dirty="0" smtClean="0">
                <a:solidFill>
                  <a:srgbClr val="FF3300"/>
                </a:solidFill>
                <a:latin typeface="Candara" pitchFamily="34" charset="0"/>
              </a:rPr>
              <a:t>more adapted,</a:t>
            </a:r>
            <a:r>
              <a:rPr lang="en-US" b="1" dirty="0" smtClean="0">
                <a:latin typeface="Candara" pitchFamily="34" charset="0"/>
              </a:rPr>
              <a:t> </a:t>
            </a:r>
            <a:r>
              <a:rPr lang="en-US" b="1" dirty="0" smtClean="0">
                <a:solidFill>
                  <a:srgbClr val="FF3300"/>
                </a:solidFill>
                <a:latin typeface="Candara" pitchFamily="34" charset="0"/>
              </a:rPr>
              <a:t>localized approach</a:t>
            </a:r>
            <a:endParaRPr lang="en-US" sz="1600" dirty="0" smtClean="0">
              <a:solidFill>
                <a:srgbClr val="FF3300"/>
              </a:solidFill>
              <a:latin typeface="Candara" pitchFamily="34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dirty="0" smtClean="0">
                <a:latin typeface="Candara" pitchFamily="34" charset="0"/>
              </a:rPr>
              <a:t>Competitive set</a:t>
            </a:r>
          </a:p>
          <a:p>
            <a:pPr lvl="2" eaLnBrk="1" hangingPunct="1">
              <a:lnSpc>
                <a:spcPct val="90000"/>
              </a:lnSpc>
            </a:pPr>
            <a:r>
              <a:rPr lang="en-US" dirty="0" smtClean="0">
                <a:latin typeface="Candara" pitchFamily="34" charset="0"/>
              </a:rPr>
              <a:t>Similar set of competitors across markets = </a:t>
            </a:r>
            <a:r>
              <a:rPr lang="en-US" b="1" dirty="0" smtClean="0">
                <a:solidFill>
                  <a:srgbClr val="00CC66"/>
                </a:solidFill>
                <a:latin typeface="Candara" pitchFamily="34" charset="0"/>
              </a:rPr>
              <a:t>more standardized, centralized approach</a:t>
            </a:r>
            <a:endParaRPr lang="en-US" dirty="0" smtClean="0">
              <a:solidFill>
                <a:srgbClr val="00CC66"/>
              </a:solidFill>
              <a:latin typeface="Candara" pitchFamily="34" charset="0"/>
            </a:endParaRPr>
          </a:p>
          <a:p>
            <a:pPr lvl="2" eaLnBrk="1" hangingPunct="1">
              <a:lnSpc>
                <a:spcPct val="90000"/>
              </a:lnSpc>
            </a:pPr>
            <a:r>
              <a:rPr lang="en-US" dirty="0" smtClean="0">
                <a:latin typeface="Candara" pitchFamily="34" charset="0"/>
              </a:rPr>
              <a:t>Differing local competitors in each market = </a:t>
            </a:r>
            <a:r>
              <a:rPr lang="en-US" b="1" dirty="0" smtClean="0">
                <a:solidFill>
                  <a:srgbClr val="FF3300"/>
                </a:solidFill>
                <a:latin typeface="Candara" pitchFamily="34" charset="0"/>
              </a:rPr>
              <a:t>more adapted, localized approach</a:t>
            </a:r>
            <a:endParaRPr lang="en-US" dirty="0" smtClean="0">
              <a:solidFill>
                <a:srgbClr val="FF3300"/>
              </a:solidFill>
              <a:latin typeface="Candara" pitchFamily="34" charset="0"/>
            </a:endParaRPr>
          </a:p>
          <a:p>
            <a:pPr lvl="2" eaLnBrk="1" hangingPunct="1">
              <a:lnSpc>
                <a:spcPct val="90000"/>
              </a:lnSpc>
            </a:pPr>
            <a:endParaRPr lang="en-US" dirty="0" smtClean="0">
              <a:solidFill>
                <a:srgbClr val="FF3300"/>
              </a:solidFill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755614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6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Advertising Coordination</a:t>
            </a:r>
            <a:r>
              <a:rPr lang="en-US" sz="2400" dirty="0" smtClean="0">
                <a:latin typeface="Candara" pitchFamily="34" charset="0"/>
              </a:rPr>
              <a:t> </a:t>
            </a:r>
            <a:r>
              <a:rPr lang="en-US" sz="2000" dirty="0" smtClean="0">
                <a:latin typeface="Candara" pitchFamily="34" charset="0"/>
              </a:rPr>
              <a:t>(cont.)</a:t>
            </a:r>
          </a:p>
        </p:txBody>
      </p:sp>
      <p:sp>
        <p:nvSpPr>
          <p:cNvPr id="31747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Internal factors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Decentralization</a:t>
            </a:r>
          </a:p>
          <a:p>
            <a:pPr lvl="2" eaLnBrk="1" hangingPunct="1"/>
            <a:r>
              <a:rPr lang="en-US" dirty="0" smtClean="0">
                <a:latin typeface="Candara" pitchFamily="34" charset="0"/>
              </a:rPr>
              <a:t>Is only possible if local skill levels and efficiency are acceptable</a:t>
            </a:r>
          </a:p>
          <a:p>
            <a:pPr lvl="2" eaLnBrk="1" hangingPunct="1"/>
            <a:r>
              <a:rPr lang="en-US" dirty="0" smtClean="0">
                <a:latin typeface="Candara" pitchFamily="34" charset="0"/>
              </a:rPr>
              <a:t>May be preferred by companies priding themselves on giving considerable freedom to subsidiary managers</a:t>
            </a:r>
          </a:p>
        </p:txBody>
      </p:sp>
    </p:spTree>
    <p:extLst>
      <p:ext uri="{BB962C8B-B14F-4D97-AF65-F5344CB8AC3E}">
        <p14:creationId xmlns:p14="http://schemas.microsoft.com/office/powerpoint/2010/main" xmlns="" val="161784324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nimBg="1"/>
      <p:bldP spid="3174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Global media strategy</a:t>
            </a:r>
          </a:p>
          <a:p>
            <a:r>
              <a:rPr lang="en-US" dirty="0"/>
              <a:t>Organizing the global advertising effort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4448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References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Gillespie, K., Jeannet, J.P. </a:t>
            </a:r>
            <a:r>
              <a:rPr lang="en-US" dirty="0">
                <a:latin typeface="Candara" pitchFamily="34" charset="0"/>
              </a:rPr>
              <a:t>and </a:t>
            </a:r>
            <a:r>
              <a:rPr lang="en-US" dirty="0" smtClean="0">
                <a:latin typeface="Candara" pitchFamily="34" charset="0"/>
              </a:rPr>
              <a:t>Hennessey, H.D. </a:t>
            </a:r>
            <a:r>
              <a:rPr lang="en-US" dirty="0">
                <a:latin typeface="Candara" pitchFamily="34" charset="0"/>
              </a:rPr>
              <a:t>(</a:t>
            </a:r>
            <a:r>
              <a:rPr lang="en-US" dirty="0" smtClean="0">
                <a:latin typeface="Candara" pitchFamily="34" charset="0"/>
              </a:rPr>
              <a:t>2004), </a:t>
            </a:r>
            <a:r>
              <a:rPr lang="en-GB" dirty="0" smtClean="0">
                <a:latin typeface="Candara" pitchFamily="34" charset="0"/>
              </a:rPr>
              <a:t>Global Marketing: An Interactive Approach, Houghton Mifflin, Boston, NY.</a:t>
            </a:r>
            <a:endParaRPr lang="en-GB" dirty="0">
              <a:latin typeface="Candara" pitchFamily="34" charset="0"/>
            </a:endParaRP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273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314</Words>
  <Application>Microsoft Office PowerPoint</Application>
  <PresentationFormat>On-screen Show (4:3)</PresentationFormat>
  <Paragraphs>59</Paragraphs>
  <Slides>10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Managing Global Advertising </vt:lpstr>
      <vt:lpstr>Recap</vt:lpstr>
      <vt:lpstr>Global Media Strategy</vt:lpstr>
      <vt:lpstr>Global Media Strategy</vt:lpstr>
      <vt:lpstr>Organising the Global Advertising Effort</vt:lpstr>
      <vt:lpstr>Organising the Global Advertising Effort</vt:lpstr>
      <vt:lpstr>Advertising Coordination</vt:lpstr>
      <vt:lpstr>Advertising Coordination (cont.)</vt:lpstr>
      <vt:lpstr>Summary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stdc_lp</cp:lastModifiedBy>
  <cp:revision>18</cp:revision>
  <dcterms:created xsi:type="dcterms:W3CDTF">2013-04-14T12:30:45Z</dcterms:created>
  <dcterms:modified xsi:type="dcterms:W3CDTF">2014-07-07T16:17:12Z</dcterms:modified>
</cp:coreProperties>
</file>