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66" r:id="rId2"/>
    <p:sldId id="269" r:id="rId3"/>
    <p:sldId id="257" r:id="rId4"/>
    <p:sldId id="267" r:id="rId5"/>
    <p:sldId id="258" r:id="rId6"/>
    <p:sldId id="259" r:id="rId7"/>
    <p:sldId id="260" r:id="rId8"/>
    <p:sldId id="268" r:id="rId9"/>
    <p:sldId id="261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0" autoAdjust="0"/>
    <p:restoredTop sz="94662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68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1E7BBD9-B3E5-4AF8-9D15-F580003A2A40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4301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1CB1C21-B472-4E9B-94E8-D3A958EAB835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430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C6D83FD-D16E-4DC2-9ED8-0F10AE91EF98}" type="slidenum">
              <a:rPr lang="en-US" sz="1200"/>
              <a:pPr eaLnBrk="1" hangingPunct="1"/>
              <a:t>6</a:t>
            </a:fld>
            <a:endParaRPr lang="en-US" sz="1200"/>
          </a:p>
        </p:txBody>
      </p:sp>
      <p:sp>
        <p:nvSpPr>
          <p:cNvPr id="45059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FE9AEE4C-BAF7-4A79-A7B2-6BC90AA1EFA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450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29D8B30-8799-4967-AD82-BB5C16F57E82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51203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BCD9CBF8-E39A-4B3A-BB74-22CE3A5E146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12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56C32D-D999-4587-8D7B-D2F909916402}" type="slidenum">
              <a:rPr lang="en-US" sz="1200"/>
              <a:pPr eaLnBrk="1" hangingPunct="1"/>
              <a:t>9</a:t>
            </a:fld>
            <a:endParaRPr lang="en-US" sz="1200"/>
          </a:p>
        </p:txBody>
      </p:sp>
      <p:sp>
        <p:nvSpPr>
          <p:cNvPr id="55299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8CD50BD7-D900-4F1C-A3F2-D2F9C94CF66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53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64FBD-BA65-44C5-9B74-8101ED86EC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925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Managing Global Advertising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4809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Managerial issues in global pricing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567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List both the advantages and the special requirements of standardized campaigns.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Define the global theme approach to advertising, and explain how it differs from a totally standardized campaign.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Explain the market and cultural limitations on the advertising message or on its execution.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Identify key issues related to advertising that tend to be regulated by national governments.</a:t>
            </a:r>
          </a:p>
        </p:txBody>
      </p:sp>
    </p:spTree>
    <p:extLst>
      <p:ext uri="{BB962C8B-B14F-4D97-AF65-F5344CB8AC3E}">
        <p14:creationId xmlns:p14="http://schemas.microsoft.com/office/powerpoint/2010/main" xmlns="" val="129677392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Cite ways to avoid faulty translations and ways to minimize the need to translate.</a:t>
            </a:r>
          </a:p>
          <a:p>
            <a:r>
              <a:rPr lang="en-US" dirty="0"/>
              <a:t>Explain how media availability, media habits, and scheduling international advertising all affect the advertising campaign.</a:t>
            </a:r>
          </a:p>
          <a:p>
            <a:r>
              <a:rPr lang="en-US" dirty="0"/>
              <a:t>Differentiate among the three options of utilizing domestic advertising agencies, using local advertising agencies, and using international advertising networks.</a:t>
            </a:r>
          </a:p>
          <a:p>
            <a:r>
              <a:rPr lang="en-US" dirty="0"/>
              <a:t>List the external and internal factors that influence a firm’s decision to centralize or localize its advertising decisions.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0848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versus local advertising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Developing global campaigns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The global-local decision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Overcoming language barriers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Global media strategy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Organizing the global advertising effort</a:t>
            </a:r>
          </a:p>
        </p:txBody>
      </p:sp>
    </p:spTree>
    <p:extLst>
      <p:ext uri="{BB962C8B-B14F-4D97-AF65-F5344CB8AC3E}">
        <p14:creationId xmlns:p14="http://schemas.microsoft.com/office/powerpoint/2010/main" xmlns="" val="102626689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9436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Overcoming Language and </a:t>
            </a:r>
            <a:br>
              <a:rPr lang="en-US" dirty="0" smtClean="0">
                <a:latin typeface="Candara" pitchFamily="34" charset="0"/>
              </a:rPr>
            </a:br>
            <a:r>
              <a:rPr lang="en-US" dirty="0" smtClean="0">
                <a:latin typeface="Candara" pitchFamily="34" charset="0"/>
              </a:rPr>
              <a:t>Cultural Barriers</a:t>
            </a:r>
          </a:p>
        </p:txBody>
      </p:sp>
      <p:sp>
        <p:nvSpPr>
          <p:cNvPr id="9219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Some markets or regions require multilingual advertising 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Proper linguistic translation is imperative and challenging</a:t>
            </a:r>
          </a:p>
          <a:p>
            <a:pPr lvl="1" eaLnBrk="1" hangingPunct="1"/>
            <a:r>
              <a:rPr lang="en-US" sz="2400" dirty="0" smtClean="0">
                <a:latin typeface="Candara" pitchFamily="34" charset="0"/>
              </a:rPr>
              <a:t>Can be difficult to translate critical words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Concepts also may not translate well culturally </a:t>
            </a:r>
            <a:r>
              <a:rPr lang="en-US" sz="2800" dirty="0" smtClean="0">
                <a:latin typeface="Candara" pitchFamily="34" charset="0"/>
                <a:sym typeface="Wingdings" pitchFamily="2" charset="2"/>
              </a:rPr>
              <a:t> adaptations may be necessary</a:t>
            </a:r>
          </a:p>
          <a:p>
            <a:pPr lvl="1" eaLnBrk="1" hangingPunct="1"/>
            <a:r>
              <a:rPr lang="en-US" sz="2400" dirty="0" smtClean="0">
                <a:latin typeface="Candara" pitchFamily="34" charset="0"/>
              </a:rPr>
              <a:t>Benetton’s nursing black mother</a:t>
            </a:r>
          </a:p>
          <a:p>
            <a:pPr lvl="1" eaLnBrk="1" hangingPunct="1"/>
            <a:r>
              <a:rPr lang="en-US" sz="2400" dirty="0" smtClean="0">
                <a:latin typeface="Candara" pitchFamily="34" charset="0"/>
              </a:rPr>
              <a:t>Fed Ex’s naked soccer players</a:t>
            </a:r>
          </a:p>
        </p:txBody>
      </p:sp>
    </p:spTree>
    <p:extLst>
      <p:ext uri="{BB962C8B-B14F-4D97-AF65-F5344CB8AC3E}">
        <p14:creationId xmlns:p14="http://schemas.microsoft.com/office/powerpoint/2010/main" xmlns="" val="35569205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053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The Regulatory Challenge</a:t>
            </a:r>
          </a:p>
        </p:txBody>
      </p:sp>
      <p:sp>
        <p:nvSpPr>
          <p:cNvPr id="12291" name="Rectangle 2054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724400" cy="4525963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Types of products that can be advertised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Types of appeals that can be used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Times that certain products can be promoted</a:t>
            </a:r>
          </a:p>
          <a:p>
            <a:pPr eaLnBrk="1" hangingPunct="1"/>
            <a:endParaRPr lang="en-US" sz="2800" dirty="0" smtClean="0">
              <a:latin typeface="Candara" pitchFamily="34" charset="0"/>
            </a:endParaRPr>
          </a:p>
        </p:txBody>
      </p:sp>
      <p:sp>
        <p:nvSpPr>
          <p:cNvPr id="12292" name="Rectangle 205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597525" y="1600200"/>
            <a:ext cx="3546475" cy="4525963"/>
          </a:xfrm>
        </p:spPr>
        <p:txBody>
          <a:bodyPr/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Use of foreign languages in advertisements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Use of national symbols in advertisements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Taxes levied against advertising expenditures</a:t>
            </a:r>
          </a:p>
        </p:txBody>
      </p:sp>
    </p:spTree>
    <p:extLst>
      <p:ext uri="{BB962C8B-B14F-4D97-AF65-F5344CB8AC3E}">
        <p14:creationId xmlns:p14="http://schemas.microsoft.com/office/powerpoint/2010/main" xmlns="" val="53013322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1" grpId="0" build="p"/>
      <p:bldP spid="1229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Selecting an Advertising Theme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versus Local Advertising</a:t>
            </a:r>
          </a:p>
          <a:p>
            <a:r>
              <a:rPr lang="en-US" dirty="0" smtClean="0"/>
              <a:t>Advantages of Global Advertising</a:t>
            </a:r>
          </a:p>
          <a:p>
            <a:r>
              <a:rPr lang="en-US" dirty="0" smtClean="0"/>
              <a:t>Requirements for Global Campaigns</a:t>
            </a:r>
          </a:p>
          <a:p>
            <a:r>
              <a:rPr lang="en-US" dirty="0" smtClean="0"/>
              <a:t>Land of the Soft Sell: Advertising in the Japanese Market</a:t>
            </a:r>
          </a:p>
          <a:p>
            <a:r>
              <a:rPr lang="en-US" dirty="0" smtClean="0"/>
              <a:t>The Impact of Recent Changes in Eastern Europe</a:t>
            </a:r>
          </a:p>
          <a:p>
            <a:r>
              <a:rPr lang="en-US" dirty="0" smtClean="0"/>
              <a:t>Credibility of Advertising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8633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Advertising</a:t>
            </a:r>
            <a:endParaRPr lang="en-US" sz="2000" dirty="0" smtClean="0">
              <a:latin typeface="Candara" pitchFamily="34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b="1" dirty="0" smtClean="0">
                <a:solidFill>
                  <a:srgbClr val="FF3300"/>
                </a:solidFill>
                <a:latin typeface="Candara" pitchFamily="34" charset="0"/>
              </a:rPr>
              <a:t>Modularized approach</a:t>
            </a:r>
            <a:r>
              <a:rPr lang="en-US" sz="2800" dirty="0" smtClean="0">
                <a:latin typeface="Candara" pitchFamily="34" charset="0"/>
              </a:rPr>
              <a:t> – Some features are selected as standard for all advertisements, and other features are localized</a:t>
            </a:r>
          </a:p>
          <a:p>
            <a:pPr eaLnBrk="1" hangingPunct="1"/>
            <a:r>
              <a:rPr lang="en-US" sz="2800" b="1" dirty="0" smtClean="0">
                <a:solidFill>
                  <a:srgbClr val="FF3300"/>
                </a:solidFill>
                <a:latin typeface="Candara" pitchFamily="34" charset="0"/>
              </a:rPr>
              <a:t>Global theme approach</a:t>
            </a:r>
            <a:r>
              <a:rPr lang="en-US" sz="2800" dirty="0" smtClean="0">
                <a:latin typeface="Candara" pitchFamily="34" charset="0"/>
              </a:rPr>
              <a:t> – Same advertising theme is used around the world but is varied slightly in each local execution</a:t>
            </a:r>
          </a:p>
          <a:p>
            <a:pPr eaLnBrk="1" hangingPunct="1"/>
            <a:endParaRPr lang="en-US" sz="28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031153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versus local advertising</a:t>
            </a:r>
          </a:p>
          <a:p>
            <a:r>
              <a:rPr lang="en-US" dirty="0"/>
              <a:t>Developing global campaigns</a:t>
            </a:r>
          </a:p>
          <a:p>
            <a:r>
              <a:rPr lang="en-US" dirty="0"/>
              <a:t>The global-local decision</a:t>
            </a:r>
          </a:p>
          <a:p>
            <a:r>
              <a:rPr lang="en-US" dirty="0"/>
              <a:t>Overcoming language barriers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7461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110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390</Words>
  <Application>Microsoft Office PowerPoint</Application>
  <PresentationFormat>On-screen Show (4:3)</PresentationFormat>
  <Paragraphs>60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Managing Global Advertising </vt:lpstr>
      <vt:lpstr>Recap</vt:lpstr>
      <vt:lpstr>Learning Objectives</vt:lpstr>
      <vt:lpstr>Learning Objectives</vt:lpstr>
      <vt:lpstr>Chapter Outline</vt:lpstr>
      <vt:lpstr>Overcoming Language and  Cultural Barriers</vt:lpstr>
      <vt:lpstr>The Regulatory Challenge</vt:lpstr>
      <vt:lpstr>Selecting an Advertising Theme</vt:lpstr>
      <vt:lpstr>Global Advertising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21</cp:revision>
  <dcterms:created xsi:type="dcterms:W3CDTF">2013-04-14T12:30:45Z</dcterms:created>
  <dcterms:modified xsi:type="dcterms:W3CDTF">2014-07-07T15:06:31Z</dcterms:modified>
</cp:coreProperties>
</file>