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5" r:id="rId2"/>
    <p:sldId id="266" r:id="rId3"/>
    <p:sldId id="264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51" d="100"/>
          <a:sy n="51" d="100"/>
        </p:scale>
        <p:origin x="-1243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7/7/2014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7/7/2014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547AB39-2116-4A1C-A50C-DBAF8DC95244}" type="slidenum">
              <a:rPr lang="en-US" sz="1200"/>
              <a:pPr eaLnBrk="1" hangingPunct="1"/>
              <a:t>4</a:t>
            </a:fld>
            <a:endParaRPr lang="en-US" sz="1200"/>
          </a:p>
        </p:txBody>
      </p:sp>
      <p:sp>
        <p:nvSpPr>
          <p:cNvPr id="94211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13F453E2-44BB-4F4E-96FD-4363A5A236FA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42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A1F8B74-AA3B-4887-87F0-B3061EDBA55F}" type="slidenum">
              <a:rPr lang="en-US" sz="1200"/>
              <a:pPr eaLnBrk="1" hangingPunct="1"/>
              <a:t>5</a:t>
            </a:fld>
            <a:endParaRPr lang="en-US" sz="1200"/>
          </a:p>
        </p:txBody>
      </p:sp>
      <p:sp>
        <p:nvSpPr>
          <p:cNvPr id="99331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FAD6D462-C1CC-4811-9183-F62F8EBDB950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93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E76E5FA-A247-4D24-9463-6C76234C298E}" type="slidenum">
              <a:rPr lang="en-US" sz="1200"/>
              <a:pPr eaLnBrk="1" hangingPunct="1"/>
              <a:t>6</a:t>
            </a:fld>
            <a:endParaRPr lang="en-US" sz="1200"/>
          </a:p>
        </p:txBody>
      </p:sp>
      <p:sp>
        <p:nvSpPr>
          <p:cNvPr id="104451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021" tIns="44511" rIns="89021" bIns="44511" anchor="b"/>
          <a:lstStyle>
            <a:lvl1pPr defTabSz="90646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0646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0646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0646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0646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064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064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064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064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FA56339C-0955-4512-8378-40FA23882921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044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021" tIns="44511" rIns="89021" bIns="44511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D572C27-3022-485A-A67D-479EC1E65564}" type="slidenum">
              <a:rPr lang="en-US" sz="1200"/>
              <a:pPr eaLnBrk="1" hangingPunct="1"/>
              <a:t>7</a:t>
            </a:fld>
            <a:endParaRPr lang="en-US" sz="1200"/>
          </a:p>
        </p:txBody>
      </p:sp>
      <p:sp>
        <p:nvSpPr>
          <p:cNvPr id="107523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21CC883F-9E54-44D5-9B57-206942C52521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0752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60653CE-18A6-40D9-9C68-32A605044C87}" type="slidenum">
              <a:rPr lang="en-US" sz="1200"/>
              <a:pPr eaLnBrk="1" hangingPunct="1"/>
              <a:t>9</a:t>
            </a:fld>
            <a:endParaRPr lang="en-US" sz="1200"/>
          </a:p>
        </p:txBody>
      </p:sp>
      <p:sp>
        <p:nvSpPr>
          <p:cNvPr id="121859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690541FA-9A1E-4613-98DD-559D27B13E8F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9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218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290D6DE-0E79-4061-A15E-BB61286E9DA3}" type="slidenum">
              <a:rPr lang="en-US" sz="1200"/>
              <a:pPr eaLnBrk="1" hangingPunct="1"/>
              <a:t>10</a:t>
            </a:fld>
            <a:endParaRPr lang="en-US" sz="1200"/>
          </a:p>
        </p:txBody>
      </p:sp>
      <p:sp>
        <p:nvSpPr>
          <p:cNvPr id="124931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BD9DAF45-A203-4A48-8BF9-BACAE7EBCB70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10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249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79498FF-1323-4A7A-AD4D-E5F3FA2F7B01}" type="slidenum">
              <a:rPr lang="en-US" sz="1200"/>
              <a:pPr eaLnBrk="1" hangingPunct="1"/>
              <a:t>11</a:t>
            </a:fld>
            <a:endParaRPr lang="en-US" sz="1200"/>
          </a:p>
        </p:txBody>
      </p:sp>
      <p:sp>
        <p:nvSpPr>
          <p:cNvPr id="125955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6DB973CC-27EE-49D5-AB03-BDC0149E16A7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11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259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7/7/2014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Pricing for International and Global Markets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24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3294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Profit and cost factors that affect pricing</a:t>
            </a:r>
          </a:p>
          <a:p>
            <a:r>
              <a:rPr lang="en-US" dirty="0"/>
              <a:t>Market factors that affect pricing</a:t>
            </a:r>
          </a:p>
          <a:p>
            <a:r>
              <a:rPr lang="en-US" dirty="0"/>
              <a:t>Environmental factors that affect pricing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5252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Managerial Issues in Global Pricing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Managing export price escalation</a:t>
            </a:r>
          </a:p>
          <a:p>
            <a:r>
              <a:rPr lang="en-US" dirty="0" smtClean="0"/>
              <a:t>Determining transfer prices</a:t>
            </a:r>
          </a:p>
          <a:p>
            <a:pPr lvl="1"/>
            <a:r>
              <a:rPr lang="en-US" dirty="0" smtClean="0"/>
              <a:t>Internal considerations</a:t>
            </a:r>
          </a:p>
          <a:p>
            <a:pPr lvl="1"/>
            <a:r>
              <a:rPr lang="en-US" dirty="0" smtClean="0"/>
              <a:t>External problems</a:t>
            </a:r>
          </a:p>
          <a:p>
            <a:r>
              <a:rPr lang="en-US" dirty="0" smtClean="0"/>
              <a:t>Dealing with parallel imports, or gray markets</a:t>
            </a:r>
          </a:p>
        </p:txBody>
      </p:sp>
    </p:spTree>
    <p:extLst>
      <p:ext uri="{BB962C8B-B14F-4D97-AF65-F5344CB8AC3E}">
        <p14:creationId xmlns:p14="http://schemas.microsoft.com/office/powerpoint/2010/main" xmlns="" val="544378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smtClean="0"/>
              <a:t>Managing under Price Controls</a:t>
            </a:r>
            <a:endParaRPr lang="en-US" sz="2000" smtClean="0"/>
          </a:p>
        </p:txBody>
      </p:sp>
      <p:sp>
        <p:nvSpPr>
          <p:cNvPr id="27651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Negotiate with government when costs increase</a:t>
            </a:r>
          </a:p>
          <a:p>
            <a:pPr eaLnBrk="1" hangingPunct="1"/>
            <a:r>
              <a:rPr lang="en-US" smtClean="0"/>
              <a:t>Decrease costs by modifying product</a:t>
            </a:r>
          </a:p>
          <a:p>
            <a:pPr eaLnBrk="1" hangingPunct="1"/>
            <a:r>
              <a:rPr lang="en-US" smtClean="0"/>
              <a:t>Leave the market</a:t>
            </a:r>
          </a:p>
          <a:p>
            <a:pPr eaLnBrk="1" hangingPunct="1"/>
            <a:r>
              <a:rPr lang="en-US" smtClean="0"/>
              <a:t>Diversify markets</a:t>
            </a:r>
          </a:p>
        </p:txBody>
      </p:sp>
    </p:spTree>
    <p:extLst>
      <p:ext uri="{BB962C8B-B14F-4D97-AF65-F5344CB8AC3E}">
        <p14:creationId xmlns:p14="http://schemas.microsoft.com/office/powerpoint/2010/main" xmlns="" val="254372932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nimBg="1"/>
      <p:bldP spid="2765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smtClean="0"/>
              <a:t>Who Pays for Exporting Costs?</a:t>
            </a:r>
            <a:endParaRPr lang="en-US" sz="2000" smtClean="0"/>
          </a:p>
        </p:txBody>
      </p:sp>
      <p:sp>
        <p:nvSpPr>
          <p:cNvPr id="32771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CIF </a:t>
            </a:r>
          </a:p>
          <a:p>
            <a:pPr lvl="1" eaLnBrk="1" hangingPunct="1"/>
            <a:r>
              <a:rPr lang="en-US" smtClean="0"/>
              <a:t>Seller pays for insurance and transportation to foreign port of debarkation</a:t>
            </a:r>
          </a:p>
          <a:p>
            <a:pPr eaLnBrk="1" hangingPunct="1"/>
            <a:r>
              <a:rPr lang="en-US" smtClean="0"/>
              <a:t>CFR </a:t>
            </a:r>
          </a:p>
          <a:p>
            <a:pPr lvl="1" eaLnBrk="1" hangingPunct="1"/>
            <a:r>
              <a:rPr lang="en-US" smtClean="0"/>
              <a:t>Seller pays for transportation</a:t>
            </a:r>
          </a:p>
          <a:p>
            <a:pPr eaLnBrk="1" hangingPunct="1"/>
            <a:r>
              <a:rPr lang="en-US" smtClean="0"/>
              <a:t>FOB </a:t>
            </a:r>
          </a:p>
          <a:p>
            <a:pPr lvl="1" eaLnBrk="1" hangingPunct="1"/>
            <a:r>
              <a:rPr lang="en-US" smtClean="0"/>
              <a:t>Seller only pays to deliver goods to the port of export</a:t>
            </a:r>
          </a:p>
        </p:txBody>
      </p:sp>
    </p:spTree>
    <p:extLst>
      <p:ext uri="{BB962C8B-B14F-4D97-AF65-F5344CB8AC3E}">
        <p14:creationId xmlns:p14="http://schemas.microsoft.com/office/powerpoint/2010/main" xmlns="" val="421335574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r>
              <a:rPr lang="en-US" smtClean="0"/>
              <a:t>Transfer Pricing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b="1" smtClean="0">
                <a:solidFill>
                  <a:srgbClr val="FF3300"/>
                </a:solidFill>
              </a:rPr>
              <a:t>Transfer price</a:t>
            </a:r>
            <a:r>
              <a:rPr lang="en-US" smtClean="0"/>
              <a:t> – Price paid by importing or buying unit of a firm to the exporting unit of the same firm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17833007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6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/>
              <a:t>Quoting Prices in a Foreign Currency</a:t>
            </a:r>
            <a:endParaRPr lang="en-US" sz="3200" dirty="0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b="1" smtClean="0">
                <a:solidFill>
                  <a:srgbClr val="FF3300"/>
                </a:solidFill>
              </a:rPr>
              <a:t>Transaction risk</a:t>
            </a:r>
            <a:r>
              <a:rPr lang="en-US" sz="2800" smtClean="0"/>
              <a:t> – Risk that a change in exchange rates may occur between the invoicing date and the settlement date of the transaction</a:t>
            </a:r>
          </a:p>
          <a:p>
            <a:pPr eaLnBrk="1" hangingPunct="1">
              <a:lnSpc>
                <a:spcPct val="90000"/>
              </a:lnSpc>
            </a:pPr>
            <a:endParaRPr lang="en-US" sz="12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Foreign exchange price quotations: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b="1" smtClean="0">
                <a:solidFill>
                  <a:srgbClr val="FF3300"/>
                </a:solidFill>
              </a:rPr>
              <a:t>Spot price</a:t>
            </a:r>
            <a:r>
              <a:rPr lang="en-US" sz="2400" smtClean="0"/>
              <a:t> – Number of dollars to be paid for a particular foreign currency purchased or sold today</a:t>
            </a:r>
          </a:p>
          <a:p>
            <a:pPr lvl="1" eaLnBrk="1" hangingPunct="1">
              <a:lnSpc>
                <a:spcPct val="90000"/>
              </a:lnSpc>
            </a:pPr>
            <a:endParaRPr lang="en-US" sz="8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b="1" smtClean="0">
                <a:solidFill>
                  <a:srgbClr val="FF3300"/>
                </a:solidFill>
              </a:rPr>
              <a:t>Forward price</a:t>
            </a:r>
            <a:r>
              <a:rPr lang="en-US" sz="2400" smtClean="0"/>
              <a:t> – Number of dollars to be paid in a foreign currency bought or sold 30, 90, or 180 days from today</a:t>
            </a:r>
          </a:p>
        </p:txBody>
      </p:sp>
    </p:spTree>
    <p:extLst>
      <p:ext uri="{BB962C8B-B14F-4D97-AF65-F5344CB8AC3E}">
        <p14:creationId xmlns:p14="http://schemas.microsoft.com/office/powerpoint/2010/main" xmlns="" val="23694389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105400" cy="1371600"/>
          </a:xfrm>
        </p:spPr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/>
              <a:t>Managerial Responses to Gray Markets</a:t>
            </a:r>
          </a:p>
        </p:txBody>
      </p:sp>
      <p:sp>
        <p:nvSpPr>
          <p:cNvPr id="542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Customize products </a:t>
            </a:r>
          </a:p>
          <a:p>
            <a:pPr eaLnBrk="1" hangingPunct="1"/>
            <a:r>
              <a:rPr lang="en-US" sz="2400" smtClean="0"/>
              <a:t>Maintain control over distribution and subsidiaries</a:t>
            </a:r>
          </a:p>
          <a:p>
            <a:pPr eaLnBrk="1" hangingPunct="1"/>
            <a:r>
              <a:rPr lang="en-US" sz="2400" smtClean="0"/>
              <a:t>Alert consumers to potential pitfalls of buying parallel imports such as a nullified warranty</a:t>
            </a:r>
          </a:p>
          <a:p>
            <a:pPr eaLnBrk="1" hangingPunct="1"/>
            <a:r>
              <a:rPr lang="en-US" sz="2400" smtClean="0"/>
              <a:t>Limit supplies of product in low-price markets</a:t>
            </a:r>
          </a:p>
          <a:p>
            <a:pPr eaLnBrk="1" hangingPunct="1"/>
            <a:r>
              <a:rPr lang="en-US" sz="2400" smtClean="0"/>
              <a:t>Keep prices within a range of each other to discourage arbitrage</a:t>
            </a:r>
          </a:p>
        </p:txBody>
      </p:sp>
      <p:sp>
        <p:nvSpPr>
          <p:cNvPr id="54276" name="TextBox 3"/>
          <p:cNvSpPr txBox="1">
            <a:spLocks noChangeArrowheads="1"/>
          </p:cNvSpPr>
          <p:nvPr/>
        </p:nvSpPr>
        <p:spPr bwMode="auto">
          <a:xfrm>
            <a:off x="1524000" y="6172200"/>
            <a:ext cx="70104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/>
              <a:t>Source: “UEA Sees First Imprisonment for Parallel Imports in the Middle East,”  </a:t>
            </a:r>
            <a:r>
              <a:rPr lang="en-US" i="1"/>
              <a:t>Al Bawaba, London,</a:t>
            </a:r>
            <a:r>
              <a:rPr lang="en-US"/>
              <a:t> Oct. 12, 2009.</a:t>
            </a:r>
          </a:p>
        </p:txBody>
      </p:sp>
    </p:spTree>
    <p:extLst>
      <p:ext uri="{BB962C8B-B14F-4D97-AF65-F5344CB8AC3E}">
        <p14:creationId xmlns:p14="http://schemas.microsoft.com/office/powerpoint/2010/main" xmlns="" val="366227867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smtClean="0"/>
              <a:t>Setting Global Prices</a:t>
            </a:r>
          </a:p>
        </p:txBody>
      </p:sp>
      <p:sp>
        <p:nvSpPr>
          <p:cNvPr id="57347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Uniform pricing strategy</a:t>
            </a:r>
          </a:p>
          <a:p>
            <a:pPr lvl="1" eaLnBrk="1" hangingPunct="1"/>
            <a:r>
              <a:rPr lang="en-US" sz="2400" smtClean="0"/>
              <a:t>Requires a company to charge the same price everywhere when that price is translated into a base currency</a:t>
            </a:r>
          </a:p>
          <a:p>
            <a:pPr lvl="1" eaLnBrk="1" hangingPunct="1"/>
            <a:r>
              <a:rPr lang="en-US" sz="2400" smtClean="0"/>
              <a:t>Difficult to achieve because of different taxes, trade margins, customs duties, and currency fluctuations</a:t>
            </a:r>
          </a:p>
          <a:p>
            <a:pPr eaLnBrk="1" hangingPunct="1"/>
            <a:r>
              <a:rPr lang="en-US" sz="2400" smtClean="0"/>
              <a:t>Modified uniform pricing strategy </a:t>
            </a:r>
          </a:p>
          <a:p>
            <a:pPr lvl="1" eaLnBrk="1" hangingPunct="1"/>
            <a:r>
              <a:rPr lang="en-US" sz="2400" smtClean="0"/>
              <a:t>Carefully monitoring price levels in each country and avoiding large gray-trade-enticing gaps</a:t>
            </a:r>
          </a:p>
        </p:txBody>
      </p:sp>
    </p:spTree>
    <p:extLst>
      <p:ext uri="{BB962C8B-B14F-4D97-AF65-F5344CB8AC3E}">
        <p14:creationId xmlns:p14="http://schemas.microsoft.com/office/powerpoint/2010/main" xmlns="" val="168073584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mtClean="0"/>
              <a:t>Countertrade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30000"/>
              </a:spcBef>
            </a:pPr>
            <a:r>
              <a:rPr lang="en-US" sz="2800" b="1" smtClean="0">
                <a:solidFill>
                  <a:srgbClr val="FF3300"/>
                </a:solidFill>
              </a:rPr>
              <a:t>Barter </a:t>
            </a:r>
            <a:r>
              <a:rPr lang="en-US" sz="2800" smtClean="0"/>
              <a:t>–</a:t>
            </a:r>
            <a:r>
              <a:rPr lang="en-US" sz="2800" smtClean="0">
                <a:solidFill>
                  <a:srgbClr val="00CC66"/>
                </a:solidFill>
              </a:rPr>
              <a:t> </a:t>
            </a:r>
            <a:r>
              <a:rPr lang="en-US" sz="2800" smtClean="0"/>
              <a:t>Exchange of real goods</a:t>
            </a:r>
          </a:p>
          <a:p>
            <a:pPr eaLnBrk="1" hangingPunct="1">
              <a:spcBef>
                <a:spcPct val="30000"/>
              </a:spcBef>
            </a:pPr>
            <a:r>
              <a:rPr lang="en-US" sz="2800" b="1" smtClean="0">
                <a:solidFill>
                  <a:srgbClr val="FF3300"/>
                </a:solidFill>
              </a:rPr>
              <a:t>Compensation Arrangement</a:t>
            </a:r>
            <a:r>
              <a:rPr lang="en-US" sz="2800" smtClean="0"/>
              <a:t> – Value of export delivery partially offset by an import transaction, or vice versa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smtClean="0"/>
              <a:t>Full versus partial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smtClean="0"/>
              <a:t>Triangular</a:t>
            </a:r>
            <a:endParaRPr lang="en-US" sz="2400" smtClean="0"/>
          </a:p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64977632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animBg="1"/>
      <p:bldP spid="5529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0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/>
          <a:lstStyle/>
          <a:p>
            <a:pPr eaLnBrk="1" hangingPunct="1"/>
            <a:r>
              <a:rPr lang="en-US" dirty="0" smtClean="0"/>
              <a:t>Countertrade</a:t>
            </a:r>
            <a:r>
              <a:rPr lang="en-US" sz="2400" dirty="0" smtClean="0"/>
              <a:t> </a:t>
            </a:r>
            <a:r>
              <a:rPr lang="en-US" sz="2000" dirty="0" smtClean="0"/>
              <a:t>(cont.)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spcBef>
                <a:spcPct val="30000"/>
              </a:spcBef>
            </a:pPr>
            <a:r>
              <a:rPr lang="en-US" sz="2800" b="1" smtClean="0">
                <a:solidFill>
                  <a:srgbClr val="FF3300"/>
                </a:solidFill>
              </a:rPr>
              <a:t>Offset</a:t>
            </a:r>
            <a:r>
              <a:rPr lang="en-US" sz="2800" smtClean="0"/>
              <a:t> – Selling company guarantees to use some products or services in the buying country in the final product</a:t>
            </a:r>
            <a:endParaRPr lang="en-US" sz="1600" smtClean="0"/>
          </a:p>
          <a:p>
            <a:pPr eaLnBrk="1" hangingPunct="1">
              <a:lnSpc>
                <a:spcPct val="80000"/>
              </a:lnSpc>
              <a:spcBef>
                <a:spcPct val="30000"/>
              </a:spcBef>
            </a:pPr>
            <a:r>
              <a:rPr lang="en-US" sz="2800" b="1" smtClean="0">
                <a:solidFill>
                  <a:srgbClr val="FF3300"/>
                </a:solidFill>
              </a:rPr>
              <a:t>Cooperation agreements</a:t>
            </a:r>
            <a:r>
              <a:rPr lang="en-US" sz="2800" smtClean="0"/>
              <a:t> – Buyback arrangement wherein payment for input good is paid for by output goods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2800" smtClean="0"/>
          </a:p>
          <a:p>
            <a:pPr eaLnBrk="1" hangingPunct="1">
              <a:lnSpc>
                <a:spcPct val="80000"/>
              </a:lnSpc>
            </a:pPr>
            <a:endParaRPr lang="en-US" sz="2400" smtClean="0"/>
          </a:p>
        </p:txBody>
      </p:sp>
    </p:spTree>
    <p:extLst>
      <p:ext uri="{BB962C8B-B14F-4D97-AF65-F5344CB8AC3E}">
        <p14:creationId xmlns:p14="http://schemas.microsoft.com/office/powerpoint/2010/main" xmlns="" val="353810046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Managerial issues in global pricing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36037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8704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451</Words>
  <Application>Microsoft Office PowerPoint</Application>
  <PresentationFormat>On-screen Show (4:3)</PresentationFormat>
  <Paragraphs>72</Paragraphs>
  <Slides>13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Pricing for International and Global Markets </vt:lpstr>
      <vt:lpstr>Recap</vt:lpstr>
      <vt:lpstr>Managerial Issues in Global Pricing</vt:lpstr>
      <vt:lpstr>Managing under Price Controls</vt:lpstr>
      <vt:lpstr>Who Pays for Exporting Costs?</vt:lpstr>
      <vt:lpstr>Transfer Pricing</vt:lpstr>
      <vt:lpstr>Quoting Prices in a Foreign Currency</vt:lpstr>
      <vt:lpstr>Managerial Responses to Gray Markets</vt:lpstr>
      <vt:lpstr>Setting Global Prices</vt:lpstr>
      <vt:lpstr>Countertrade</vt:lpstr>
      <vt:lpstr>Countertrade (cont.)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stdc_lp</cp:lastModifiedBy>
  <cp:revision>21</cp:revision>
  <dcterms:created xsi:type="dcterms:W3CDTF">2013-04-14T12:30:45Z</dcterms:created>
  <dcterms:modified xsi:type="dcterms:W3CDTF">2014-07-07T12:39:37Z</dcterms:modified>
</cp:coreProperties>
</file>