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72" r:id="rId2"/>
    <p:sldId id="274" r:id="rId3"/>
    <p:sldId id="257" r:id="rId4"/>
    <p:sldId id="273" r:id="rId5"/>
    <p:sldId id="258" r:id="rId6"/>
    <p:sldId id="259" r:id="rId7"/>
    <p:sldId id="260" r:id="rId8"/>
    <p:sldId id="261" r:id="rId9"/>
    <p:sldId id="262" r:id="rId10"/>
    <p:sldId id="263" r:id="rId11"/>
    <p:sldId id="275" r:id="rId12"/>
    <p:sldId id="27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92B2D8-BBBA-4707-B4A9-45B0D0010AFB}" type="datetimeFigureOut">
              <a:rPr lang="en-US" smtClean="0"/>
              <a:pPr/>
              <a:t>6/27/2014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E6893-ACD1-44AB-88E0-429F9319844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98682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92D86-0C6E-46DA-A954-F35C08BAC0DA}" type="datetimeFigureOut">
              <a:rPr lang="en-US" smtClean="0"/>
              <a:pPr/>
              <a:t>6/27/2014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B40ED-9D06-469D-8EEA-16A20DE8B7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230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C06D2D9-88B7-472C-A993-1FFE00496515}" type="slidenum">
              <a:rPr lang="en-US" sz="1200"/>
              <a:pPr eaLnBrk="1" hangingPunct="1"/>
              <a:t>3</a:t>
            </a:fld>
            <a:endParaRPr 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BBDE069-F884-424A-8026-7BEC39E55563}" type="slidenum">
              <a:rPr lang="en-US" sz="1200"/>
              <a:pPr eaLnBrk="1" hangingPunct="1"/>
              <a:t>5</a:t>
            </a:fld>
            <a:endParaRPr lang="en-US" sz="1200"/>
          </a:p>
        </p:txBody>
      </p:sp>
      <p:sp>
        <p:nvSpPr>
          <p:cNvPr id="74755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 anchor="b"/>
          <a:lstStyle>
            <a:lvl1pPr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 typeface="Wingdings" pitchFamily="2" charset="2"/>
              <a:buNone/>
            </a:pPr>
            <a:fld id="{C9342A26-5CE0-41B4-AFE9-AA607A897940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 typeface="Wingdings" pitchFamily="2" charset="2"/>
                <a:buNone/>
              </a:pPr>
              <a:t>5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E970243-6798-4E9B-8BDD-24F9437525BA}" type="slidenum">
              <a:rPr lang="en-US" sz="1200"/>
              <a:pPr eaLnBrk="1" hangingPunct="1"/>
              <a:t>6</a:t>
            </a:fld>
            <a:endParaRPr lang="en-US" sz="1200"/>
          </a:p>
        </p:txBody>
      </p:sp>
      <p:sp>
        <p:nvSpPr>
          <p:cNvPr id="78851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 anchor="b"/>
          <a:lstStyle>
            <a:lvl1pPr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 typeface="Wingdings" pitchFamily="2" charset="2"/>
              <a:buNone/>
            </a:pPr>
            <a:fld id="{AD457964-5906-4F53-91F4-50387813E2ED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 typeface="Wingdings" pitchFamily="2" charset="2"/>
                <a:buNone/>
              </a:pPr>
              <a:t>6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885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623D1D8-202E-4E91-ADFA-A4698884CA63}" type="slidenum">
              <a:rPr lang="en-US" sz="1200"/>
              <a:pPr eaLnBrk="1" hangingPunct="1"/>
              <a:t>7</a:t>
            </a:fld>
            <a:endParaRPr lang="en-US" sz="1200"/>
          </a:p>
        </p:txBody>
      </p:sp>
      <p:sp>
        <p:nvSpPr>
          <p:cNvPr id="80899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 anchor="b"/>
          <a:lstStyle>
            <a:lvl1pPr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 typeface="Wingdings" pitchFamily="2" charset="2"/>
              <a:buNone/>
            </a:pPr>
            <a:fld id="{FC37F700-6C5B-4F6A-A585-4BD15E9CCED8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 typeface="Wingdings" pitchFamily="2" charset="2"/>
                <a:buNone/>
              </a:pPr>
              <a:t>7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809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88FE983-1F38-445A-9D69-0D78C56CF537}" type="slidenum">
              <a:rPr lang="en-US" sz="1200"/>
              <a:pPr eaLnBrk="1" hangingPunct="1"/>
              <a:t>8</a:t>
            </a:fld>
            <a:endParaRPr lang="en-US" sz="1200"/>
          </a:p>
        </p:txBody>
      </p:sp>
      <p:sp>
        <p:nvSpPr>
          <p:cNvPr id="87043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 anchor="b"/>
          <a:lstStyle>
            <a:lvl1pPr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 typeface="Wingdings" pitchFamily="2" charset="2"/>
              <a:buNone/>
            </a:pPr>
            <a:fld id="{BDBB1AD4-2825-498B-B374-6DC210E6AC4D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 typeface="Wingdings" pitchFamily="2" charset="2"/>
                <a:buNone/>
              </a:pPr>
              <a:t>8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535F203-4180-4691-89CA-67673B912F5B}" type="slidenum">
              <a:rPr lang="en-US" sz="1200"/>
              <a:pPr eaLnBrk="1" hangingPunct="1"/>
              <a:t>9</a:t>
            </a:fld>
            <a:endParaRPr lang="en-US" sz="1200"/>
          </a:p>
        </p:txBody>
      </p:sp>
      <p:sp>
        <p:nvSpPr>
          <p:cNvPr id="89091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 anchor="b"/>
          <a:lstStyle>
            <a:lvl1pPr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 typeface="Wingdings" pitchFamily="2" charset="2"/>
              <a:buNone/>
            </a:pPr>
            <a:fld id="{FF8639C1-F441-49DC-8EA2-7AD0D67D87BB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 typeface="Wingdings" pitchFamily="2" charset="2"/>
                <a:buNone/>
              </a:pPr>
              <a:t>9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B7AE119-76D3-4C3E-8502-C76E830101F2}" type="slidenum">
              <a:rPr lang="en-US" sz="1200"/>
              <a:pPr eaLnBrk="1" hangingPunct="1"/>
              <a:t>10</a:t>
            </a:fld>
            <a:endParaRPr lang="en-US" sz="1200"/>
          </a:p>
        </p:txBody>
      </p:sp>
      <p:sp>
        <p:nvSpPr>
          <p:cNvPr id="92163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 anchor="b"/>
          <a:lstStyle>
            <a:lvl1pPr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 typeface="Wingdings" pitchFamily="2" charset="2"/>
              <a:buNone/>
            </a:pPr>
            <a:fld id="{A46090D4-B96F-4953-8506-0FC8E672D84C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 typeface="Wingdings" pitchFamily="2" charset="2"/>
                <a:buNone/>
              </a:pPr>
              <a:t>10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216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30425"/>
            <a:ext cx="7391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102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7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ndara" pitchFamily="34" charset="0"/>
              </a:defRPr>
            </a:lvl1pPr>
            <a:lvl2pPr>
              <a:defRPr>
                <a:latin typeface="Candara" pitchFamily="34" charset="0"/>
              </a:defRPr>
            </a:lvl2pPr>
            <a:lvl3pPr>
              <a:defRPr>
                <a:latin typeface="Candara" pitchFamily="34" charset="0"/>
              </a:defRPr>
            </a:lvl3pPr>
            <a:lvl4pPr>
              <a:defRPr>
                <a:latin typeface="Candara" pitchFamily="34" charset="0"/>
              </a:defRPr>
            </a:lvl4pPr>
            <a:lvl5pPr>
              <a:defRPr>
                <a:latin typeface="Candar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8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FE164D-B5EF-4D59-A5B4-4B669BBA3B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88780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239000" cy="914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447800" y="1600200"/>
            <a:ext cx="35433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0" y="1600200"/>
            <a:ext cx="35433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CD2911-02CC-48B4-9EF0-15DF685433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58055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41A38-8029-403E-B959-D7E465D58827}" type="datetimeFigureOut">
              <a:rPr lang="en-US" smtClean="0"/>
              <a:pPr/>
              <a:t>6/27/2014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B844B-BB75-4355-A9B0-4FBDB390B0A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Pricing for International and Global Markets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23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66967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New Product Development Processes for Global Markets</a:t>
            </a:r>
          </a:p>
          <a:p>
            <a:r>
              <a:rPr lang="en-US" dirty="0" smtClean="0"/>
              <a:t>Introducing new Products to Global Markets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41019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dirty="0" smtClean="0"/>
              <a:t>Learning Objectives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Differentiate between full-cost pricing and marginal-cost pricing and explain the implications of both to global marketers.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Note how international transportation costs, tariffs, taxes, local production, and channel costs all affect pricing decisions.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Explain how different income levels, buyer power, and competitive situations in national markets can require different pricing strategies across these markets.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Compare and contrast the ways in which exchange rate fluctuations and inflation rates complicate global pricing.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List various examples of government price controls that global marketers might encounter.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endParaRPr 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xmlns="" val="58206636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80000"/>
              </a:lnSpc>
            </a:pPr>
            <a:r>
              <a:rPr lang="en-US" dirty="0"/>
              <a:t>Define dumping and describe how it can constrain pricing strategies.</a:t>
            </a:r>
          </a:p>
          <a:p>
            <a:pPr>
              <a:lnSpc>
                <a:spcPct val="80000"/>
              </a:lnSpc>
            </a:pPr>
            <a:r>
              <a:rPr lang="en-US" dirty="0"/>
              <a:t>Understand how the credit and collection infrastructure of a country can affect pricing decision in that country.</a:t>
            </a:r>
          </a:p>
          <a:p>
            <a:pPr>
              <a:lnSpc>
                <a:spcPct val="80000"/>
              </a:lnSpc>
            </a:pPr>
            <a:r>
              <a:rPr lang="en-US" dirty="0"/>
              <a:t>Describe how global marketers can manage export price escalation, determine transfer prices, and effectively quote prices in foreign currencies.</a:t>
            </a:r>
          </a:p>
          <a:p>
            <a:pPr>
              <a:lnSpc>
                <a:spcPct val="80000"/>
              </a:lnSpc>
            </a:pPr>
            <a:r>
              <a:rPr lang="en-US" dirty="0"/>
              <a:t>Define parallel imports, explain their causes, and list ways in which they may be controlled.</a:t>
            </a:r>
          </a:p>
          <a:p>
            <a:pPr>
              <a:lnSpc>
                <a:spcPct val="80000"/>
              </a:lnSpc>
            </a:pPr>
            <a:r>
              <a:rPr lang="en-US" dirty="0"/>
              <a:t>Understand how the credit and collection infrastructure of a country can affect pricing decisions in that country.</a:t>
            </a:r>
          </a:p>
          <a:p>
            <a:pPr>
              <a:lnSpc>
                <a:spcPct val="80000"/>
              </a:lnSpc>
            </a:pPr>
            <a:r>
              <a:rPr lang="en-US" dirty="0"/>
              <a:t>Differentiate among various forms of countertrade and balance the risk and opportunities of dealing with noncash exchanges</a:t>
            </a:r>
          </a:p>
        </p:txBody>
      </p:sp>
    </p:spTree>
    <p:extLst>
      <p:ext uri="{BB962C8B-B14F-4D97-AF65-F5344CB8AC3E}">
        <p14:creationId xmlns:p14="http://schemas.microsoft.com/office/powerpoint/2010/main" xmlns="" val="3799381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smtClean="0"/>
              <a:t>Chapter Outline</a:t>
            </a:r>
          </a:p>
        </p:txBody>
      </p:sp>
      <p:sp>
        <p:nvSpPr>
          <p:cNvPr id="5123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Profit and cost factors that affect pricing</a:t>
            </a:r>
          </a:p>
          <a:p>
            <a:pPr eaLnBrk="1" hangingPunct="1"/>
            <a:r>
              <a:rPr lang="en-US" dirty="0" smtClean="0"/>
              <a:t>Market factors that affect pricing</a:t>
            </a:r>
          </a:p>
          <a:p>
            <a:pPr eaLnBrk="1" hangingPunct="1"/>
            <a:r>
              <a:rPr lang="en-US" dirty="0" smtClean="0"/>
              <a:t>Environmental factors that affect pricing</a:t>
            </a:r>
          </a:p>
          <a:p>
            <a:pPr eaLnBrk="1" hangingPunct="1"/>
            <a:r>
              <a:rPr lang="en-US" dirty="0" smtClean="0"/>
              <a:t>Managerial issues in global pricing</a:t>
            </a:r>
          </a:p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103699412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smtClean="0"/>
              <a:t>Profit and Cost Factors</a:t>
            </a:r>
          </a:p>
        </p:txBody>
      </p:sp>
      <p:sp>
        <p:nvSpPr>
          <p:cNvPr id="11267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b="1" dirty="0" smtClean="0">
                <a:solidFill>
                  <a:srgbClr val="FF5050"/>
                </a:solidFill>
              </a:rPr>
              <a:t>Fixed costs</a:t>
            </a:r>
            <a:r>
              <a:rPr lang="en-US" dirty="0" smtClean="0"/>
              <a:t> – Do not change over a given range of output</a:t>
            </a:r>
          </a:p>
          <a:p>
            <a:pPr eaLnBrk="1" hangingPunct="1"/>
            <a:r>
              <a:rPr lang="en-US" b="1" dirty="0" smtClean="0">
                <a:solidFill>
                  <a:srgbClr val="FF5050"/>
                </a:solidFill>
              </a:rPr>
              <a:t>Variable costs</a:t>
            </a:r>
            <a:r>
              <a:rPr lang="en-US" dirty="0" smtClean="0"/>
              <a:t> – Vary directly with output</a:t>
            </a:r>
          </a:p>
          <a:p>
            <a:pPr eaLnBrk="1" hangingPunct="1"/>
            <a:r>
              <a:rPr lang="en-US" b="1" dirty="0" smtClean="0">
                <a:solidFill>
                  <a:srgbClr val="FF5050"/>
                </a:solidFill>
              </a:rPr>
              <a:t>Marginal profit</a:t>
            </a:r>
            <a:r>
              <a:rPr lang="en-US" dirty="0" smtClean="0"/>
              <a:t> – Amount in excess of variable costs</a:t>
            </a:r>
          </a:p>
        </p:txBody>
      </p:sp>
    </p:spTree>
    <p:extLst>
      <p:ext uri="{BB962C8B-B14F-4D97-AF65-F5344CB8AC3E}">
        <p14:creationId xmlns:p14="http://schemas.microsoft.com/office/powerpoint/2010/main" xmlns="" val="139547412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/>
      <p:bldP spid="1126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smtClean="0"/>
              <a:t>Profit and Cost Factors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Transportation Costs</a:t>
            </a:r>
          </a:p>
          <a:p>
            <a:pPr eaLnBrk="1" hangingPunct="1"/>
            <a:r>
              <a:rPr lang="en-US" smtClean="0"/>
              <a:t>Tariffs</a:t>
            </a:r>
          </a:p>
          <a:p>
            <a:pPr eaLnBrk="1" hangingPunct="1"/>
            <a:r>
              <a:rPr lang="en-US" smtClean="0"/>
              <a:t>Taxes</a:t>
            </a:r>
          </a:p>
          <a:p>
            <a:pPr eaLnBrk="1" hangingPunct="1"/>
            <a:r>
              <a:rPr lang="en-US" smtClean="0"/>
              <a:t>Local production costs</a:t>
            </a:r>
          </a:p>
          <a:p>
            <a:pPr eaLnBrk="1" hangingPunct="1"/>
            <a:r>
              <a:rPr lang="en-US" smtClean="0"/>
              <a:t>Channel costs</a:t>
            </a:r>
          </a:p>
          <a:p>
            <a:pPr eaLnBrk="1" hangingPunct="1"/>
            <a:endParaRPr lang="en-US" smtClean="0"/>
          </a:p>
          <a:p>
            <a:pPr lvl="1" eaLnBrk="1" hangingPunct="1">
              <a:buFontTx/>
              <a:buNone/>
            </a:pPr>
            <a:endParaRPr lang="en-US" sz="1000" smtClean="0"/>
          </a:p>
        </p:txBody>
      </p:sp>
    </p:spTree>
    <p:extLst>
      <p:ext uri="{BB962C8B-B14F-4D97-AF65-F5344CB8AC3E}">
        <p14:creationId xmlns:p14="http://schemas.microsoft.com/office/powerpoint/2010/main" xmlns="" val="422815822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smtClean="0"/>
              <a:t>Market Factors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Income level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GNP per capita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GDP per capita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Disposable income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Price elasticity</a:t>
            </a:r>
          </a:p>
          <a:p>
            <a:pPr lvl="2" eaLnBrk="1" hangingPunct="1">
              <a:lnSpc>
                <a:spcPct val="90000"/>
              </a:lnSpc>
            </a:pPr>
            <a:r>
              <a:rPr lang="en-US" smtClean="0"/>
              <a:t>High income = lower elasticity</a:t>
            </a:r>
          </a:p>
          <a:p>
            <a:pPr lvl="2" eaLnBrk="1" hangingPunct="1">
              <a:lnSpc>
                <a:spcPct val="90000"/>
              </a:lnSpc>
            </a:pPr>
            <a:r>
              <a:rPr lang="en-US" smtClean="0"/>
              <a:t>Lower income = higher elasticity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Importance of reassessing income level in developing countries</a:t>
            </a:r>
          </a:p>
        </p:txBody>
      </p:sp>
    </p:spTree>
    <p:extLst>
      <p:ext uri="{BB962C8B-B14F-4D97-AF65-F5344CB8AC3E}">
        <p14:creationId xmlns:p14="http://schemas.microsoft.com/office/powerpoint/2010/main" xmlns="" val="102303395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nimBg="1"/>
      <p:bldP spid="2048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smtClean="0"/>
              <a:t>Market Factors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Culture</a:t>
            </a:r>
          </a:p>
          <a:p>
            <a:pPr eaLnBrk="1" hangingPunct="1"/>
            <a:r>
              <a:rPr lang="en-US" smtClean="0"/>
              <a:t>Buyer Power</a:t>
            </a:r>
          </a:p>
          <a:p>
            <a:pPr eaLnBrk="1" hangingPunct="1"/>
            <a:r>
              <a:rPr lang="en-US" smtClean="0"/>
              <a:t>Competition</a:t>
            </a:r>
          </a:p>
          <a:p>
            <a:pPr lvl="1" eaLnBrk="1" hangingPunct="1">
              <a:buFontTx/>
              <a:buNone/>
            </a:pPr>
            <a:r>
              <a:rPr lang="en-US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20855209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nimBg="1"/>
      <p:bldP spid="2253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/>
              <a:t>Environmental Factors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Exchange rate fluctuations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Inflation rates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Price controls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Dumping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Credit and collection infrastructure</a:t>
            </a:r>
          </a:p>
        </p:txBody>
      </p:sp>
    </p:spTree>
    <p:extLst>
      <p:ext uri="{BB962C8B-B14F-4D97-AF65-F5344CB8AC3E}">
        <p14:creationId xmlns:p14="http://schemas.microsoft.com/office/powerpoint/2010/main" xmlns="" val="591009316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nimBg="1"/>
      <p:bldP spid="2560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Profit and cost factors that affect pricing</a:t>
            </a:r>
          </a:p>
          <a:p>
            <a:r>
              <a:rPr lang="en-US" dirty="0"/>
              <a:t>Market factors that affect pricing</a:t>
            </a:r>
          </a:p>
          <a:p>
            <a:r>
              <a:rPr lang="en-US" dirty="0"/>
              <a:t>Environmental factors that affect pricing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3449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References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Gillespie, K., Jeannet, J.P. </a:t>
            </a:r>
            <a:r>
              <a:rPr lang="en-US" dirty="0">
                <a:latin typeface="Candara" pitchFamily="34" charset="0"/>
              </a:rPr>
              <a:t>and </a:t>
            </a:r>
            <a:r>
              <a:rPr lang="en-US" dirty="0" smtClean="0">
                <a:latin typeface="Candara" pitchFamily="34" charset="0"/>
              </a:rPr>
              <a:t>Hennessey, H.D. </a:t>
            </a:r>
            <a:r>
              <a:rPr lang="en-US" dirty="0">
                <a:latin typeface="Candara" pitchFamily="34" charset="0"/>
              </a:rPr>
              <a:t>(</a:t>
            </a:r>
            <a:r>
              <a:rPr lang="en-US" dirty="0" smtClean="0">
                <a:latin typeface="Candara" pitchFamily="34" charset="0"/>
              </a:rPr>
              <a:t>2004), </a:t>
            </a:r>
            <a:r>
              <a:rPr lang="en-GB" dirty="0" smtClean="0">
                <a:latin typeface="Candara" pitchFamily="34" charset="0"/>
              </a:rPr>
              <a:t>Global Marketing: An Interactive Approach, Houghton Mifflin, Boston, NY.</a:t>
            </a:r>
            <a:endParaRPr lang="en-GB" dirty="0">
              <a:latin typeface="Candara" pitchFamily="34" charset="0"/>
            </a:endParaRP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229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406</Words>
  <Application>Microsoft Office PowerPoint</Application>
  <PresentationFormat>On-screen Show (4:3)</PresentationFormat>
  <Paragraphs>72</Paragraphs>
  <Slides>12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Pricing for International and Global Markets </vt:lpstr>
      <vt:lpstr>Recap</vt:lpstr>
      <vt:lpstr>Learning Objectives</vt:lpstr>
      <vt:lpstr>Learning Objectives</vt:lpstr>
      <vt:lpstr>Chapter Outline</vt:lpstr>
      <vt:lpstr>Profit and Cost Factors</vt:lpstr>
      <vt:lpstr>Profit and Cost Factors</vt:lpstr>
      <vt:lpstr>Market Factors</vt:lpstr>
      <vt:lpstr>Market Factors</vt:lpstr>
      <vt:lpstr>Environmental Factors</vt:lpstr>
      <vt:lpstr>Summary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Muhammad Waqas</dc:creator>
  <cp:lastModifiedBy>NTS</cp:lastModifiedBy>
  <cp:revision>25</cp:revision>
  <dcterms:created xsi:type="dcterms:W3CDTF">2013-04-14T12:30:45Z</dcterms:created>
  <dcterms:modified xsi:type="dcterms:W3CDTF">2014-06-27T18:53:03Z</dcterms:modified>
</cp:coreProperties>
</file>