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63" r:id="rId3"/>
    <p:sldId id="258" r:id="rId4"/>
    <p:sldId id="259" r:id="rId5"/>
    <p:sldId id="260" r:id="rId6"/>
    <p:sldId id="261" r:id="rId7"/>
    <p:sldId id="262" r:id="rId8"/>
    <p:sldId id="264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6" d="100"/>
          <a:sy n="66" d="100"/>
        </p:scale>
        <p:origin x="-142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pPr/>
              <a:t>6/21/2014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pPr/>
              <a:t>6/21/2014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6/21/2014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Developing New Products for Global Markets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68834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Global warranty and service </a:t>
            </a:r>
            <a:r>
              <a:rPr lang="en-US" dirty="0" smtClean="0"/>
              <a:t>policies</a:t>
            </a:r>
          </a:p>
          <a:p>
            <a:r>
              <a:rPr lang="en-US" dirty="0"/>
              <a:t>Packaging and Labeling </a:t>
            </a:r>
            <a:r>
              <a:rPr lang="en-US" dirty="0" smtClean="0"/>
              <a:t>Adaptations</a:t>
            </a:r>
          </a:p>
          <a:p>
            <a:r>
              <a:rPr lang="en-US" dirty="0"/>
              <a:t>Marketing Services </a:t>
            </a:r>
            <a:r>
              <a:rPr lang="en-US" dirty="0" smtClean="0"/>
              <a:t>Globally</a:t>
            </a:r>
          </a:p>
          <a:p>
            <a:r>
              <a:rPr lang="en-US" dirty="0"/>
              <a:t>Global Product </a:t>
            </a:r>
            <a:r>
              <a:rPr lang="en-US" dirty="0" smtClean="0"/>
              <a:t>Service</a:t>
            </a:r>
          </a:p>
          <a:p>
            <a:r>
              <a:rPr lang="en-US" dirty="0"/>
              <a:t>Managing a Global Product Line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5429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Learning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Differentiate among five strategic options for introducing products into foreign markets.</a:t>
            </a:r>
          </a:p>
          <a:p>
            <a:r>
              <a:rPr lang="en-US" dirty="0" smtClean="0"/>
              <a:t>Define modularity and explain its impact on global product development.</a:t>
            </a:r>
          </a:p>
          <a:p>
            <a:r>
              <a:rPr lang="en-US" dirty="0" smtClean="0"/>
              <a:t>Compare and contrast the product development roles played by a multinational firm’s headquarters and the role played by its subsidiaries.</a:t>
            </a:r>
          </a:p>
          <a:p>
            <a:r>
              <a:rPr lang="en-US" dirty="0" smtClean="0"/>
              <a:t>Explain the importance of lead markets and note their importance to product development.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4402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Learning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Describe how companies may access new products by purchasing research and development or by importing products from other firms.</a:t>
            </a:r>
          </a:p>
          <a:p>
            <a:r>
              <a:rPr lang="en-US" dirty="0" smtClean="0"/>
              <a:t>Discuss the use of acquisitions, joint ventures, and alliances for the purpose of product development.</a:t>
            </a:r>
          </a:p>
          <a:p>
            <a:r>
              <a:rPr lang="en-US" dirty="0" smtClean="0"/>
              <a:t>Explain the process of introducing new products to global markets, including concept testing, test marketing, and timing of new product introduction.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1361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Introducing Products into Foreign Markets</a:t>
            </a:r>
          </a:p>
          <a:p>
            <a:r>
              <a:rPr lang="en-US" dirty="0" smtClean="0"/>
              <a:t>Developing a global product</a:t>
            </a:r>
          </a:p>
          <a:p>
            <a:r>
              <a:rPr lang="en-US" dirty="0" smtClean="0"/>
              <a:t>New product development processes for global markets</a:t>
            </a:r>
          </a:p>
          <a:p>
            <a:r>
              <a:rPr lang="en-US" dirty="0" smtClean="0"/>
              <a:t>Introducing new products to global markets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6985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5029200" cy="1371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Introducing Products into Foreign Markets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Option One: Product extension-communication extension</a:t>
            </a:r>
          </a:p>
          <a:p>
            <a:r>
              <a:rPr lang="en-US" dirty="0" smtClean="0"/>
              <a:t>Option two: Product </a:t>
            </a:r>
            <a:r>
              <a:rPr lang="en-US" dirty="0" smtClean="0"/>
              <a:t>extension-communications adaptation</a:t>
            </a:r>
            <a:endParaRPr lang="en-US" dirty="0" smtClean="0"/>
          </a:p>
          <a:p>
            <a:r>
              <a:rPr lang="en-US" dirty="0" smtClean="0"/>
              <a:t>Option three: Product adaptation-communications extension</a:t>
            </a:r>
          </a:p>
          <a:p>
            <a:r>
              <a:rPr lang="en-US" dirty="0" smtClean="0"/>
              <a:t>Option four: Product Adaptation-communication adaptation</a:t>
            </a:r>
          </a:p>
          <a:p>
            <a:r>
              <a:rPr lang="en-US" dirty="0" smtClean="0"/>
              <a:t>Option Five: Product Invention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4521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Developing a Global Product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global products, a portion of the final design is standardized. However, the design retains some flexibility so that the end product can be tailored to the needs of individual markets.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9987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Introducing Products into Foreign Markets</a:t>
            </a:r>
          </a:p>
          <a:p>
            <a:r>
              <a:rPr lang="en-US" dirty="0"/>
              <a:t>Developing a global product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0479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References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Gillespie, K., Jeannet, J.P. </a:t>
            </a:r>
            <a:r>
              <a:rPr lang="en-US" dirty="0">
                <a:latin typeface="Candara" pitchFamily="34" charset="0"/>
              </a:rPr>
              <a:t>and </a:t>
            </a:r>
            <a:r>
              <a:rPr lang="en-US" dirty="0" smtClean="0">
                <a:latin typeface="Candara" pitchFamily="34" charset="0"/>
              </a:rPr>
              <a:t>Hennessey, H.D. </a:t>
            </a:r>
            <a:r>
              <a:rPr lang="en-US" dirty="0">
                <a:latin typeface="Candara" pitchFamily="34" charset="0"/>
              </a:rPr>
              <a:t>(</a:t>
            </a:r>
            <a:r>
              <a:rPr lang="en-US" dirty="0" smtClean="0">
                <a:latin typeface="Candara" pitchFamily="34" charset="0"/>
              </a:rPr>
              <a:t>2004), </a:t>
            </a:r>
            <a:r>
              <a:rPr lang="en-GB" dirty="0" smtClean="0">
                <a:latin typeface="Candara" pitchFamily="34" charset="0"/>
              </a:rPr>
              <a:t>Global Marketing: An Interactive Approach, Houghton Mifflin, Boston, NY.</a:t>
            </a:r>
            <a:endParaRPr lang="en-GB" dirty="0">
              <a:latin typeface="Candara" pitchFamily="34" charset="0"/>
            </a:endParaRP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334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292</Words>
  <Application>Microsoft Office PowerPoint</Application>
  <PresentationFormat>On-screen Show (4:3)</PresentationFormat>
  <Paragraphs>35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Developing New Products for Global Markets</vt:lpstr>
      <vt:lpstr>Summary</vt:lpstr>
      <vt:lpstr>Learning Objectives</vt:lpstr>
      <vt:lpstr>Learning Objectives</vt:lpstr>
      <vt:lpstr>Chapter Outline</vt:lpstr>
      <vt:lpstr>Introducing Products into Foreign Markets</vt:lpstr>
      <vt:lpstr>Developing a Global Product</vt:lpstr>
      <vt:lpstr>Summary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Administrator</cp:lastModifiedBy>
  <cp:revision>22</cp:revision>
  <dcterms:created xsi:type="dcterms:W3CDTF">2013-04-14T12:30:45Z</dcterms:created>
  <dcterms:modified xsi:type="dcterms:W3CDTF">2014-06-21T19:38:36Z</dcterms:modified>
</cp:coreProperties>
</file>