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Default Extension="png" ContentType="image/png"/>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handoutMasterIdLst>
    <p:handoutMasterId r:id="rId19"/>
  </p:handoutMasterIdLst>
  <p:sldIdLst>
    <p:sldId id="256" r:id="rId2"/>
    <p:sldId id="257" r:id="rId3"/>
    <p:sldId id="259" r:id="rId4"/>
    <p:sldId id="260" r:id="rId5"/>
    <p:sldId id="258" r:id="rId6"/>
    <p:sldId id="261" r:id="rId7"/>
    <p:sldId id="263" r:id="rId8"/>
    <p:sldId id="264" r:id="rId9"/>
    <p:sldId id="265" r:id="rId10"/>
    <p:sldId id="266" r:id="rId11"/>
    <p:sldId id="267" r:id="rId12"/>
    <p:sldId id="268" r:id="rId13"/>
    <p:sldId id="270" r:id="rId14"/>
    <p:sldId id="272" r:id="rId15"/>
    <p:sldId id="271" r:id="rId16"/>
    <p:sldId id="273"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2883" autoAdjust="0"/>
  </p:normalViewPr>
  <p:slideViewPr>
    <p:cSldViewPr>
      <p:cViewPr varScale="1">
        <p:scale>
          <a:sx n="64" d="100"/>
          <a:sy n="64" d="100"/>
        </p:scale>
        <p:origin x="-1482"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55" d="100"/>
          <a:sy n="55" d="100"/>
        </p:scale>
        <p:origin x="-2904" y="-102"/>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8692B2D8-BBBA-4707-B4A9-45B0D0010AFB}" type="datetimeFigureOut">
              <a:rPr lang="en-US" smtClean="0"/>
              <a:pPr/>
              <a:t>6/12/2014</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A2E6893-ACD1-44AB-88E0-429F93198447}" type="slidenum">
              <a:rPr lang="en-GB" smtClean="0"/>
              <a:pPr/>
              <a:t>‹#›</a:t>
            </a:fld>
            <a:endParaRPr lang="en-GB"/>
          </a:p>
        </p:txBody>
      </p:sp>
    </p:spTree>
    <p:extLst>
      <p:ext uri="{BB962C8B-B14F-4D97-AF65-F5344CB8AC3E}">
        <p14:creationId xmlns:p14="http://schemas.microsoft.com/office/powerpoint/2010/main" xmlns="" val="379868269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8892D86-0C6E-46DA-A954-F35C08BAC0DA}" type="datetimeFigureOut">
              <a:rPr lang="en-US" smtClean="0"/>
              <a:pPr/>
              <a:t>6/12/2014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99B40ED-9D06-469D-8EEA-16A20DE8B722}" type="slidenum">
              <a:rPr lang="en-US" smtClean="0"/>
              <a:pPr/>
              <a:t>‹#›</a:t>
            </a:fld>
            <a:endParaRPr lang="en-US"/>
          </a:p>
        </p:txBody>
      </p:sp>
    </p:spTree>
    <p:extLst>
      <p:ext uri="{BB962C8B-B14F-4D97-AF65-F5344CB8AC3E}">
        <p14:creationId xmlns:p14="http://schemas.microsoft.com/office/powerpoint/2010/main" xmlns="" val="1732308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01477B4-3C04-45E3-AD10-5569C26BA64B}" type="slidenum">
              <a:rPr lang="en-US"/>
              <a:pPr/>
              <a:t>3</a:t>
            </a:fld>
            <a:endParaRPr lang="en-US"/>
          </a:p>
        </p:txBody>
      </p:sp>
      <p:sp>
        <p:nvSpPr>
          <p:cNvPr id="37890" name="Rectangle 2"/>
          <p:cNvSpPr>
            <a:spLocks noGrp="1" noRot="1" noChangeAspect="1" noChangeArrowheads="1" noTextEdit="1"/>
          </p:cNvSpPr>
          <p:nvPr>
            <p:ph type="sldImg"/>
          </p:nvPr>
        </p:nvSpPr>
        <p:spPr>
          <a:ln/>
        </p:spPr>
      </p:sp>
      <p:sp>
        <p:nvSpPr>
          <p:cNvPr id="37891" name="Rectangle 3"/>
          <p:cNvSpPr>
            <a:spLocks noGrp="1" noChangeArrowheads="1"/>
          </p:cNvSpPr>
          <p:nvPr>
            <p:ph type="body" idx="1"/>
          </p:nvPr>
        </p:nvSpPr>
        <p:spPr/>
        <p:txBody>
          <a:bodyPr/>
          <a:lstStyle/>
          <a:p>
            <a:r>
              <a:rPr lang="en-US"/>
              <a:t>The discipline of marketing is universal. It is natural, however, that marketing practices will vary from country to country, for the simple reason that the countries and peoples of the world are different. These differences mean that a marketing approach that has proven successful in one country will not </a:t>
            </a:r>
            <a:r>
              <a:rPr lang="en-US" i="1"/>
              <a:t>necessarily </a:t>
            </a:r>
            <a:r>
              <a:rPr lang="en-US"/>
              <a:t>succeed in another country. Customer preferences, competitors, channels of distribution, and communication media may differ. An important task in global marketing is learning to recognize the extent to which marketing plans and programs can be extended worldwide, as well as the extent to which they must be adapted.</a:t>
            </a:r>
          </a:p>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BAF3EF4-FFC7-4045-BFE1-65AF72B4E66D}" type="slidenum">
              <a:rPr lang="en-US"/>
              <a:pPr/>
              <a:t>4</a:t>
            </a:fld>
            <a:endParaRPr lang="en-US"/>
          </a:p>
        </p:txBody>
      </p:sp>
      <p:sp>
        <p:nvSpPr>
          <p:cNvPr id="40962" name="Rectangle 2"/>
          <p:cNvSpPr>
            <a:spLocks noGrp="1" noRot="1" noChangeAspect="1" noChangeArrowheads="1" noTextEdit="1"/>
          </p:cNvSpPr>
          <p:nvPr>
            <p:ph type="sldImg"/>
          </p:nvPr>
        </p:nvSpPr>
        <p:spPr>
          <a:ln/>
        </p:spPr>
      </p:sp>
      <p:sp>
        <p:nvSpPr>
          <p:cNvPr id="40963" name="Rectangle 3"/>
          <p:cNvSpPr>
            <a:spLocks noGrp="1" noChangeArrowheads="1"/>
          </p:cNvSpPr>
          <p:nvPr>
            <p:ph type="body" idx="1"/>
          </p:nvPr>
        </p:nvSpPr>
        <p:spPr/>
        <p:txBody>
          <a:bodyPr/>
          <a:lstStyle/>
          <a:p>
            <a:r>
              <a:rPr lang="en-US" dirty="0"/>
              <a:t>This slide highlights the differences between marketing in a single-country and global marketing. </a:t>
            </a:r>
            <a:r>
              <a:rPr lang="en-US" i="1" dirty="0" smtClean="0"/>
              <a:t>Global </a:t>
            </a:r>
            <a:r>
              <a:rPr lang="en-US" i="1" dirty="0"/>
              <a:t>market participation </a:t>
            </a:r>
            <a:r>
              <a:rPr lang="en-US" dirty="0"/>
              <a:t>is the extent to which a company has operations in major world markets. </a:t>
            </a:r>
            <a:r>
              <a:rPr lang="en-US" i="1" dirty="0"/>
              <a:t>Standardization versus adaptation </a:t>
            </a:r>
            <a:r>
              <a:rPr lang="en-US" dirty="0"/>
              <a:t>is the extent to which each marketing mix element can be standardized (i.e., executed the same way) or adapted (i.e., executed in different ways) in various country markets. GMS has three additional dimensions that pertain to marketing management. First, </a:t>
            </a:r>
            <a:r>
              <a:rPr lang="en-US" i="1" dirty="0"/>
              <a:t>concentration of marketing activities </a:t>
            </a:r>
            <a:r>
              <a:rPr lang="en-US" dirty="0"/>
              <a:t>is the extent to which activities related to the marketing mix (e.g., promotional campaigns or pricing decisions) are performed in one or a few country locations. </a:t>
            </a:r>
            <a:r>
              <a:rPr lang="en-US" i="1" dirty="0"/>
              <a:t>Coordination of marketing activities </a:t>
            </a:r>
            <a:r>
              <a:rPr lang="en-US" dirty="0"/>
              <a:t>refers to the extent to which</a:t>
            </a:r>
          </a:p>
          <a:p>
            <a:r>
              <a:rPr lang="en-US" dirty="0"/>
              <a:t>marketing activities related to the marketing mix are planned and executed interdependently around the globe. Finally, </a:t>
            </a:r>
            <a:r>
              <a:rPr lang="en-US" i="1" dirty="0"/>
              <a:t>integration of competitive moves </a:t>
            </a:r>
            <a:r>
              <a:rPr lang="en-US" dirty="0"/>
              <a:t>is the extent to which a firm’s competitive marketing tactics in different parts of the world are interdependent. The GMS should be designed to enhance the firm’s performance on a worldwide basis.</a:t>
            </a:r>
          </a:p>
          <a:p>
            <a:endParaRPr lang="en-US" dirty="0"/>
          </a:p>
          <a:p>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79066BE-C4EC-443E-9324-D56FC31BDDF9}" type="slidenum">
              <a:rPr lang="en-US"/>
              <a:pPr/>
              <a:t>9</a:t>
            </a:fld>
            <a:endParaRPr lang="en-US"/>
          </a:p>
        </p:txBody>
      </p:sp>
      <p:sp>
        <p:nvSpPr>
          <p:cNvPr id="46082" name="Rectangle 2"/>
          <p:cNvSpPr>
            <a:spLocks noGrp="1" noRot="1" noChangeAspect="1" noChangeArrowheads="1" noTextEdit="1"/>
          </p:cNvSpPr>
          <p:nvPr>
            <p:ph type="sldImg"/>
          </p:nvPr>
        </p:nvSpPr>
        <p:spPr>
          <a:ln/>
        </p:spPr>
      </p:sp>
      <p:sp>
        <p:nvSpPr>
          <p:cNvPr id="46083" name="Rectangle 3"/>
          <p:cNvSpPr>
            <a:spLocks noGrp="1" noChangeArrowheads="1"/>
          </p:cNvSpPr>
          <p:nvPr>
            <p:ph type="body" idx="1"/>
          </p:nvPr>
        </p:nvSpPr>
        <p:spPr/>
        <p:txBody>
          <a:bodyPr/>
          <a:lstStyle/>
          <a:p>
            <a:r>
              <a:rPr lang="en-US"/>
              <a:t>Coca-Cola’s example of global branding.</a:t>
            </a: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066800" y="2130425"/>
            <a:ext cx="7391400" cy="1470025"/>
          </a:xfrm>
        </p:spPr>
        <p:txBody>
          <a:bodyPr/>
          <a:lstStyle/>
          <a:p>
            <a:r>
              <a:rPr lang="en-US" dirty="0" smtClean="0"/>
              <a:t>Click to edit Master title style</a:t>
            </a:r>
            <a:endParaRPr lang="en-GB"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pic>
        <p:nvPicPr>
          <p:cNvPr id="1028" name="Picture 4" descr="C:\Users\Muhammad\Desktop\blue.jpg"/>
          <p:cNvPicPr>
            <a:picLocks noChangeAspect="1" noChangeArrowheads="1"/>
          </p:cNvPicPr>
          <p:nvPr userDrawn="1"/>
        </p:nvPicPr>
        <p:blipFill>
          <a:blip r:embed="rId2" cstate="print"/>
          <a:srcRect/>
          <a:stretch>
            <a:fillRect/>
          </a:stretch>
        </p:blipFill>
        <p:spPr bwMode="auto">
          <a:xfrm rot="16200000">
            <a:off x="-3238500" y="3238500"/>
            <a:ext cx="6858000" cy="381000"/>
          </a:xfrm>
          <a:prstGeom prst="rect">
            <a:avLst/>
          </a:prstGeom>
          <a:noFill/>
        </p:spPr>
      </p:pic>
      <p:sp>
        <p:nvSpPr>
          <p:cNvPr id="7" name="Date Placeholder 3"/>
          <p:cNvSpPr txBox="1">
            <a:spLocks/>
          </p:cNvSpPr>
          <p:nvPr userDrawn="1"/>
        </p:nvSpPr>
        <p:spPr>
          <a:xfrm rot="16200000">
            <a:off x="-1143000" y="5410200"/>
            <a:ext cx="2590800" cy="304800"/>
          </a:xfrm>
          <a:prstGeom prst="rect">
            <a:avLst/>
          </a:prstGeom>
        </p:spPr>
        <p:txBody>
          <a:bodyPr vert="horz" lIns="91440" tIns="45720" rIns="91440" bIns="45720" rtlCol="0" anchor="ctr"/>
          <a:lstStyle>
            <a:lvl1pPr>
              <a:defRPr sz="1200" b="1" i="1">
                <a:solidFill>
                  <a:schemeClr val="tx1"/>
                </a:solidFill>
                <a:latin typeface="Bookman Old Style" pitchFamily="18"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smtClean="0">
                <a:ln>
                  <a:noFill/>
                </a:ln>
                <a:solidFill>
                  <a:schemeClr val="tx1"/>
                </a:solidFill>
                <a:effectLst/>
                <a:uLnTx/>
                <a:uFillTx/>
                <a:latin typeface="Bookman Old Style" pitchFamily="18" charset="0"/>
                <a:ea typeface="+mn-ea"/>
                <a:cs typeface="+mn-cs"/>
              </a:rPr>
              <a:t>Muhammad Waqas</a:t>
            </a:r>
            <a:endParaRPr kumimoji="0" lang="en-GB" sz="1200" b="1" i="1" u="none" strike="noStrike" kern="1200" cap="none" spc="0" normalizeH="0" baseline="0" noProof="0" dirty="0" smtClean="0">
              <a:ln>
                <a:noFill/>
              </a:ln>
              <a:solidFill>
                <a:schemeClr val="tx1"/>
              </a:solidFill>
              <a:effectLst/>
              <a:uLnTx/>
              <a:uFillTx/>
              <a:latin typeface="Bookman Old Style" pitchFamily="18" charset="0"/>
              <a:ea typeface="+mn-ea"/>
              <a:cs typeface="+mn-cs"/>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4572000" cy="1371600"/>
          </a:xfrm>
        </p:spPr>
        <p:style>
          <a:lnRef idx="1">
            <a:schemeClr val="accent1"/>
          </a:lnRef>
          <a:fillRef idx="2">
            <a:schemeClr val="accent1"/>
          </a:fillRef>
          <a:effectRef idx="1">
            <a:schemeClr val="accent1"/>
          </a:effectRef>
          <a:fontRef idx="none"/>
        </p:style>
        <p:txBody>
          <a:bodyPr/>
          <a:lstStyle>
            <a:lvl1pPr>
              <a:defRPr>
                <a:latin typeface="Candara"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lstStyle>
            <a:lvl1pPr>
              <a:defRPr>
                <a:latin typeface="Candara" pitchFamily="34" charset="0"/>
              </a:defRPr>
            </a:lvl1pPr>
            <a:lvl2pPr>
              <a:defRPr>
                <a:latin typeface="Candara" pitchFamily="34" charset="0"/>
              </a:defRPr>
            </a:lvl2pPr>
            <a:lvl3pPr>
              <a:defRPr>
                <a:latin typeface="Candara" pitchFamily="34" charset="0"/>
              </a:defRPr>
            </a:lvl3pPr>
            <a:lvl4pPr>
              <a:defRPr>
                <a:latin typeface="Candara" pitchFamily="34" charset="0"/>
              </a:defRPr>
            </a:lvl4pPr>
            <a:lvl5pPr>
              <a:defRPr>
                <a:latin typeface="Candara"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4" descr="C:\Users\Muhammad\Desktop\blue.jpg"/>
          <p:cNvPicPr>
            <a:picLocks noChangeAspect="1" noChangeArrowheads="1"/>
          </p:cNvPicPr>
          <p:nvPr userDrawn="1"/>
        </p:nvPicPr>
        <p:blipFill>
          <a:blip r:embed="rId2" cstate="print"/>
          <a:srcRect/>
          <a:stretch>
            <a:fillRect/>
          </a:stretch>
        </p:blipFill>
        <p:spPr bwMode="auto">
          <a:xfrm rot="16200000">
            <a:off x="-3238500" y="3238500"/>
            <a:ext cx="6858000" cy="381000"/>
          </a:xfrm>
          <a:prstGeom prst="rect">
            <a:avLst/>
          </a:prstGeom>
          <a:noFill/>
        </p:spPr>
      </p:pic>
      <p:sp>
        <p:nvSpPr>
          <p:cNvPr id="9" name="Date Placeholder 3"/>
          <p:cNvSpPr txBox="1">
            <a:spLocks/>
          </p:cNvSpPr>
          <p:nvPr userDrawn="1"/>
        </p:nvSpPr>
        <p:spPr>
          <a:xfrm rot="16200000">
            <a:off x="-1143000" y="5410200"/>
            <a:ext cx="2590800" cy="304800"/>
          </a:xfrm>
          <a:prstGeom prst="rect">
            <a:avLst/>
          </a:prstGeom>
        </p:spPr>
        <p:txBody>
          <a:bodyPr vert="horz" lIns="91440" tIns="45720" rIns="91440" bIns="45720" rtlCol="0" anchor="ctr"/>
          <a:lstStyle>
            <a:lvl1pPr>
              <a:defRPr sz="1200" b="1" i="1">
                <a:solidFill>
                  <a:schemeClr val="tx1"/>
                </a:solidFill>
                <a:latin typeface="Bookman Old Style" pitchFamily="18"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smtClean="0">
                <a:ln>
                  <a:noFill/>
                </a:ln>
                <a:solidFill>
                  <a:schemeClr val="tx1"/>
                </a:solidFill>
                <a:effectLst/>
                <a:uLnTx/>
                <a:uFillTx/>
                <a:latin typeface="Bookman Old Style" pitchFamily="18" charset="0"/>
                <a:ea typeface="+mn-ea"/>
                <a:cs typeface="+mn-cs"/>
              </a:rPr>
              <a:t>Muhammad Waqas</a:t>
            </a:r>
            <a:endParaRPr kumimoji="0" lang="en-GB" sz="1200" b="1" i="1" u="none" strike="noStrike" kern="1200" cap="none" spc="0" normalizeH="0" baseline="0" noProof="0" dirty="0" smtClean="0">
              <a:ln>
                <a:noFill/>
              </a:ln>
              <a:solidFill>
                <a:schemeClr val="tx1"/>
              </a:solidFill>
              <a:effectLst/>
              <a:uLnTx/>
              <a:uFillTx/>
              <a:latin typeface="Bookman Old Style" pitchFamily="18" charset="0"/>
              <a:ea typeface="+mn-ea"/>
              <a:cs typeface="+mn-cs"/>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7" name="Picture 4" descr="C:\Users\Muhammad\Desktop\blue.jpg"/>
          <p:cNvPicPr>
            <a:picLocks noChangeAspect="1" noChangeArrowheads="1"/>
          </p:cNvPicPr>
          <p:nvPr userDrawn="1"/>
        </p:nvPicPr>
        <p:blipFill>
          <a:blip r:embed="rId2" cstate="print"/>
          <a:srcRect/>
          <a:stretch>
            <a:fillRect/>
          </a:stretch>
        </p:blipFill>
        <p:spPr bwMode="auto">
          <a:xfrm rot="16200000">
            <a:off x="-3238500" y="3238500"/>
            <a:ext cx="6858000" cy="381000"/>
          </a:xfrm>
          <a:prstGeom prst="rect">
            <a:avLst/>
          </a:prstGeom>
          <a:noFill/>
        </p:spPr>
      </p:pic>
      <p:sp>
        <p:nvSpPr>
          <p:cNvPr id="8" name="Date Placeholder 3"/>
          <p:cNvSpPr txBox="1">
            <a:spLocks/>
          </p:cNvSpPr>
          <p:nvPr userDrawn="1"/>
        </p:nvSpPr>
        <p:spPr>
          <a:xfrm rot="16200000">
            <a:off x="-1143000" y="5410200"/>
            <a:ext cx="2590800" cy="304800"/>
          </a:xfrm>
          <a:prstGeom prst="rect">
            <a:avLst/>
          </a:prstGeom>
        </p:spPr>
        <p:txBody>
          <a:bodyPr vert="horz" lIns="91440" tIns="45720" rIns="91440" bIns="45720" rtlCol="0" anchor="ctr"/>
          <a:lstStyle>
            <a:lvl1pPr>
              <a:defRPr sz="1200" b="1" i="1">
                <a:solidFill>
                  <a:schemeClr val="tx1"/>
                </a:solidFill>
                <a:latin typeface="Bookman Old Style" pitchFamily="18"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smtClean="0">
                <a:ln>
                  <a:noFill/>
                </a:ln>
                <a:solidFill>
                  <a:schemeClr val="tx1"/>
                </a:solidFill>
                <a:effectLst/>
                <a:uLnTx/>
                <a:uFillTx/>
                <a:latin typeface="Bookman Old Style" pitchFamily="18" charset="0"/>
                <a:ea typeface="+mn-ea"/>
                <a:cs typeface="+mn-cs"/>
              </a:rPr>
              <a:t>Muhammad Waqas</a:t>
            </a:r>
            <a:endParaRPr kumimoji="0" lang="en-GB" sz="1200" b="1" i="1" u="none" strike="noStrike" kern="1200" cap="none" spc="0" normalizeH="0" baseline="0" noProof="0" dirty="0" smtClean="0">
              <a:ln>
                <a:noFill/>
              </a:ln>
              <a:solidFill>
                <a:schemeClr val="tx1"/>
              </a:solidFill>
              <a:effectLst/>
              <a:uLnTx/>
              <a:uFillTx/>
              <a:latin typeface="Bookman Old Style" pitchFamily="18" charset="0"/>
              <a:ea typeface="+mn-ea"/>
              <a:cs typeface="+mn-cs"/>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4038600" cy="4525963"/>
          </a:xfrm>
        </p:spPr>
        <p:txBody>
          <a:bodyPr/>
          <a:lstStyle>
            <a:lvl1pPr>
              <a:defRPr sz="2800">
                <a:latin typeface="Candara" pitchFamily="34" charset="0"/>
              </a:defRPr>
            </a:lvl1pPr>
            <a:lvl2pPr>
              <a:defRPr sz="2400">
                <a:latin typeface="Candara" pitchFamily="34" charset="0"/>
              </a:defRPr>
            </a:lvl2pPr>
            <a:lvl3pPr>
              <a:defRPr sz="2000">
                <a:latin typeface="Candara" pitchFamily="34" charset="0"/>
              </a:defRPr>
            </a:lvl3pPr>
            <a:lvl4pPr>
              <a:defRPr sz="1800">
                <a:latin typeface="Candara" pitchFamily="34" charset="0"/>
              </a:defRPr>
            </a:lvl4pPr>
            <a:lvl5pPr>
              <a:defRPr sz="1800">
                <a:latin typeface="Candara" pitchFamily="34" charset="0"/>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Content Placeholder 3"/>
          <p:cNvSpPr>
            <a:spLocks noGrp="1"/>
          </p:cNvSpPr>
          <p:nvPr>
            <p:ph sz="half" idx="2"/>
          </p:nvPr>
        </p:nvSpPr>
        <p:spPr>
          <a:xfrm>
            <a:off x="4648200" y="1600200"/>
            <a:ext cx="4038600" cy="4525963"/>
          </a:xfrm>
        </p:spPr>
        <p:txBody>
          <a:bodyPr/>
          <a:lstStyle>
            <a:lvl1pPr>
              <a:defRPr sz="2800">
                <a:latin typeface="Candara" pitchFamily="34" charset="0"/>
              </a:defRPr>
            </a:lvl1pPr>
            <a:lvl2pPr>
              <a:defRPr sz="2400">
                <a:latin typeface="Candara" pitchFamily="34" charset="0"/>
              </a:defRPr>
            </a:lvl2pPr>
            <a:lvl3pPr>
              <a:defRPr sz="2000">
                <a:latin typeface="Candara" pitchFamily="34" charset="0"/>
              </a:defRPr>
            </a:lvl3pPr>
            <a:lvl4pPr>
              <a:defRPr sz="1800">
                <a:latin typeface="Candara" pitchFamily="34" charset="0"/>
              </a:defRPr>
            </a:lvl4pPr>
            <a:lvl5pPr>
              <a:defRPr sz="1800">
                <a:latin typeface="Candara" pitchFamily="34" charset="0"/>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8" name="Picture 4" descr="C:\Users\Muhammad\Desktop\blue.jpg"/>
          <p:cNvPicPr>
            <a:picLocks noChangeAspect="1" noChangeArrowheads="1"/>
          </p:cNvPicPr>
          <p:nvPr userDrawn="1"/>
        </p:nvPicPr>
        <p:blipFill>
          <a:blip r:embed="rId2" cstate="print"/>
          <a:srcRect/>
          <a:stretch>
            <a:fillRect/>
          </a:stretch>
        </p:blipFill>
        <p:spPr bwMode="auto">
          <a:xfrm rot="16200000">
            <a:off x="-3238500" y="3238500"/>
            <a:ext cx="6858000" cy="381000"/>
          </a:xfrm>
          <a:prstGeom prst="rect">
            <a:avLst/>
          </a:prstGeom>
          <a:noFill/>
        </p:spPr>
      </p:pic>
      <p:sp>
        <p:nvSpPr>
          <p:cNvPr id="9" name="Date Placeholder 3"/>
          <p:cNvSpPr txBox="1">
            <a:spLocks/>
          </p:cNvSpPr>
          <p:nvPr userDrawn="1"/>
        </p:nvSpPr>
        <p:spPr>
          <a:xfrm rot="16200000">
            <a:off x="-1143000" y="5410200"/>
            <a:ext cx="2590800" cy="304800"/>
          </a:xfrm>
          <a:prstGeom prst="rect">
            <a:avLst/>
          </a:prstGeom>
        </p:spPr>
        <p:txBody>
          <a:bodyPr vert="horz" lIns="91440" tIns="45720" rIns="91440" bIns="45720" rtlCol="0" anchor="ctr"/>
          <a:lstStyle>
            <a:lvl1pPr>
              <a:defRPr sz="1200" b="1" i="1">
                <a:solidFill>
                  <a:schemeClr val="tx1"/>
                </a:solidFill>
                <a:latin typeface="Bookman Old Style" pitchFamily="18"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smtClean="0">
                <a:ln>
                  <a:noFill/>
                </a:ln>
                <a:solidFill>
                  <a:schemeClr val="tx1"/>
                </a:solidFill>
                <a:effectLst/>
                <a:uLnTx/>
                <a:uFillTx/>
                <a:latin typeface="Bookman Old Style" pitchFamily="18" charset="0"/>
                <a:ea typeface="+mn-ea"/>
                <a:cs typeface="+mn-cs"/>
              </a:rPr>
              <a:t>Muhammad Waqas</a:t>
            </a:r>
            <a:endParaRPr kumimoji="0" lang="en-GB" sz="1200" b="1" i="1" u="none" strike="noStrike" kern="1200" cap="none" spc="0" normalizeH="0" baseline="0" noProof="0" dirty="0" smtClean="0">
              <a:ln>
                <a:noFill/>
              </a:ln>
              <a:solidFill>
                <a:schemeClr val="tx1"/>
              </a:solidFill>
              <a:effectLst/>
              <a:uLnTx/>
              <a:uFillTx/>
              <a:latin typeface="Bookman Old Style" pitchFamily="18" charset="0"/>
              <a:ea typeface="+mn-ea"/>
              <a:cs typeface="+mn-cs"/>
            </a:endParaRPr>
          </a:p>
        </p:txBody>
      </p:sp>
      <p:sp>
        <p:nvSpPr>
          <p:cNvPr id="10" name="Title 1"/>
          <p:cNvSpPr>
            <a:spLocks noGrp="1"/>
          </p:cNvSpPr>
          <p:nvPr>
            <p:ph type="title"/>
          </p:nvPr>
        </p:nvSpPr>
        <p:spPr>
          <a:xfrm>
            <a:off x="685800" y="0"/>
            <a:ext cx="4572000" cy="1371600"/>
          </a:xfrm>
        </p:spPr>
        <p:style>
          <a:lnRef idx="1">
            <a:schemeClr val="accent1"/>
          </a:lnRef>
          <a:fillRef idx="2">
            <a:schemeClr val="accent1"/>
          </a:fillRef>
          <a:effectRef idx="1">
            <a:schemeClr val="accent1"/>
          </a:effectRef>
          <a:fontRef idx="none"/>
        </p:style>
        <p:txBody>
          <a:bodyPr/>
          <a:lstStyle>
            <a:lvl1pPr>
              <a:defRPr>
                <a:latin typeface="Candara" pitchFamily="34" charset="0"/>
              </a:defRPr>
            </a:lvl1pPr>
          </a:lstStyle>
          <a:p>
            <a:r>
              <a:rPr lang="en-US" dirty="0" smtClean="0"/>
              <a:t>Click to edit Master title style</a:t>
            </a:r>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r>
              <a:rPr lang="en-US"/>
              <a:t>© 2005 Prentice Hall</a:t>
            </a:r>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r>
              <a:rPr lang="en-US"/>
              <a:t>1-</a:t>
            </a:r>
            <a:fld id="{A5AC9B46-E792-4A18-A5F7-015F027AB69A}" type="slidenum">
              <a:rPr lang="en-US"/>
              <a:pPr/>
              <a:t>‹#›</a:t>
            </a:fld>
            <a:endParaRPr lang="en-US"/>
          </a:p>
        </p:txBody>
      </p:sp>
    </p:spTree>
    <p:extLst>
      <p:ext uri="{BB962C8B-B14F-4D97-AF65-F5344CB8AC3E}">
        <p14:creationId xmlns:p14="http://schemas.microsoft.com/office/powerpoint/2010/main" xmlns="" val="23370310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066800" y="381000"/>
            <a:ext cx="77724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1066800" y="17526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5029200" y="17526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5029200" y="38862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5"/>
          <p:cNvSpPr>
            <a:spLocks noGrp="1"/>
          </p:cNvSpPr>
          <p:nvPr>
            <p:ph type="dt" sz="half" idx="10"/>
          </p:nvPr>
        </p:nvSpPr>
        <p:spPr>
          <a:xfrm>
            <a:off x="838200" y="6400800"/>
            <a:ext cx="1905000" cy="457200"/>
          </a:xfrm>
        </p:spPr>
        <p:txBody>
          <a:bodyPr/>
          <a:lstStyle>
            <a:lvl1pPr>
              <a:defRPr/>
            </a:lvl1pPr>
          </a:lstStyle>
          <a:p>
            <a:r>
              <a:rPr lang="en-US"/>
              <a:t>© 2005 Prentice Hall</a:t>
            </a:r>
          </a:p>
        </p:txBody>
      </p:sp>
      <p:sp>
        <p:nvSpPr>
          <p:cNvPr id="7" name="Footer Placeholder 6"/>
          <p:cNvSpPr>
            <a:spLocks noGrp="1"/>
          </p:cNvSpPr>
          <p:nvPr>
            <p:ph type="ftr" sz="quarter" idx="11"/>
          </p:nvPr>
        </p:nvSpPr>
        <p:spPr>
          <a:xfrm>
            <a:off x="3429000" y="6400800"/>
            <a:ext cx="2895600" cy="457200"/>
          </a:xfrm>
        </p:spPr>
        <p:txBody>
          <a:bodyPr/>
          <a:lstStyle>
            <a:lvl1pPr>
              <a:defRPr/>
            </a:lvl1pPr>
          </a:lstStyle>
          <a:p>
            <a:endParaRPr lang="en-US"/>
          </a:p>
        </p:txBody>
      </p:sp>
      <p:sp>
        <p:nvSpPr>
          <p:cNvPr id="8" name="Slide Number Placeholder 7"/>
          <p:cNvSpPr>
            <a:spLocks noGrp="1"/>
          </p:cNvSpPr>
          <p:nvPr>
            <p:ph type="sldNum" sz="quarter" idx="12"/>
          </p:nvPr>
        </p:nvSpPr>
        <p:spPr>
          <a:xfrm>
            <a:off x="7010400" y="6400800"/>
            <a:ext cx="1905000" cy="457200"/>
          </a:xfrm>
        </p:spPr>
        <p:txBody>
          <a:bodyPr/>
          <a:lstStyle>
            <a:lvl1pPr>
              <a:defRPr/>
            </a:lvl1pPr>
          </a:lstStyle>
          <a:p>
            <a:r>
              <a:rPr lang="en-US"/>
              <a:t>1-</a:t>
            </a:r>
            <a:fld id="{82C497D5-D6A5-486D-8216-9A9624B0FFD3}" type="slidenum">
              <a:rPr lang="en-US"/>
              <a:pPr/>
              <a:t>‹#›</a:t>
            </a:fld>
            <a:endParaRPr lang="en-US"/>
          </a:p>
        </p:txBody>
      </p:sp>
    </p:spTree>
    <p:extLst>
      <p:ext uri="{BB962C8B-B14F-4D97-AF65-F5344CB8AC3E}">
        <p14:creationId xmlns:p14="http://schemas.microsoft.com/office/powerpoint/2010/main" xmlns="" val="25869837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1066800" y="381000"/>
            <a:ext cx="77724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1066800" y="17526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5029200" y="17526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1066800" y="38862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5029200" y="38862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838200" y="6400800"/>
            <a:ext cx="1905000" cy="457200"/>
          </a:xfrm>
        </p:spPr>
        <p:txBody>
          <a:bodyPr/>
          <a:lstStyle>
            <a:lvl1pPr>
              <a:defRPr/>
            </a:lvl1pPr>
          </a:lstStyle>
          <a:p>
            <a:r>
              <a:rPr lang="en-US"/>
              <a:t>© 2005 Prentice Hall</a:t>
            </a:r>
          </a:p>
        </p:txBody>
      </p:sp>
      <p:sp>
        <p:nvSpPr>
          <p:cNvPr id="8" name="Footer Placeholder 7"/>
          <p:cNvSpPr>
            <a:spLocks noGrp="1"/>
          </p:cNvSpPr>
          <p:nvPr>
            <p:ph type="ftr" sz="quarter" idx="11"/>
          </p:nvPr>
        </p:nvSpPr>
        <p:spPr>
          <a:xfrm>
            <a:off x="3429000" y="6400800"/>
            <a:ext cx="2895600" cy="457200"/>
          </a:xfrm>
        </p:spPr>
        <p:txBody>
          <a:bodyPr/>
          <a:lstStyle>
            <a:lvl1pPr>
              <a:defRPr/>
            </a:lvl1pPr>
          </a:lstStyle>
          <a:p>
            <a:endParaRPr lang="en-US"/>
          </a:p>
        </p:txBody>
      </p:sp>
      <p:sp>
        <p:nvSpPr>
          <p:cNvPr id="9" name="Slide Number Placeholder 8"/>
          <p:cNvSpPr>
            <a:spLocks noGrp="1"/>
          </p:cNvSpPr>
          <p:nvPr>
            <p:ph type="sldNum" sz="quarter" idx="12"/>
          </p:nvPr>
        </p:nvSpPr>
        <p:spPr>
          <a:xfrm>
            <a:off x="7010400" y="6400800"/>
            <a:ext cx="1905000" cy="457200"/>
          </a:xfrm>
        </p:spPr>
        <p:txBody>
          <a:bodyPr/>
          <a:lstStyle>
            <a:lvl1pPr>
              <a:defRPr/>
            </a:lvl1pPr>
          </a:lstStyle>
          <a:p>
            <a:r>
              <a:rPr lang="en-US"/>
              <a:t>1-</a:t>
            </a:r>
            <a:fld id="{D449D33E-23F1-4792-BB3D-8ED273EEF13D}" type="slidenum">
              <a:rPr lang="en-US"/>
              <a:pPr/>
              <a:t>‹#›</a:t>
            </a:fld>
            <a:endParaRPr lang="en-US"/>
          </a:p>
        </p:txBody>
      </p:sp>
    </p:spTree>
    <p:extLst>
      <p:ext uri="{BB962C8B-B14F-4D97-AF65-F5344CB8AC3E}">
        <p14:creationId xmlns:p14="http://schemas.microsoft.com/office/powerpoint/2010/main" xmlns="" val="37746382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141A38-8029-403E-B959-D7E465D58827}" type="datetimeFigureOut">
              <a:rPr lang="en-US" smtClean="0"/>
              <a:pPr/>
              <a:t>6/12/2014</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AB844B-BB75-4355-A9B0-4FBDB390B0A7}" type="slidenum">
              <a:rPr lang="en-GB" smtClean="0"/>
              <a:pPr/>
              <a:t>‹#›</a:t>
            </a:fld>
            <a:endParaRPr lang="en-GB"/>
          </a:p>
        </p:txBody>
      </p:sp>
      <p:pic>
        <p:nvPicPr>
          <p:cNvPr id="7" name="Picture 4" descr="C:\Users\Muhammad\Desktop\blue.jpg"/>
          <p:cNvPicPr>
            <a:picLocks noChangeAspect="1" noChangeArrowheads="1"/>
          </p:cNvPicPr>
          <p:nvPr userDrawn="1"/>
        </p:nvPicPr>
        <p:blipFill>
          <a:blip r:embed="rId9" cstate="print"/>
          <a:srcRect/>
          <a:stretch>
            <a:fillRect/>
          </a:stretch>
        </p:blipFill>
        <p:spPr bwMode="auto">
          <a:xfrm rot="16200000">
            <a:off x="-3238500" y="3238500"/>
            <a:ext cx="6858000" cy="381000"/>
          </a:xfrm>
          <a:prstGeom prst="rect">
            <a:avLst/>
          </a:prstGeom>
          <a:noFill/>
        </p:spPr>
      </p:pic>
      <p:sp>
        <p:nvSpPr>
          <p:cNvPr id="9" name="Date Placeholder 3"/>
          <p:cNvSpPr txBox="1">
            <a:spLocks/>
          </p:cNvSpPr>
          <p:nvPr userDrawn="1"/>
        </p:nvSpPr>
        <p:spPr>
          <a:xfrm rot="16200000">
            <a:off x="-1143000" y="5410200"/>
            <a:ext cx="2590800" cy="304800"/>
          </a:xfrm>
          <a:prstGeom prst="rect">
            <a:avLst/>
          </a:prstGeom>
        </p:spPr>
        <p:txBody>
          <a:bodyPr vert="horz" lIns="91440" tIns="45720" rIns="91440" bIns="45720" rtlCol="0" anchor="ctr"/>
          <a:lstStyle>
            <a:lvl1pPr>
              <a:defRPr sz="1200" b="1" i="1">
                <a:solidFill>
                  <a:schemeClr val="tx1"/>
                </a:solidFill>
                <a:latin typeface="Bookman Old Style" pitchFamily="18"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smtClean="0">
                <a:ln>
                  <a:noFill/>
                </a:ln>
                <a:solidFill>
                  <a:schemeClr val="tx1"/>
                </a:solidFill>
                <a:effectLst/>
                <a:uLnTx/>
                <a:uFillTx/>
                <a:latin typeface="Bookman Old Style" pitchFamily="18" charset="0"/>
                <a:ea typeface="+mn-ea"/>
                <a:cs typeface="+mn-cs"/>
              </a:rPr>
              <a:t>Muhammad Waqas</a:t>
            </a:r>
            <a:endParaRPr kumimoji="0" lang="en-GB" sz="1200" b="1" i="1" u="none" strike="noStrike" kern="1200" cap="none" spc="0" normalizeH="0" baseline="0" noProof="0" dirty="0" smtClean="0">
              <a:ln>
                <a:noFill/>
              </a:ln>
              <a:solidFill>
                <a:schemeClr val="tx1"/>
              </a:solidFill>
              <a:effectLst/>
              <a:uLnTx/>
              <a:uFillTx/>
              <a:latin typeface="Bookman Old Style" pitchFamily="18" charset="0"/>
              <a:ea typeface="+mn-ea"/>
              <a:cs typeface="+mn-c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7.jpeg"/><Relationship Id="rId2" Type="http://schemas.openxmlformats.org/officeDocument/2006/relationships/hyperlink" Target="http://upload.wikimedia.org/wikipedia/en/5/51/McAmsterdam.JPG" TargetMode="External"/><Relationship Id="rId1" Type="http://schemas.openxmlformats.org/officeDocument/2006/relationships/slideLayout" Target="../slideLayouts/slideLayout6.xml"/><Relationship Id="rId6" Type="http://schemas.openxmlformats.org/officeDocument/2006/relationships/hyperlink" Target="http://upload.wikimedia.org/wikipedia/commons/4/4e/Mcdonalds_Dortmund.jpg" TargetMode="External"/><Relationship Id="rId5" Type="http://schemas.openxmlformats.org/officeDocument/2006/relationships/image" Target="../media/image6.jpeg"/><Relationship Id="rId4" Type="http://schemas.openxmlformats.org/officeDocument/2006/relationships/hyperlink" Target="http://upload.wikimedia.org/wikipedia/commons/1/1c/SGMcD.JPG"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6.xml"/><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hyperlink" Target="http://images.google.com/imgres?imgurl=http://www.brandsoftheworld.com/brands/0010/3302/brand.gif&amp;imgrefurl=http://www.brandsoftheworld.com/history/2004-mar/103302.html&amp;h=200&amp;w=200&amp;sz=4&amp;hl=en&amp;start=21&amp;tbnid=MLA2L0XiFRFVTM:&amp;tbnh=104&amp;tbnw=104&amp;prev=/images?q=pepsi++russian&amp;start=18&amp;ndsp=18&amp;svnum=10&amp;hl=en&amp;rls=GGIH,GGIH:2006-51,GGIH:en&amp;sa=N" TargetMode="External"/><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t>Introduction to Global Marketing</a:t>
            </a:r>
            <a:br>
              <a:rPr lang="en-US" dirty="0" smtClean="0"/>
            </a:br>
            <a:r>
              <a:rPr lang="en-US" sz="3100" dirty="0" smtClean="0"/>
              <a:t>(Continued)</a:t>
            </a:r>
            <a:endParaRPr lang="en-US" sz="3100" dirty="0"/>
          </a:p>
        </p:txBody>
      </p:sp>
      <p:sp>
        <p:nvSpPr>
          <p:cNvPr id="3" name="Subtitle 2"/>
          <p:cNvSpPr>
            <a:spLocks noGrp="1"/>
          </p:cNvSpPr>
          <p:nvPr>
            <p:ph type="subTitle" idx="1"/>
          </p:nvPr>
        </p:nvSpPr>
        <p:spPr/>
        <p:txBody>
          <a:bodyPr/>
          <a:lstStyle/>
          <a:p>
            <a:r>
              <a:rPr lang="en-US" dirty="0" smtClean="0"/>
              <a:t>Lecture 2</a:t>
            </a:r>
            <a:endParaRPr lang="en-US" dirty="0"/>
          </a:p>
        </p:txBody>
      </p:sp>
    </p:spTree>
    <p:extLst>
      <p:ext uri="{BB962C8B-B14F-4D97-AF65-F5344CB8AC3E}">
        <p14:creationId xmlns:p14="http://schemas.microsoft.com/office/powerpoint/2010/main" xmlns="" val="57776480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Recap</a:t>
            </a:r>
            <a:endParaRPr lang="en-US" dirty="0"/>
          </a:p>
        </p:txBody>
      </p:sp>
      <p:sp>
        <p:nvSpPr>
          <p:cNvPr id="3" name="Content Placeholder 2"/>
          <p:cNvSpPr>
            <a:spLocks noGrp="1"/>
          </p:cNvSpPr>
          <p:nvPr>
            <p:ph idx="1"/>
          </p:nvPr>
        </p:nvSpPr>
        <p:spPr/>
        <p:txBody>
          <a:bodyPr/>
          <a:lstStyle/>
          <a:p>
            <a:r>
              <a:rPr lang="en-US" dirty="0"/>
              <a:t>Introduction to Marketing</a:t>
            </a:r>
          </a:p>
          <a:p>
            <a:r>
              <a:rPr lang="en-US" dirty="0"/>
              <a:t>Introduction to Global Marketing</a:t>
            </a:r>
          </a:p>
          <a:p>
            <a:r>
              <a:rPr lang="en-US" dirty="0"/>
              <a:t>Reason for Global Marketing</a:t>
            </a:r>
          </a:p>
          <a:p>
            <a:r>
              <a:rPr lang="en-US" dirty="0"/>
              <a:t>Globalization</a:t>
            </a:r>
          </a:p>
          <a:p>
            <a:endParaRPr lang="en-US" dirty="0"/>
          </a:p>
        </p:txBody>
      </p:sp>
    </p:spTree>
    <p:extLst>
      <p:ext uri="{BB962C8B-B14F-4D97-AF65-F5344CB8AC3E}">
        <p14:creationId xmlns:p14="http://schemas.microsoft.com/office/powerpoint/2010/main" xmlns="" val="75093132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609600" y="0"/>
            <a:ext cx="5105400" cy="1371600"/>
          </a:xfrm>
        </p:spPr>
        <p:txBody>
          <a:bodyPr>
            <a:normAutofit fontScale="90000"/>
          </a:bodyPr>
          <a:lstStyle/>
          <a:p>
            <a:r>
              <a:rPr lang="en-US" sz="4000"/>
              <a:t>Global Marketing: What it is and What it isn’t</a:t>
            </a:r>
          </a:p>
        </p:txBody>
      </p:sp>
      <p:sp>
        <p:nvSpPr>
          <p:cNvPr id="10243" name="Rectangle 3"/>
          <p:cNvSpPr>
            <a:spLocks noGrp="1" noChangeArrowheads="1"/>
          </p:cNvSpPr>
          <p:nvPr>
            <p:ph type="body" idx="1"/>
          </p:nvPr>
        </p:nvSpPr>
        <p:spPr/>
        <p:txBody>
          <a:bodyPr/>
          <a:lstStyle/>
          <a:p>
            <a:r>
              <a:rPr lang="en-US"/>
              <a:t>Strategy development comes down to two main issues similar to single country marketing</a:t>
            </a:r>
          </a:p>
          <a:p>
            <a:pPr lvl="1"/>
            <a:r>
              <a:rPr lang="en-US"/>
              <a:t>Target market</a:t>
            </a:r>
          </a:p>
          <a:p>
            <a:pPr lvl="1"/>
            <a:r>
              <a:rPr lang="en-US"/>
              <a:t>Marketing Mix</a:t>
            </a:r>
          </a:p>
        </p:txBody>
      </p:sp>
    </p:spTree>
    <p:extLst>
      <p:ext uri="{BB962C8B-B14F-4D97-AF65-F5344CB8AC3E}">
        <p14:creationId xmlns:p14="http://schemas.microsoft.com/office/powerpoint/2010/main" xmlns="" val="102841699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2"/>
          <p:cNvSpPr>
            <a:spLocks noGrp="1"/>
          </p:cNvSpPr>
          <p:nvPr>
            <p:ph type="dt" sz="half" idx="10"/>
          </p:nvPr>
        </p:nvSpPr>
        <p:spPr/>
        <p:txBody>
          <a:bodyPr/>
          <a:lstStyle/>
          <a:p>
            <a:r>
              <a:rPr lang="en-US"/>
              <a:t>© 2005 Prentice Hall</a:t>
            </a:r>
          </a:p>
        </p:txBody>
      </p:sp>
      <p:sp>
        <p:nvSpPr>
          <p:cNvPr id="6" name="Slide Number Placeholder 4"/>
          <p:cNvSpPr>
            <a:spLocks noGrp="1"/>
          </p:cNvSpPr>
          <p:nvPr>
            <p:ph type="sldNum" sz="quarter" idx="12"/>
          </p:nvPr>
        </p:nvSpPr>
        <p:spPr/>
        <p:txBody>
          <a:bodyPr/>
          <a:lstStyle/>
          <a:p>
            <a:r>
              <a:rPr lang="en-US"/>
              <a:t>1-</a:t>
            </a:r>
            <a:fld id="{67A87EF8-83AD-4729-AB15-7FF8005420DE}" type="slidenum">
              <a:rPr lang="en-US"/>
              <a:pPr/>
              <a:t>4</a:t>
            </a:fld>
            <a:endParaRPr lang="en-US"/>
          </a:p>
        </p:txBody>
      </p:sp>
      <p:sp>
        <p:nvSpPr>
          <p:cNvPr id="38914" name="Rectangle 2"/>
          <p:cNvSpPr>
            <a:spLocks noGrp="1" noChangeArrowheads="1"/>
          </p:cNvSpPr>
          <p:nvPr>
            <p:ph type="title"/>
          </p:nvPr>
        </p:nvSpPr>
        <p:spPr/>
        <p:txBody>
          <a:bodyPr>
            <a:normAutofit fontScale="90000"/>
          </a:bodyPr>
          <a:lstStyle/>
          <a:p>
            <a:r>
              <a:rPr lang="en-US" sz="4000"/>
              <a:t>Global Marketing: What it is and What it isn’t</a:t>
            </a:r>
          </a:p>
        </p:txBody>
      </p:sp>
      <p:pic>
        <p:nvPicPr>
          <p:cNvPr id="38918" name="Picture 6"/>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838200" y="2082073"/>
            <a:ext cx="7913688" cy="267566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38919" name="Rectangle 7"/>
          <p:cNvSpPr>
            <a:spLocks noChangeArrowheads="1"/>
          </p:cNvSpPr>
          <p:nvPr/>
        </p:nvSpPr>
        <p:spPr bwMode="auto">
          <a:xfrm>
            <a:off x="992188" y="5029200"/>
            <a:ext cx="8151812" cy="1219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marL="342900" indent="-342900">
              <a:lnSpc>
                <a:spcPct val="90000"/>
              </a:lnSpc>
              <a:spcBef>
                <a:spcPct val="30000"/>
              </a:spcBef>
              <a:buFont typeface="Marlett" pitchFamily="2" charset="2"/>
              <a:buNone/>
            </a:pPr>
            <a:r>
              <a:rPr lang="en-US" sz="2800" dirty="0">
                <a:solidFill>
                  <a:srgbClr val="FF9933"/>
                </a:solidFill>
                <a:latin typeface="Arial" pitchFamily="34" charset="0"/>
              </a:rPr>
              <a:t>NEED TO:</a:t>
            </a:r>
          </a:p>
          <a:p>
            <a:pPr marL="742950" lvl="1" indent="-285750">
              <a:lnSpc>
                <a:spcPct val="90000"/>
              </a:lnSpc>
              <a:spcBef>
                <a:spcPct val="30000"/>
              </a:spcBef>
              <a:buSzPct val="80000"/>
              <a:buFontTx/>
              <a:buChar char="•"/>
            </a:pPr>
            <a:r>
              <a:rPr lang="en-US" sz="2400" dirty="0">
                <a:latin typeface="Arial" pitchFamily="34" charset="0"/>
              </a:rPr>
              <a:t>Search for similarities and adjust to differences</a:t>
            </a:r>
            <a:endParaRPr lang="en-US" sz="1400" dirty="0">
              <a:latin typeface="Arial" pitchFamily="34" charset="0"/>
            </a:endParaRPr>
          </a:p>
        </p:txBody>
      </p:sp>
    </p:spTree>
    <p:extLst>
      <p:ext uri="{BB962C8B-B14F-4D97-AF65-F5344CB8AC3E}">
        <p14:creationId xmlns:p14="http://schemas.microsoft.com/office/powerpoint/2010/main" xmlns="" val="428498254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Development of Global Marketing</a:t>
            </a:r>
            <a:endParaRPr lang="en-US" dirty="0"/>
          </a:p>
        </p:txBody>
      </p:sp>
      <p:sp>
        <p:nvSpPr>
          <p:cNvPr id="3" name="Content Placeholder 2"/>
          <p:cNvSpPr>
            <a:spLocks noGrp="1"/>
          </p:cNvSpPr>
          <p:nvPr>
            <p:ph idx="1"/>
          </p:nvPr>
        </p:nvSpPr>
        <p:spPr/>
        <p:txBody>
          <a:bodyPr/>
          <a:lstStyle/>
          <a:p>
            <a:r>
              <a:rPr lang="en-US" dirty="0" smtClean="0"/>
              <a:t>Domestic Marketing</a:t>
            </a:r>
          </a:p>
          <a:p>
            <a:r>
              <a:rPr lang="en-US" dirty="0" smtClean="0"/>
              <a:t>Export Marketing</a:t>
            </a:r>
          </a:p>
          <a:p>
            <a:r>
              <a:rPr lang="en-US" dirty="0" smtClean="0"/>
              <a:t>International Marketing</a:t>
            </a:r>
          </a:p>
          <a:p>
            <a:r>
              <a:rPr lang="en-US" dirty="0" smtClean="0"/>
              <a:t>Multinational Marketing</a:t>
            </a:r>
          </a:p>
          <a:p>
            <a:r>
              <a:rPr lang="en-US" dirty="0" smtClean="0"/>
              <a:t>Pan-Regional Marketing</a:t>
            </a:r>
          </a:p>
          <a:p>
            <a:r>
              <a:rPr lang="en-US" dirty="0" smtClean="0"/>
              <a:t>Global Marketing</a:t>
            </a:r>
            <a:endParaRPr lang="en-US" dirty="0"/>
          </a:p>
        </p:txBody>
      </p:sp>
    </p:spTree>
    <p:extLst>
      <p:ext uri="{BB962C8B-B14F-4D97-AF65-F5344CB8AC3E}">
        <p14:creationId xmlns:p14="http://schemas.microsoft.com/office/powerpoint/2010/main" xmlns="" val="364679688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609600" y="0"/>
            <a:ext cx="5257800" cy="1371600"/>
          </a:xfrm>
        </p:spPr>
        <p:txBody>
          <a:bodyPr>
            <a:normAutofit fontScale="90000"/>
          </a:bodyPr>
          <a:lstStyle/>
          <a:p>
            <a:r>
              <a:rPr lang="en-US" sz="4000" dirty="0"/>
              <a:t>Global Marketing: What it is and What it isn’t</a:t>
            </a:r>
          </a:p>
        </p:txBody>
      </p:sp>
      <p:sp>
        <p:nvSpPr>
          <p:cNvPr id="43011" name="Rectangle 3"/>
          <p:cNvSpPr>
            <a:spLocks noGrp="1" noChangeArrowheads="1"/>
          </p:cNvSpPr>
          <p:nvPr>
            <p:ph type="body" idx="1"/>
          </p:nvPr>
        </p:nvSpPr>
        <p:spPr/>
        <p:txBody>
          <a:bodyPr/>
          <a:lstStyle/>
          <a:p>
            <a:r>
              <a:rPr lang="en-US"/>
              <a:t>Global marketing does not mean doing business in all of the 200-plus country markets</a:t>
            </a:r>
          </a:p>
          <a:p>
            <a:r>
              <a:rPr lang="en-US"/>
              <a:t>Global marketing does mean widening business horizons to encompass the world in scanning for opportunity and threat</a:t>
            </a:r>
          </a:p>
        </p:txBody>
      </p:sp>
    </p:spTree>
    <p:extLst>
      <p:ext uri="{BB962C8B-B14F-4D97-AF65-F5344CB8AC3E}">
        <p14:creationId xmlns:p14="http://schemas.microsoft.com/office/powerpoint/2010/main" xmlns="" val="3627474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en-US" sz="4000" dirty="0"/>
              <a:t>The Importance of Global Marketing</a:t>
            </a:r>
          </a:p>
        </p:txBody>
      </p:sp>
      <p:sp>
        <p:nvSpPr>
          <p:cNvPr id="11267" name="Rectangle 3"/>
          <p:cNvSpPr>
            <a:spLocks noGrp="1" noChangeArrowheads="1"/>
          </p:cNvSpPr>
          <p:nvPr>
            <p:ph type="body" idx="1"/>
          </p:nvPr>
        </p:nvSpPr>
        <p:spPr/>
        <p:txBody>
          <a:bodyPr/>
          <a:lstStyle/>
          <a:p>
            <a:pPr>
              <a:lnSpc>
                <a:spcPct val="90000"/>
              </a:lnSpc>
            </a:pPr>
            <a:r>
              <a:rPr lang="en-US"/>
              <a:t>For US-based companies, 75% of sales potential is outside the US.</a:t>
            </a:r>
          </a:p>
          <a:p>
            <a:pPr lvl="1">
              <a:lnSpc>
                <a:spcPct val="90000"/>
              </a:lnSpc>
            </a:pPr>
            <a:r>
              <a:rPr lang="en-US"/>
              <a:t>About 90% of Coca-Cola’s operating income is generated outside the US.</a:t>
            </a:r>
          </a:p>
          <a:p>
            <a:pPr>
              <a:lnSpc>
                <a:spcPct val="90000"/>
              </a:lnSpc>
            </a:pPr>
            <a:r>
              <a:rPr lang="en-US"/>
              <a:t>For Japanese companies, 85% of potential is outside Japan.</a:t>
            </a:r>
          </a:p>
          <a:p>
            <a:pPr>
              <a:lnSpc>
                <a:spcPct val="90000"/>
              </a:lnSpc>
            </a:pPr>
            <a:r>
              <a:rPr lang="en-US"/>
              <a:t>For German and EU companies, 94% of potential is outside Germany.</a:t>
            </a:r>
          </a:p>
        </p:txBody>
      </p:sp>
    </p:spTree>
    <p:extLst>
      <p:ext uri="{BB962C8B-B14F-4D97-AF65-F5344CB8AC3E}">
        <p14:creationId xmlns:p14="http://schemas.microsoft.com/office/powerpoint/2010/main" xmlns="" val="243143848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lang="en-US" sz="4000" dirty="0"/>
              <a:t>Standardization versus Adaptation</a:t>
            </a:r>
          </a:p>
        </p:txBody>
      </p:sp>
      <p:sp>
        <p:nvSpPr>
          <p:cNvPr id="41987" name="Rectangle 3"/>
          <p:cNvSpPr>
            <a:spLocks noGrp="1" noChangeArrowheads="1"/>
          </p:cNvSpPr>
          <p:nvPr>
            <p:ph type="body" idx="1"/>
          </p:nvPr>
        </p:nvSpPr>
        <p:spPr/>
        <p:txBody>
          <a:bodyPr/>
          <a:lstStyle/>
          <a:p>
            <a:r>
              <a:rPr lang="en-US" sz="2800"/>
              <a:t>Globalization (Standardization)</a:t>
            </a:r>
          </a:p>
          <a:p>
            <a:pPr lvl="1"/>
            <a:r>
              <a:rPr lang="en-US" sz="2400"/>
              <a:t>Developing standardized products marketed worldwide with a standardized marketing mix</a:t>
            </a:r>
          </a:p>
          <a:p>
            <a:pPr lvl="1"/>
            <a:r>
              <a:rPr lang="en-US" sz="2400"/>
              <a:t>Essence of mass marketing</a:t>
            </a:r>
          </a:p>
          <a:p>
            <a:r>
              <a:rPr lang="en-US" sz="2800"/>
              <a:t>Global localization (Adaptation)</a:t>
            </a:r>
          </a:p>
          <a:p>
            <a:pPr lvl="1"/>
            <a:r>
              <a:rPr lang="en-US" sz="2400"/>
              <a:t>Mixing standardization and customization in a way that minimizes costs while maximizing satisfaction</a:t>
            </a:r>
          </a:p>
          <a:p>
            <a:pPr lvl="1"/>
            <a:r>
              <a:rPr lang="en-US" sz="2400"/>
              <a:t>Essence of segmentation</a:t>
            </a:r>
          </a:p>
          <a:p>
            <a:pPr lvl="1"/>
            <a:r>
              <a:rPr lang="en-US" sz="2400"/>
              <a:t>Think globally, act locally</a:t>
            </a:r>
          </a:p>
        </p:txBody>
      </p:sp>
    </p:spTree>
    <p:extLst>
      <p:ext uri="{BB962C8B-B14F-4D97-AF65-F5344CB8AC3E}">
        <p14:creationId xmlns:p14="http://schemas.microsoft.com/office/powerpoint/2010/main" xmlns="" val="344899852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6" name="Rectangle 4"/>
          <p:cNvSpPr>
            <a:spLocks noGrp="1" noChangeArrowheads="1"/>
          </p:cNvSpPr>
          <p:nvPr>
            <p:ph type="title"/>
          </p:nvPr>
        </p:nvSpPr>
        <p:spPr/>
        <p:txBody>
          <a:bodyPr/>
          <a:lstStyle/>
          <a:p>
            <a:r>
              <a:rPr lang="en-US" sz="4000"/>
              <a:t>Standardization versus Adaptation</a:t>
            </a:r>
          </a:p>
        </p:txBody>
      </p:sp>
      <p:pic>
        <p:nvPicPr>
          <p:cNvPr id="44037" name="Picture 5"/>
          <p:cNvPicPr>
            <a:picLocks noGrp="1" noChangeAspect="1" noChangeArrowheads="1"/>
          </p:cNvPicPr>
          <p:nvPr>
            <p:ph sz="half" idx="1"/>
          </p:nvPr>
        </p:nvPicPr>
        <p:blipFill>
          <a:blip r:embed="rId3" cstate="print">
            <a:extLst>
              <a:ext uri="{28A0092B-C50C-407E-A947-70E740481C1C}">
                <a14:useLocalDpi xmlns:a14="http://schemas.microsoft.com/office/drawing/2010/main" xmlns="" val="0"/>
              </a:ext>
            </a:extLst>
          </a:blip>
          <a:srcRect/>
          <a:stretch>
            <a:fillRect/>
          </a:stretch>
        </p:blipFill>
        <p:spPr>
          <a:xfrm>
            <a:off x="1066800" y="2590800"/>
            <a:ext cx="3810000" cy="2971800"/>
          </a:xfrm>
        </p:spPr>
      </p:pic>
      <p:pic>
        <p:nvPicPr>
          <p:cNvPr id="44038" name="Picture 6"/>
          <p:cNvPicPr>
            <a:picLocks noGrp="1" noChangeAspect="1" noChangeArrowheads="1"/>
          </p:cNvPicPr>
          <p:nvPr>
            <p:ph sz="half" idx="2"/>
          </p:nvPr>
        </p:nvPicPr>
        <p:blipFill>
          <a:blip r:embed="rId4" cstate="print">
            <a:extLst>
              <a:ext uri="{28A0092B-C50C-407E-A947-70E740481C1C}">
                <a14:useLocalDpi xmlns:a14="http://schemas.microsoft.com/office/drawing/2010/main" xmlns="" val="0"/>
              </a:ext>
            </a:extLst>
          </a:blip>
          <a:srcRect/>
          <a:stretch>
            <a:fillRect/>
          </a:stretch>
        </p:blipFill>
        <p:spPr>
          <a:xfrm>
            <a:off x="5029200" y="2590800"/>
            <a:ext cx="3810000" cy="2971800"/>
          </a:xfrm>
        </p:spPr>
      </p:pic>
    </p:spTree>
    <p:extLst>
      <p:ext uri="{BB962C8B-B14F-4D97-AF65-F5344CB8AC3E}">
        <p14:creationId xmlns:p14="http://schemas.microsoft.com/office/powerpoint/2010/main" xmlns="" val="18822603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7" name="Picture 5" descr="Image:McAmsterdam.JPG">
            <a:hlinkClick r:id="rId2"/>
          </p:cNvPr>
          <p:cNvPicPr>
            <a:picLocks noGrp="1" noChangeAspect="1" noChangeArrowheads="1"/>
          </p:cNvPicPr>
          <p:nvPr>
            <p:ph sz="half" idx="1"/>
          </p:nvPr>
        </p:nvPicPr>
        <p:blipFill>
          <a:blip r:embed="rId3" cstate="print">
            <a:extLst>
              <a:ext uri="{28A0092B-C50C-407E-A947-70E740481C1C}">
                <a14:useLocalDpi xmlns:a14="http://schemas.microsoft.com/office/drawing/2010/main" xmlns="" val="0"/>
              </a:ext>
            </a:extLst>
          </a:blip>
          <a:srcRect/>
          <a:stretch>
            <a:fillRect/>
          </a:stretch>
        </p:blipFill>
        <p:spPr>
          <a:xfrm>
            <a:off x="580599" y="0"/>
            <a:ext cx="3810000" cy="2857500"/>
          </a:xfrm>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pic>
        <p:nvPicPr>
          <p:cNvPr id="85001" name="Picture 9" descr="Image:SGMcD.JPG">
            <a:hlinkClick r:id="rId4"/>
          </p:cNvPr>
          <p:cNvPicPr>
            <a:picLocks noGrp="1" noChangeAspect="1" noChangeArrowheads="1"/>
          </p:cNvPicPr>
          <p:nvPr>
            <p:ph sz="quarter" idx="2"/>
          </p:nvPr>
        </p:nvPicPr>
        <p:blipFill>
          <a:blip r:embed="rId5" cstate="print">
            <a:extLst>
              <a:ext uri="{28A0092B-C50C-407E-A947-70E740481C1C}">
                <a14:useLocalDpi xmlns:a14="http://schemas.microsoft.com/office/drawing/2010/main" xmlns="" val="0"/>
              </a:ext>
            </a:extLst>
          </a:blip>
          <a:srcRect/>
          <a:stretch>
            <a:fillRect/>
          </a:stretch>
        </p:blipFill>
        <p:spPr>
          <a:xfrm>
            <a:off x="5334000" y="0"/>
            <a:ext cx="3810000" cy="2857500"/>
          </a:xfrm>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sp>
        <p:nvSpPr>
          <p:cNvPr id="84999" name="Text Box 7"/>
          <p:cNvSpPr txBox="1">
            <a:spLocks noChangeArrowheads="1"/>
          </p:cNvSpPr>
          <p:nvPr/>
        </p:nvSpPr>
        <p:spPr bwMode="auto">
          <a:xfrm>
            <a:off x="457200" y="2971800"/>
            <a:ext cx="2590800" cy="3667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a:spcBef>
                <a:spcPct val="50000"/>
              </a:spcBef>
            </a:pPr>
            <a:r>
              <a:rPr lang="en-US" b="1"/>
              <a:t>Amsterdam </a:t>
            </a:r>
          </a:p>
        </p:txBody>
      </p:sp>
      <p:sp>
        <p:nvSpPr>
          <p:cNvPr id="85004" name="Text Box 12"/>
          <p:cNvSpPr txBox="1">
            <a:spLocks noChangeArrowheads="1"/>
          </p:cNvSpPr>
          <p:nvPr/>
        </p:nvSpPr>
        <p:spPr bwMode="auto">
          <a:xfrm>
            <a:off x="6248400" y="3048000"/>
            <a:ext cx="2209800" cy="3667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a:spcBef>
                <a:spcPct val="50000"/>
              </a:spcBef>
            </a:pPr>
            <a:r>
              <a:rPr lang="en-US" b="1"/>
              <a:t>Singapore</a:t>
            </a:r>
          </a:p>
        </p:txBody>
      </p:sp>
      <p:pic>
        <p:nvPicPr>
          <p:cNvPr id="85006" name="Picture 14" descr="Image:Mcdonalds Dortmund.jpg">
            <a:hlinkClick r:id="rId6"/>
          </p:cNvPr>
          <p:cNvPicPr>
            <a:picLocks noGrp="1" noChangeAspect="1" noChangeArrowheads="1"/>
          </p:cNvPicPr>
          <p:nvPr>
            <p:ph sz="quarter" idx="3"/>
          </p:nvPr>
        </p:nvPicPr>
        <p:blipFill>
          <a:blip r:embed="rId7" cstate="print">
            <a:extLst>
              <a:ext uri="{28A0092B-C50C-407E-A947-70E740481C1C}">
                <a14:useLocalDpi xmlns:a14="http://schemas.microsoft.com/office/drawing/2010/main" xmlns="" val="0"/>
              </a:ext>
            </a:extLst>
          </a:blip>
          <a:srcRect/>
          <a:stretch>
            <a:fillRect/>
          </a:stretch>
        </p:blipFill>
        <p:spPr>
          <a:xfrm>
            <a:off x="2743200" y="3048000"/>
            <a:ext cx="3581400" cy="2686050"/>
          </a:xfrm>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sp>
        <p:nvSpPr>
          <p:cNvPr id="85009" name="Text Box 17"/>
          <p:cNvSpPr txBox="1">
            <a:spLocks noChangeArrowheads="1"/>
          </p:cNvSpPr>
          <p:nvPr/>
        </p:nvSpPr>
        <p:spPr bwMode="auto">
          <a:xfrm>
            <a:off x="3352800" y="5943600"/>
            <a:ext cx="2057400" cy="3667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a:spcBef>
                <a:spcPct val="50000"/>
              </a:spcBef>
            </a:pPr>
            <a:r>
              <a:rPr lang="en-US" b="1"/>
              <a:t>Germany</a:t>
            </a:r>
          </a:p>
        </p:txBody>
      </p:sp>
    </p:spTree>
    <p:extLst>
      <p:ext uri="{BB962C8B-B14F-4D97-AF65-F5344CB8AC3E}">
        <p14:creationId xmlns:p14="http://schemas.microsoft.com/office/powerpoint/2010/main" xmlns="" val="185185906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7"/>
          <p:cNvSpPr>
            <a:spLocks noGrp="1"/>
          </p:cNvSpPr>
          <p:nvPr>
            <p:ph type="sldNum" sz="quarter" idx="12"/>
          </p:nvPr>
        </p:nvSpPr>
        <p:spPr/>
        <p:txBody>
          <a:bodyPr/>
          <a:lstStyle/>
          <a:p>
            <a:r>
              <a:rPr lang="en-US"/>
              <a:t>1-</a:t>
            </a:r>
            <a:fld id="{E5EDE222-E8EE-45F2-A02A-20AA5C6BC9CA}" type="slidenum">
              <a:rPr lang="en-US"/>
              <a:pPr/>
              <a:t>11</a:t>
            </a:fld>
            <a:endParaRPr lang="en-US"/>
          </a:p>
        </p:txBody>
      </p:sp>
      <p:pic>
        <p:nvPicPr>
          <p:cNvPr id="94213" name="Picture 5" descr="200794274_7535959d37_t"/>
          <p:cNvPicPr>
            <a:picLocks noGrp="1" noChangeAspect="1" noChangeArrowheads="1"/>
          </p:cNvPicPr>
          <p:nvPr>
            <p:ph sz="half" idx="1"/>
          </p:nvPr>
        </p:nvPicPr>
        <p:blipFill>
          <a:blip r:embed="rId2" cstate="print">
            <a:extLst>
              <a:ext uri="{28A0092B-C50C-407E-A947-70E740481C1C}">
                <a14:useLocalDpi xmlns:a14="http://schemas.microsoft.com/office/drawing/2010/main" xmlns="" val="0"/>
              </a:ext>
            </a:extLst>
          </a:blip>
          <a:srcRect/>
          <a:stretch>
            <a:fillRect/>
          </a:stretch>
        </p:blipFill>
        <p:spPr>
          <a:xfrm>
            <a:off x="457200" y="-20472"/>
            <a:ext cx="3886200" cy="2914650"/>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pic>
        <p:nvPicPr>
          <p:cNvPr id="94217" name="Picture 9" descr="xingbake2"/>
          <p:cNvPicPr>
            <a:picLocks noGrp="1" noChangeAspect="1" noChangeArrowheads="1"/>
          </p:cNvPicPr>
          <p:nvPr>
            <p:ph sz="quarter" idx="2"/>
          </p:nvPr>
        </p:nvPicPr>
        <p:blipFill>
          <a:blip r:embed="rId3" cstate="print">
            <a:extLst>
              <a:ext uri="{28A0092B-C50C-407E-A947-70E740481C1C}">
                <a14:useLocalDpi xmlns:a14="http://schemas.microsoft.com/office/drawing/2010/main" xmlns="" val="0"/>
              </a:ext>
            </a:extLst>
          </a:blip>
          <a:srcRect/>
          <a:stretch>
            <a:fillRect/>
          </a:stretch>
        </p:blipFill>
        <p:spPr>
          <a:xfrm>
            <a:off x="5181600" y="0"/>
            <a:ext cx="3962400" cy="2971800"/>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pic>
        <p:nvPicPr>
          <p:cNvPr id="94221" name="Picture 13" descr="starbucks_seoul"/>
          <p:cNvPicPr>
            <a:picLocks noGrp="1" noChangeAspect="1" noChangeArrowheads="1"/>
          </p:cNvPicPr>
          <p:nvPr>
            <p:ph sz="quarter" idx="3"/>
          </p:nvPr>
        </p:nvPicPr>
        <p:blipFill>
          <a:blip r:embed="rId4" cstate="print">
            <a:extLst>
              <a:ext uri="{28A0092B-C50C-407E-A947-70E740481C1C}">
                <a14:useLocalDpi xmlns:a14="http://schemas.microsoft.com/office/drawing/2010/main" xmlns="" val="0"/>
              </a:ext>
            </a:extLst>
          </a:blip>
          <a:srcRect/>
          <a:stretch>
            <a:fillRect/>
          </a:stretch>
        </p:blipFill>
        <p:spPr>
          <a:xfrm>
            <a:off x="2514600" y="3124200"/>
            <a:ext cx="4343400" cy="3257550"/>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spTree>
    <p:extLst>
      <p:ext uri="{BB962C8B-B14F-4D97-AF65-F5344CB8AC3E}">
        <p14:creationId xmlns:p14="http://schemas.microsoft.com/office/powerpoint/2010/main" xmlns="" val="403322092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27" name="Picture 23" descr="brand">
            <a:hlinkClick r:id="rId2"/>
          </p:cNvPr>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657600" y="228600"/>
            <a:ext cx="1905000" cy="1905000"/>
          </a:xfrm>
          <a:prstGeom prst="rect">
            <a:avLst/>
          </a:prstGeom>
          <a:noFill/>
          <a:extLst>
            <a:ext uri="{909E8E84-426E-40DD-AFC4-6F175D3DCCD1}">
              <a14:hiddenFill xmlns:a14="http://schemas.microsoft.com/office/drawing/2010/main" xmlns="">
                <a:solidFill>
                  <a:srgbClr val="FFFFFF"/>
                </a:solidFill>
              </a14:hiddenFill>
            </a:ext>
          </a:extLst>
        </p:spPr>
      </p:pic>
      <p:pic>
        <p:nvPicPr>
          <p:cNvPr id="98309" name="Picture 5" descr="pepsi-china"/>
          <p:cNvPicPr>
            <a:picLocks noGrp="1" noChangeAspect="1" noChangeArrowheads="1"/>
          </p:cNvPicPr>
          <p:nvPr>
            <p:ph sz="quarter" idx="1"/>
          </p:nvPr>
        </p:nvPicPr>
        <p:blipFill>
          <a:blip r:embed="rId4" cstate="print">
            <a:extLst>
              <a:ext uri="{28A0092B-C50C-407E-A947-70E740481C1C}">
                <a14:useLocalDpi xmlns:a14="http://schemas.microsoft.com/office/drawing/2010/main" xmlns="" val="0"/>
              </a:ext>
            </a:extLst>
          </a:blip>
          <a:srcRect/>
          <a:stretch>
            <a:fillRect/>
          </a:stretch>
        </p:blipFill>
        <p:spPr>
          <a:xfrm>
            <a:off x="914400" y="304800"/>
            <a:ext cx="1500188" cy="1981200"/>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pic>
        <p:nvPicPr>
          <p:cNvPr id="98313" name="Picture 9" descr="image"/>
          <p:cNvPicPr>
            <a:picLocks noGrp="1" noChangeAspect="1" noChangeArrowheads="1"/>
          </p:cNvPicPr>
          <p:nvPr>
            <p:ph sz="quarter" idx="2"/>
          </p:nvPr>
        </p:nvPicPr>
        <p:blipFill>
          <a:blip r:embed="rId5" cstate="print">
            <a:extLst>
              <a:ext uri="{28A0092B-C50C-407E-A947-70E740481C1C}">
                <a14:useLocalDpi xmlns:a14="http://schemas.microsoft.com/office/drawing/2010/main" xmlns="" val="0"/>
              </a:ext>
            </a:extLst>
          </a:blip>
          <a:srcRect/>
          <a:stretch>
            <a:fillRect/>
          </a:stretch>
        </p:blipFill>
        <p:spPr>
          <a:xfrm>
            <a:off x="7239000" y="304800"/>
            <a:ext cx="1519238" cy="1981200"/>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pic>
        <p:nvPicPr>
          <p:cNvPr id="98317" name="Picture 13" descr="arabic_pepsi"/>
          <p:cNvPicPr>
            <a:picLocks noGrp="1" noChangeAspect="1" noChangeArrowheads="1"/>
          </p:cNvPicPr>
          <p:nvPr>
            <p:ph sz="quarter" idx="3"/>
          </p:nvPr>
        </p:nvPicPr>
        <p:blipFill>
          <a:blip r:embed="rId6" cstate="print">
            <a:extLst>
              <a:ext uri="{28A0092B-C50C-407E-A947-70E740481C1C}">
                <a14:useLocalDpi xmlns:a14="http://schemas.microsoft.com/office/drawing/2010/main" xmlns="" val="0"/>
              </a:ext>
            </a:extLst>
          </a:blip>
          <a:srcRect/>
          <a:stretch>
            <a:fillRect/>
          </a:stretch>
        </p:blipFill>
        <p:spPr>
          <a:xfrm>
            <a:off x="1066800" y="4495800"/>
            <a:ext cx="1343025" cy="1695450"/>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pic>
        <p:nvPicPr>
          <p:cNvPr id="98321" name="Picture 17" descr="IMGP0332_aeroflot%20pepsi"/>
          <p:cNvPicPr>
            <a:picLocks noGrp="1" noChangeAspect="1" noChangeArrowheads="1"/>
          </p:cNvPicPr>
          <p:nvPr>
            <p:ph sz="quarter" idx="4"/>
          </p:nvPr>
        </p:nvPicPr>
        <p:blipFill>
          <a:blip r:embed="rId7" cstate="print">
            <a:extLst>
              <a:ext uri="{28A0092B-C50C-407E-A947-70E740481C1C}">
                <a14:useLocalDpi xmlns:a14="http://schemas.microsoft.com/office/drawing/2010/main" xmlns="" val="0"/>
              </a:ext>
            </a:extLst>
          </a:blip>
          <a:srcRect/>
          <a:stretch>
            <a:fillRect/>
          </a:stretch>
        </p:blipFill>
        <p:spPr>
          <a:xfrm>
            <a:off x="7315200" y="4267200"/>
            <a:ext cx="1489075" cy="1981200"/>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pic>
        <p:nvPicPr>
          <p:cNvPr id="98325" name="Picture 21" descr="isr1"/>
          <p:cNvPicPr>
            <a:picLocks noChangeAspect="1" noChangeArrowheads="1"/>
          </p:cNvPicPr>
          <p:nvPr/>
        </p:nvPicPr>
        <p:blipFill>
          <a:blip r:embed="rId8" cstate="print">
            <a:extLst>
              <a:ext uri="{28A0092B-C50C-407E-A947-70E740481C1C}">
                <a14:useLocalDpi xmlns:a14="http://schemas.microsoft.com/office/drawing/2010/main" xmlns="" val="0"/>
              </a:ext>
            </a:extLst>
          </a:blip>
          <a:srcRect/>
          <a:stretch>
            <a:fillRect/>
          </a:stretch>
        </p:blipFill>
        <p:spPr bwMode="auto">
          <a:xfrm>
            <a:off x="2971800" y="2514600"/>
            <a:ext cx="3371850" cy="287655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4633109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5410200" cy="1371600"/>
          </a:xfrm>
        </p:spPr>
        <p:txBody>
          <a:bodyPr>
            <a:normAutofit fontScale="90000"/>
          </a:bodyPr>
          <a:lstStyle/>
          <a:p>
            <a:r>
              <a:rPr lang="en-US" dirty="0"/>
              <a:t> Why Companies Seek Global Markets?</a:t>
            </a:r>
          </a:p>
        </p:txBody>
      </p:sp>
      <p:sp>
        <p:nvSpPr>
          <p:cNvPr id="3" name="Content Placeholder 2"/>
          <p:cNvSpPr>
            <a:spLocks noGrp="1"/>
          </p:cNvSpPr>
          <p:nvPr>
            <p:ph idx="1"/>
          </p:nvPr>
        </p:nvSpPr>
        <p:spPr/>
        <p:txBody>
          <a:bodyPr/>
          <a:lstStyle/>
          <a:p>
            <a:r>
              <a:rPr lang="en-US" dirty="0" smtClean="0"/>
              <a:t>To respond to orders from abroad</a:t>
            </a:r>
          </a:p>
          <a:p>
            <a:r>
              <a:rPr lang="en-US" dirty="0" smtClean="0"/>
              <a:t>To increase sales and profits</a:t>
            </a:r>
          </a:p>
          <a:p>
            <a:r>
              <a:rPr lang="en-US" dirty="0" smtClean="0"/>
              <a:t>To counter the competitors</a:t>
            </a:r>
          </a:p>
          <a:p>
            <a:r>
              <a:rPr lang="en-US" dirty="0" smtClean="0"/>
              <a:t>To grow</a:t>
            </a:r>
          </a:p>
          <a:p>
            <a:r>
              <a:rPr lang="en-US" dirty="0" smtClean="0"/>
              <a:t>To follow customers</a:t>
            </a:r>
          </a:p>
          <a:p>
            <a:r>
              <a:rPr lang="en-US" dirty="0" smtClean="0"/>
              <a:t>For economic reasons</a:t>
            </a:r>
          </a:p>
        </p:txBody>
      </p:sp>
    </p:spTree>
    <p:extLst>
      <p:ext uri="{BB962C8B-B14F-4D97-AF65-F5344CB8AC3E}">
        <p14:creationId xmlns:p14="http://schemas.microsoft.com/office/powerpoint/2010/main" xmlns="" val="284590974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r>
            <a:br>
              <a:rPr lang="en-US" dirty="0" smtClean="0"/>
            </a:br>
            <a:r>
              <a:rPr lang="en-US" dirty="0" smtClean="0"/>
              <a:t>Why </a:t>
            </a:r>
            <a:r>
              <a:rPr lang="en-US" dirty="0"/>
              <a:t>Study Global Marketing?</a:t>
            </a:r>
            <a:br>
              <a:rPr lang="en-US" dirty="0"/>
            </a:br>
            <a:endParaRPr lang="en-US" dirty="0"/>
          </a:p>
        </p:txBody>
      </p:sp>
      <p:sp>
        <p:nvSpPr>
          <p:cNvPr id="3" name="Content Placeholder 2"/>
          <p:cNvSpPr>
            <a:spLocks noGrp="1"/>
          </p:cNvSpPr>
          <p:nvPr>
            <p:ph idx="1"/>
          </p:nvPr>
        </p:nvSpPr>
        <p:spPr/>
        <p:txBody>
          <a:bodyPr/>
          <a:lstStyle/>
          <a:p>
            <a:r>
              <a:rPr lang="en-US" dirty="0" smtClean="0"/>
              <a:t>Job opportunities in export business</a:t>
            </a:r>
          </a:p>
          <a:p>
            <a:r>
              <a:rPr lang="en-US" dirty="0" smtClean="0"/>
              <a:t>Job opportunities in foreign-based companies</a:t>
            </a:r>
          </a:p>
          <a:p>
            <a:r>
              <a:rPr lang="en-US" dirty="0" smtClean="0"/>
              <a:t>Job opportunities in service sector</a:t>
            </a:r>
          </a:p>
          <a:p>
            <a:r>
              <a:rPr lang="en-US" dirty="0" smtClean="0"/>
              <a:t>Emergence of e-marketing</a:t>
            </a:r>
          </a:p>
          <a:p>
            <a:pPr marL="0" indent="0">
              <a:buNone/>
            </a:pPr>
            <a:endParaRPr lang="en-US" dirty="0"/>
          </a:p>
        </p:txBody>
      </p:sp>
    </p:spTree>
    <p:extLst>
      <p:ext uri="{BB962C8B-B14F-4D97-AF65-F5344CB8AC3E}">
        <p14:creationId xmlns:p14="http://schemas.microsoft.com/office/powerpoint/2010/main" xmlns="" val="97992091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p:txBody>
          <a:bodyPr/>
          <a:lstStyle/>
          <a:p>
            <a:r>
              <a:rPr lang="en-US" dirty="0"/>
              <a:t>Global Marketing: What it is and What it </a:t>
            </a:r>
            <a:r>
              <a:rPr lang="en-US" dirty="0" smtClean="0"/>
              <a:t>isn’t</a:t>
            </a:r>
          </a:p>
          <a:p>
            <a:r>
              <a:rPr lang="en-US" dirty="0"/>
              <a:t>The Development of Global </a:t>
            </a:r>
            <a:r>
              <a:rPr lang="en-US" dirty="0" smtClean="0"/>
              <a:t>Marketing</a:t>
            </a:r>
          </a:p>
          <a:p>
            <a:r>
              <a:rPr lang="en-US" dirty="0"/>
              <a:t>The Importance of Global </a:t>
            </a:r>
            <a:r>
              <a:rPr lang="en-US" dirty="0" smtClean="0"/>
              <a:t>Marketing</a:t>
            </a:r>
          </a:p>
          <a:p>
            <a:r>
              <a:rPr lang="en-US" dirty="0"/>
              <a:t>Standardization versus </a:t>
            </a:r>
            <a:r>
              <a:rPr lang="en-US" dirty="0" smtClean="0"/>
              <a:t>Adaptation</a:t>
            </a:r>
          </a:p>
          <a:p>
            <a:r>
              <a:rPr lang="en-US" dirty="0"/>
              <a:t> Why Companies Seek Global Markets</a:t>
            </a:r>
            <a:r>
              <a:rPr lang="en-US" dirty="0" smtClean="0"/>
              <a:t>?</a:t>
            </a:r>
          </a:p>
          <a:p>
            <a:r>
              <a:rPr lang="en-US" dirty="0" smtClean="0"/>
              <a:t>Why </a:t>
            </a:r>
            <a:r>
              <a:rPr lang="en-US" dirty="0"/>
              <a:t>Study Global Marketing?</a:t>
            </a:r>
            <a:br>
              <a:rPr lang="en-US" dirty="0"/>
            </a:br>
            <a:endParaRPr lang="en-US" dirty="0" smtClean="0"/>
          </a:p>
          <a:p>
            <a:endParaRPr lang="en-US" dirty="0"/>
          </a:p>
        </p:txBody>
      </p:sp>
    </p:spTree>
    <p:extLst>
      <p:ext uri="{BB962C8B-B14F-4D97-AF65-F5344CB8AC3E}">
        <p14:creationId xmlns:p14="http://schemas.microsoft.com/office/powerpoint/2010/main" xmlns="" val="85514767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idx="1"/>
          </p:nvPr>
        </p:nvSpPr>
        <p:spPr/>
        <p:txBody>
          <a:bodyPr/>
          <a:lstStyle/>
          <a:p>
            <a:r>
              <a:rPr lang="en-US" dirty="0" smtClean="0"/>
              <a:t>Gillespie, K., Jeannet, J.P. </a:t>
            </a:r>
            <a:r>
              <a:rPr lang="en-US" dirty="0"/>
              <a:t>and </a:t>
            </a:r>
            <a:r>
              <a:rPr lang="en-US" dirty="0" smtClean="0"/>
              <a:t>Hennessey, H.D. </a:t>
            </a:r>
            <a:r>
              <a:rPr lang="en-US" dirty="0"/>
              <a:t>(</a:t>
            </a:r>
            <a:r>
              <a:rPr lang="en-US" dirty="0" smtClean="0"/>
              <a:t>2004), </a:t>
            </a:r>
            <a:r>
              <a:rPr lang="en-GB" dirty="0" smtClean="0"/>
              <a:t>Global Marketing: An Interactive Approach, Houghton Mifflin, Boston, NY.</a:t>
            </a:r>
            <a:endParaRPr lang="en-GB" dirty="0"/>
          </a:p>
          <a:p>
            <a:endParaRPr lang="en-US" dirty="0"/>
          </a:p>
        </p:txBody>
      </p:sp>
    </p:spTree>
    <p:extLst>
      <p:ext uri="{BB962C8B-B14F-4D97-AF65-F5344CB8AC3E}">
        <p14:creationId xmlns:p14="http://schemas.microsoft.com/office/powerpoint/2010/main" xmlns="" val="104589428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441</TotalTime>
  <Words>657</Words>
  <Application>Microsoft Office PowerPoint</Application>
  <PresentationFormat>On-screen Show (4:3)</PresentationFormat>
  <Paragraphs>72</Paragraphs>
  <Slides>16</Slides>
  <Notes>3</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Introduction to Global Marketing (Continued)</vt:lpstr>
      <vt:lpstr>Recap</vt:lpstr>
      <vt:lpstr>Global Marketing: What it is and What it isn’t</vt:lpstr>
      <vt:lpstr>Global Marketing: What it is and What it isn’t</vt:lpstr>
      <vt:lpstr>The Development of Global Marketing</vt:lpstr>
      <vt:lpstr>Global Marketing: What it is and What it isn’t</vt:lpstr>
      <vt:lpstr>The Importance of Global Marketing</vt:lpstr>
      <vt:lpstr>Standardization versus Adaptation</vt:lpstr>
      <vt:lpstr>Standardization versus Adaptation</vt:lpstr>
      <vt:lpstr>Slide 10</vt:lpstr>
      <vt:lpstr>Slide 11</vt:lpstr>
      <vt:lpstr>Slide 12</vt:lpstr>
      <vt:lpstr> Why Companies Seek Global Markets?</vt:lpstr>
      <vt:lpstr> Why Study Global Marketing? </vt:lpstr>
      <vt:lpstr>Summary</vt:lpstr>
      <vt:lpstr>References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Muhammad Waqas</dc:creator>
  <cp:lastModifiedBy>NTS</cp:lastModifiedBy>
  <cp:revision>28</cp:revision>
  <dcterms:created xsi:type="dcterms:W3CDTF">2013-04-14T12:30:45Z</dcterms:created>
  <dcterms:modified xsi:type="dcterms:W3CDTF">2014-06-12T08:35:02Z</dcterms:modified>
</cp:coreProperties>
</file>