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273" r:id="rId2"/>
    <p:sldId id="274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75" r:id="rId12"/>
    <p:sldId id="276" r:id="rId13"/>
    <p:sldId id="277" r:id="rId14"/>
    <p:sldId id="279" r:id="rId15"/>
    <p:sldId id="278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560" autoAdjust="0"/>
    <p:restoredTop sz="94662" autoAdjust="0"/>
  </p:normalViewPr>
  <p:slideViewPr>
    <p:cSldViewPr>
      <p:cViewPr varScale="1">
        <p:scale>
          <a:sx n="51" d="100"/>
          <a:sy n="51" d="100"/>
        </p:scale>
        <p:origin x="-1243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8" y="9276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5" d="100"/>
          <a:sy n="55" d="100"/>
        </p:scale>
        <p:origin x="-2904" y="-102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92B2D8-BBBA-4707-B4A9-45B0D0010AFB}" type="datetimeFigureOut">
              <a:rPr lang="en-US" smtClean="0"/>
              <a:pPr/>
              <a:t>6/20/2014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2E6893-ACD1-44AB-88E0-429F9319844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7986826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892D86-0C6E-46DA-A954-F35C08BAC0DA}" type="datetimeFigureOut">
              <a:rPr lang="en-US" smtClean="0"/>
              <a:pPr/>
              <a:t>6/20/2014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9B40ED-9D06-469D-8EEA-16A20DE8B72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32308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34852" indent="-282635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30541" indent="-226108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582758" indent="-226108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34974" indent="-226108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487191" indent="-226108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39407" indent="-226108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391624" indent="-226108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43840" indent="-226108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1B2875C-91C0-41E7-B26A-7A33736B14B4}" type="slidenum">
              <a:rPr lang="en-US" sz="1200"/>
              <a:pPr eaLnBrk="1" hangingPunct="1"/>
              <a:t>4</a:t>
            </a:fld>
            <a:endParaRPr lang="en-US" sz="1200"/>
          </a:p>
        </p:txBody>
      </p:sp>
      <p:sp>
        <p:nvSpPr>
          <p:cNvPr id="67587" name="Rectangle 7"/>
          <p:cNvSpPr txBox="1">
            <a:spLocks noGrp="1" noChangeArrowheads="1"/>
          </p:cNvSpPr>
          <p:nvPr/>
        </p:nvSpPr>
        <p:spPr bwMode="auto">
          <a:xfrm>
            <a:off x="3883827" y="8684926"/>
            <a:ext cx="2972590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161" tIns="46081" rIns="92161" bIns="46081" anchor="b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SzTx/>
              <a:buFontTx/>
              <a:buNone/>
            </a:pPr>
            <a:fld id="{1C96B3FC-C5D1-4C91-92A0-78EEA0C9B72C}" type="slidenum">
              <a:rPr lang="en-US" sz="1200">
                <a:latin typeface="Times New Roman" pitchFamily="18" charset="0"/>
              </a:rPr>
              <a:pPr algn="r" eaLnBrk="1" hangingPunct="1">
                <a:spcBef>
                  <a:spcPct val="0"/>
                </a:spcBef>
                <a:buSzTx/>
                <a:buFontTx/>
                <a:buNone/>
              </a:pPr>
              <a:t>4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6758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34852" indent="-282635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30541" indent="-226108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582758" indent="-226108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34974" indent="-226108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487191" indent="-226108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39407" indent="-226108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391624" indent="-226108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43840" indent="-226108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60B5EBB-A10D-4DAE-8328-5DDDB882964F}" type="slidenum">
              <a:rPr lang="en-US" sz="1200"/>
              <a:pPr eaLnBrk="1" hangingPunct="1"/>
              <a:t>5</a:t>
            </a:fld>
            <a:endParaRPr lang="en-US" sz="1200"/>
          </a:p>
        </p:txBody>
      </p:sp>
      <p:sp>
        <p:nvSpPr>
          <p:cNvPr id="74755" name="Rectangle 7"/>
          <p:cNvSpPr txBox="1">
            <a:spLocks noGrp="1" noChangeArrowheads="1"/>
          </p:cNvSpPr>
          <p:nvPr/>
        </p:nvSpPr>
        <p:spPr bwMode="auto">
          <a:xfrm>
            <a:off x="3883827" y="8684926"/>
            <a:ext cx="2972590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161" tIns="46081" rIns="92161" bIns="46081" anchor="b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SzTx/>
              <a:buFontTx/>
              <a:buNone/>
            </a:pPr>
            <a:fld id="{B446DDAA-5FCC-4C1A-A289-8D83D843DFFB}" type="slidenum">
              <a:rPr lang="en-US" sz="1200">
                <a:latin typeface="Times New Roman" pitchFamily="18" charset="0"/>
              </a:rPr>
              <a:pPr algn="r" eaLnBrk="1" hangingPunct="1">
                <a:spcBef>
                  <a:spcPct val="0"/>
                </a:spcBef>
                <a:buSzTx/>
                <a:buFontTx/>
                <a:buNone/>
              </a:pPr>
              <a:t>5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7475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34852" indent="-282635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30541" indent="-226108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582758" indent="-226108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34974" indent="-226108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487191" indent="-226108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39407" indent="-226108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391624" indent="-226108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43840" indent="-226108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DB2DF36-0F74-4830-907A-2E27AD30BF9A}" type="slidenum">
              <a:rPr lang="en-US" sz="1200"/>
              <a:pPr eaLnBrk="1" hangingPunct="1"/>
              <a:t>6</a:t>
            </a:fld>
            <a:endParaRPr lang="en-US" sz="1200"/>
          </a:p>
        </p:txBody>
      </p:sp>
      <p:sp>
        <p:nvSpPr>
          <p:cNvPr id="78851" name="Rectangle 7"/>
          <p:cNvSpPr txBox="1">
            <a:spLocks noGrp="1" noChangeArrowheads="1"/>
          </p:cNvSpPr>
          <p:nvPr/>
        </p:nvSpPr>
        <p:spPr bwMode="auto">
          <a:xfrm>
            <a:off x="3883827" y="8684926"/>
            <a:ext cx="2972590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161" tIns="46081" rIns="92161" bIns="46081" anchor="b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SzTx/>
              <a:buFontTx/>
              <a:buNone/>
            </a:pPr>
            <a:fld id="{71D4E02D-F886-4951-859E-A609F5D6E1FF}" type="slidenum">
              <a:rPr lang="en-US" sz="1200">
                <a:latin typeface="Times New Roman" pitchFamily="18" charset="0"/>
              </a:rPr>
              <a:pPr algn="r" eaLnBrk="1" hangingPunct="1">
                <a:spcBef>
                  <a:spcPct val="0"/>
                </a:spcBef>
                <a:buSzTx/>
                <a:buFontTx/>
                <a:buNone/>
              </a:pPr>
              <a:t>6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7885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34852" indent="-282635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30541" indent="-226108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582758" indent="-226108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34974" indent="-226108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487191" indent="-226108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39407" indent="-226108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391624" indent="-226108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43840" indent="-226108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114CACE-19AE-437B-8711-3E7EE097526A}" type="slidenum">
              <a:rPr lang="en-US" sz="1200"/>
              <a:pPr eaLnBrk="1" hangingPunct="1"/>
              <a:t>7</a:t>
            </a:fld>
            <a:endParaRPr lang="en-US" sz="1200"/>
          </a:p>
        </p:txBody>
      </p:sp>
      <p:sp>
        <p:nvSpPr>
          <p:cNvPr id="79875" name="Rectangle 7"/>
          <p:cNvSpPr txBox="1">
            <a:spLocks noGrp="1" noChangeArrowheads="1"/>
          </p:cNvSpPr>
          <p:nvPr/>
        </p:nvSpPr>
        <p:spPr bwMode="auto">
          <a:xfrm>
            <a:off x="3883827" y="8684926"/>
            <a:ext cx="2972590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161" tIns="46081" rIns="92161" bIns="46081" anchor="b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SzTx/>
              <a:buFontTx/>
              <a:buNone/>
            </a:pPr>
            <a:fld id="{40B37812-9330-41D0-A40D-A6C29063968B}" type="slidenum">
              <a:rPr lang="en-US" sz="1200">
                <a:latin typeface="Times New Roman" pitchFamily="18" charset="0"/>
              </a:rPr>
              <a:pPr algn="r" eaLnBrk="1" hangingPunct="1">
                <a:spcBef>
                  <a:spcPct val="0"/>
                </a:spcBef>
                <a:buSzTx/>
                <a:buFontTx/>
                <a:buNone/>
              </a:pPr>
              <a:t>7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7987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987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34852" indent="-282635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30541" indent="-226108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582758" indent="-226108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34974" indent="-226108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487191" indent="-226108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39407" indent="-226108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391624" indent="-226108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43840" indent="-226108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83CED93C-9E9A-4641-AB82-AF092F2EB78B}" type="slidenum">
              <a:rPr lang="en-US" sz="1200"/>
              <a:pPr eaLnBrk="1" hangingPunct="1"/>
              <a:t>8</a:t>
            </a:fld>
            <a:endParaRPr lang="en-US" sz="1200"/>
          </a:p>
        </p:txBody>
      </p:sp>
      <p:sp>
        <p:nvSpPr>
          <p:cNvPr id="82947" name="Rectangle 7"/>
          <p:cNvSpPr txBox="1">
            <a:spLocks noGrp="1" noChangeArrowheads="1"/>
          </p:cNvSpPr>
          <p:nvPr/>
        </p:nvSpPr>
        <p:spPr bwMode="auto">
          <a:xfrm>
            <a:off x="3883827" y="8684926"/>
            <a:ext cx="2972590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161" tIns="46081" rIns="92161" bIns="46081" anchor="b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SzTx/>
              <a:buFontTx/>
              <a:buNone/>
            </a:pPr>
            <a:fld id="{97CF9D3A-C333-4315-8A5B-45323F2AAE01}" type="slidenum">
              <a:rPr lang="en-US" sz="1200">
                <a:latin typeface="Times New Roman" pitchFamily="18" charset="0"/>
              </a:rPr>
              <a:pPr algn="r" eaLnBrk="1" hangingPunct="1">
                <a:spcBef>
                  <a:spcPct val="0"/>
                </a:spcBef>
                <a:buSzTx/>
                <a:buFontTx/>
                <a:buNone/>
              </a:pPr>
              <a:t>8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8294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34852" indent="-282635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30541" indent="-226108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582758" indent="-226108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34974" indent="-226108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487191" indent="-226108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39407" indent="-226108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391624" indent="-226108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43840" indent="-226108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49D5B3A-D37D-4793-BAC5-37E4794D1F2B}" type="slidenum">
              <a:rPr lang="en-US" sz="1200"/>
              <a:pPr eaLnBrk="1" hangingPunct="1"/>
              <a:t>9</a:t>
            </a:fld>
            <a:endParaRPr lang="en-US" sz="1200"/>
          </a:p>
        </p:txBody>
      </p:sp>
      <p:sp>
        <p:nvSpPr>
          <p:cNvPr id="83971" name="Rectangle 7"/>
          <p:cNvSpPr txBox="1">
            <a:spLocks noGrp="1" noChangeArrowheads="1"/>
          </p:cNvSpPr>
          <p:nvPr/>
        </p:nvSpPr>
        <p:spPr bwMode="auto">
          <a:xfrm>
            <a:off x="3883827" y="8684926"/>
            <a:ext cx="2972590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161" tIns="46081" rIns="92161" bIns="46081" anchor="b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SzTx/>
              <a:buFontTx/>
              <a:buNone/>
            </a:pPr>
            <a:fld id="{DC4E9613-D9B8-42CA-8E7F-678D1149851F}" type="slidenum">
              <a:rPr lang="en-US" sz="1200">
                <a:latin typeface="Times New Roman" pitchFamily="18" charset="0"/>
              </a:rPr>
              <a:pPr algn="r" eaLnBrk="1" hangingPunct="1">
                <a:spcBef>
                  <a:spcPct val="0"/>
                </a:spcBef>
                <a:buSzTx/>
                <a:buFontTx/>
                <a:buNone/>
              </a:pPr>
              <a:t>9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8397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97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34852" indent="-282635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30541" indent="-226108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582758" indent="-226108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34974" indent="-226108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487191" indent="-226108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39407" indent="-226108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391624" indent="-226108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43840" indent="-226108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0B14DF70-8EFC-41B6-829D-18ADC77569FA}" type="slidenum">
              <a:rPr lang="en-US" sz="1200"/>
              <a:pPr eaLnBrk="1" hangingPunct="1"/>
              <a:t>10</a:t>
            </a:fld>
            <a:endParaRPr lang="en-US" sz="1200"/>
          </a:p>
        </p:txBody>
      </p:sp>
      <p:sp>
        <p:nvSpPr>
          <p:cNvPr id="87043" name="Rectangle 7"/>
          <p:cNvSpPr txBox="1">
            <a:spLocks noGrp="1" noChangeArrowheads="1"/>
          </p:cNvSpPr>
          <p:nvPr/>
        </p:nvSpPr>
        <p:spPr bwMode="auto">
          <a:xfrm>
            <a:off x="3883827" y="8684926"/>
            <a:ext cx="2972590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161" tIns="46081" rIns="92161" bIns="46081" anchor="b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SzTx/>
              <a:buFontTx/>
              <a:buNone/>
            </a:pPr>
            <a:fld id="{0C214343-939C-4895-A056-2C33CAB76270}" type="slidenum">
              <a:rPr lang="en-US" sz="1200">
                <a:latin typeface="Times New Roman" pitchFamily="18" charset="0"/>
              </a:rPr>
              <a:pPr algn="r" eaLnBrk="1" hangingPunct="1">
                <a:spcBef>
                  <a:spcPct val="0"/>
                </a:spcBef>
                <a:buSzTx/>
                <a:buFontTx/>
                <a:buNone/>
              </a:pPr>
              <a:t>10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8704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2130425"/>
            <a:ext cx="7391400" cy="1470025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pic>
        <p:nvPicPr>
          <p:cNvPr id="1028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7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0"/>
            <a:ext cx="4572000" cy="13716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none"/>
        </p:style>
        <p:txBody>
          <a:bodyPr/>
          <a:lstStyle>
            <a:lvl1pPr>
              <a:defRPr>
                <a:latin typeface="Candara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Candara" pitchFamily="34" charset="0"/>
              </a:defRPr>
            </a:lvl1pPr>
            <a:lvl2pPr>
              <a:defRPr>
                <a:latin typeface="Candara" pitchFamily="34" charset="0"/>
              </a:defRPr>
            </a:lvl2pPr>
            <a:lvl3pPr>
              <a:defRPr>
                <a:latin typeface="Candara" pitchFamily="34" charset="0"/>
              </a:defRPr>
            </a:lvl3pPr>
            <a:lvl4pPr>
              <a:defRPr>
                <a:latin typeface="Candara" pitchFamily="34" charset="0"/>
              </a:defRPr>
            </a:lvl4pPr>
            <a:lvl5pPr>
              <a:defRPr>
                <a:latin typeface="Candara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pic>
        <p:nvPicPr>
          <p:cNvPr id="7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9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8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>
                <a:latin typeface="Candara" pitchFamily="34" charset="0"/>
              </a:defRPr>
            </a:lvl1pPr>
            <a:lvl2pPr>
              <a:defRPr sz="2400">
                <a:latin typeface="Candara" pitchFamily="34" charset="0"/>
              </a:defRPr>
            </a:lvl2pPr>
            <a:lvl3pPr>
              <a:defRPr sz="2000">
                <a:latin typeface="Candara" pitchFamily="34" charset="0"/>
              </a:defRPr>
            </a:lvl3pPr>
            <a:lvl4pPr>
              <a:defRPr sz="1800">
                <a:latin typeface="Candara" pitchFamily="34" charset="0"/>
              </a:defRPr>
            </a:lvl4pPr>
            <a:lvl5pPr>
              <a:defRPr sz="1800">
                <a:latin typeface="Candara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>
                <a:latin typeface="Candara" pitchFamily="34" charset="0"/>
              </a:defRPr>
            </a:lvl1pPr>
            <a:lvl2pPr>
              <a:defRPr sz="2400">
                <a:latin typeface="Candara" pitchFamily="34" charset="0"/>
              </a:defRPr>
            </a:lvl2pPr>
            <a:lvl3pPr>
              <a:defRPr sz="2000">
                <a:latin typeface="Candara" pitchFamily="34" charset="0"/>
              </a:defRPr>
            </a:lvl3pPr>
            <a:lvl4pPr>
              <a:defRPr sz="1800">
                <a:latin typeface="Candara" pitchFamily="34" charset="0"/>
              </a:defRPr>
            </a:lvl4pPr>
            <a:lvl5pPr>
              <a:defRPr sz="1800">
                <a:latin typeface="Candara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pic>
        <p:nvPicPr>
          <p:cNvPr id="8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9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85800" y="0"/>
            <a:ext cx="4572000" cy="13716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none"/>
        </p:style>
        <p:txBody>
          <a:bodyPr/>
          <a:lstStyle>
            <a:lvl1pPr>
              <a:defRPr>
                <a:latin typeface="Candara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5838DA-D32F-4343-B286-FF5A2DBF308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357594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141A38-8029-403E-B959-D7E465D58827}" type="datetimeFigureOut">
              <a:rPr lang="en-US" smtClean="0"/>
              <a:pPr/>
              <a:t>6/20/2014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AB844B-BB75-4355-A9B0-4FBDB390B0A7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7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7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9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>
                <a:latin typeface="Candara" pitchFamily="34" charset="0"/>
              </a:rPr>
              <a:t>Global Product Strategies</a:t>
            </a:r>
            <a:br>
              <a:rPr lang="en-US" dirty="0">
                <a:latin typeface="Candara" pitchFamily="34" charset="0"/>
              </a:rPr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Lecture 19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841859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Recap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85000"/>
              </a:lnSpc>
            </a:pPr>
            <a:r>
              <a:rPr lang="en-US" dirty="0"/>
              <a:t>Entering markets through mergers and acquisitions</a:t>
            </a:r>
          </a:p>
          <a:p>
            <a:pPr>
              <a:lnSpc>
                <a:spcPct val="85000"/>
              </a:lnSpc>
            </a:pPr>
            <a:r>
              <a:rPr lang="en-US" dirty="0"/>
              <a:t>Portal or e-business entry strategies</a:t>
            </a:r>
          </a:p>
          <a:p>
            <a:pPr>
              <a:lnSpc>
                <a:spcPct val="85000"/>
              </a:lnSpc>
            </a:pPr>
            <a:r>
              <a:rPr lang="en-US" dirty="0"/>
              <a:t>Entry strategy configuration</a:t>
            </a:r>
          </a:p>
          <a:p>
            <a:pPr>
              <a:lnSpc>
                <a:spcPct val="85000"/>
              </a:lnSpc>
            </a:pPr>
            <a:r>
              <a:rPr lang="en-US" dirty="0"/>
              <a:t>Exit strategies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557188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dirty="0" smtClean="0">
                <a:latin typeface="Candara" pitchFamily="34" charset="0"/>
              </a:rPr>
              <a:t>Learning Objectives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1800" dirty="0" smtClean="0">
                <a:latin typeface="Candara" pitchFamily="34" charset="0"/>
              </a:rPr>
              <a:t>List the advantages of product standardization and product adaptation.</a:t>
            </a:r>
          </a:p>
          <a:p>
            <a:pPr eaLnBrk="1" hangingPunct="1">
              <a:lnSpc>
                <a:spcPct val="80000"/>
              </a:lnSpc>
            </a:pPr>
            <a:r>
              <a:rPr lang="en-US" sz="1800" dirty="0" smtClean="0">
                <a:latin typeface="Candara" pitchFamily="34" charset="0"/>
              </a:rPr>
              <a:t>Differentiate between mandatory and discretionary product adaptations.</a:t>
            </a:r>
          </a:p>
          <a:p>
            <a:pPr eaLnBrk="1" hangingPunct="1">
              <a:lnSpc>
                <a:spcPct val="80000"/>
              </a:lnSpc>
            </a:pPr>
            <a:r>
              <a:rPr lang="en-US" sz="1800" dirty="0" smtClean="0">
                <a:latin typeface="Candara" pitchFamily="34" charset="0"/>
              </a:rPr>
              <a:t>Explain the concepts of global product standards and generic management system standards.</a:t>
            </a:r>
          </a:p>
          <a:p>
            <a:pPr eaLnBrk="1" hangingPunct="1">
              <a:lnSpc>
                <a:spcPct val="80000"/>
              </a:lnSpc>
            </a:pPr>
            <a:r>
              <a:rPr lang="en-US" sz="1800" dirty="0" smtClean="0">
                <a:latin typeface="Candara" pitchFamily="34" charset="0"/>
              </a:rPr>
              <a:t>Explain why product lines can vary from country to country.</a:t>
            </a:r>
          </a:p>
          <a:p>
            <a:pPr eaLnBrk="1" hangingPunct="1">
              <a:lnSpc>
                <a:spcPct val="80000"/>
              </a:lnSpc>
            </a:pPr>
            <a:r>
              <a:rPr lang="en-US" sz="1800" dirty="0" smtClean="0">
                <a:latin typeface="Candara" pitchFamily="34" charset="0"/>
              </a:rPr>
              <a:t>Define modularity and explain its impact on global product development.</a:t>
            </a:r>
          </a:p>
          <a:p>
            <a:pPr eaLnBrk="1" hangingPunct="1">
              <a:lnSpc>
                <a:spcPct val="80000"/>
              </a:lnSpc>
            </a:pPr>
            <a:r>
              <a:rPr lang="en-US" sz="1800" dirty="0" smtClean="0">
                <a:latin typeface="Candara" pitchFamily="34" charset="0"/>
              </a:rPr>
              <a:t>Compare and contrast the product development roles played by a multinational firm’s headquarters and the roles played by subsidiaries.</a:t>
            </a:r>
          </a:p>
          <a:p>
            <a:pPr eaLnBrk="1" hangingPunct="1">
              <a:lnSpc>
                <a:spcPct val="80000"/>
              </a:lnSpc>
            </a:pPr>
            <a:r>
              <a:rPr lang="en-US" sz="1800" dirty="0" smtClean="0">
                <a:latin typeface="Candara" pitchFamily="34" charset="0"/>
              </a:rPr>
              <a:t>Explain the importance of lead markets and note their importance to product development.</a:t>
            </a:r>
          </a:p>
          <a:p>
            <a:pPr eaLnBrk="1" hangingPunct="1">
              <a:lnSpc>
                <a:spcPct val="80000"/>
              </a:lnSpc>
            </a:pPr>
            <a:r>
              <a:rPr lang="en-US" sz="1800" dirty="0" smtClean="0">
                <a:latin typeface="Candara" pitchFamily="34" charset="0"/>
              </a:rPr>
              <a:t>Describe how companies may access new products by purchasing research and development or by importing products from other firms.</a:t>
            </a:r>
          </a:p>
          <a:p>
            <a:pPr eaLnBrk="1" hangingPunct="1">
              <a:lnSpc>
                <a:spcPct val="80000"/>
              </a:lnSpc>
            </a:pPr>
            <a:r>
              <a:rPr lang="en-US" sz="1800" dirty="0" smtClean="0">
                <a:latin typeface="Candara" pitchFamily="34" charset="0"/>
              </a:rPr>
              <a:t>Discuss the use of acquisitions, joint ventures, and alliances for the purpose of product development.</a:t>
            </a:r>
          </a:p>
          <a:p>
            <a:pPr eaLnBrk="1" hangingPunct="1">
              <a:lnSpc>
                <a:spcPct val="80000"/>
              </a:lnSpc>
            </a:pPr>
            <a:r>
              <a:rPr lang="en-US" sz="1800" dirty="0" smtClean="0">
                <a:latin typeface="Candara" pitchFamily="34" charset="0"/>
              </a:rPr>
              <a:t>Explain the process of introducing new products to global markets, including concept testing, test marketing, and the timing of new product introduction.</a:t>
            </a:r>
          </a:p>
        </p:txBody>
      </p:sp>
    </p:spTree>
    <p:extLst>
      <p:ext uri="{BB962C8B-B14F-4D97-AF65-F5344CB8AC3E}">
        <p14:creationId xmlns:p14="http://schemas.microsoft.com/office/powerpoint/2010/main" xmlns="" val="3445594097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028"/>
          <p:cNvSpPr>
            <a:spLocks noGrp="1" noChangeArrowheads="1"/>
          </p:cNvSpPr>
          <p:nvPr>
            <p:ph type="title"/>
          </p:nvPr>
        </p:nvSpPr>
        <p:spPr/>
        <p:txBody>
          <a:bodyPr anchorCtr="1"/>
          <a:lstStyle/>
          <a:p>
            <a:pPr eaLnBrk="1" hangingPunct="1"/>
            <a:r>
              <a:rPr lang="en-US" dirty="0" smtClean="0">
                <a:latin typeface="Candara" pitchFamily="34" charset="0"/>
              </a:rPr>
              <a:t>Chapter Overview</a:t>
            </a:r>
          </a:p>
        </p:txBody>
      </p:sp>
      <p:sp>
        <p:nvSpPr>
          <p:cNvPr id="5123" name="Rectangle 1029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latin typeface="Candara" pitchFamily="34" charset="0"/>
              </a:rPr>
              <a:t>Product design in a global environment</a:t>
            </a:r>
          </a:p>
          <a:p>
            <a:pPr eaLnBrk="1" hangingPunct="1"/>
            <a:r>
              <a:rPr lang="en-US" dirty="0" smtClean="0">
                <a:latin typeface="Candara" pitchFamily="34" charset="0"/>
              </a:rPr>
              <a:t>Packaging and labeling for global markets</a:t>
            </a:r>
          </a:p>
          <a:p>
            <a:pPr eaLnBrk="1" hangingPunct="1"/>
            <a:r>
              <a:rPr lang="en-US" dirty="0" smtClean="0">
                <a:latin typeface="Candara" pitchFamily="34" charset="0"/>
              </a:rPr>
              <a:t>Global warranty and service policies</a:t>
            </a:r>
          </a:p>
          <a:p>
            <a:pPr eaLnBrk="1" hangingPunct="1"/>
            <a:r>
              <a:rPr lang="en-US" dirty="0" smtClean="0">
                <a:latin typeface="Candara" pitchFamily="34" charset="0"/>
              </a:rPr>
              <a:t>Managing a global product line</a:t>
            </a:r>
          </a:p>
          <a:p>
            <a:pPr eaLnBrk="1" hangingPunct="1"/>
            <a:r>
              <a:rPr lang="en-US" dirty="0" smtClean="0">
                <a:latin typeface="Candara" pitchFamily="34" charset="0"/>
              </a:rPr>
              <a:t>Introducing new products to global markets</a:t>
            </a:r>
          </a:p>
        </p:txBody>
      </p:sp>
    </p:spTree>
    <p:extLst>
      <p:ext uri="{BB962C8B-B14F-4D97-AF65-F5344CB8AC3E}">
        <p14:creationId xmlns:p14="http://schemas.microsoft.com/office/powerpoint/2010/main" xmlns="" val="294333486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animBg="1"/>
      <p:bldP spid="512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5"/>
          <p:cNvSpPr>
            <a:spLocks noGrp="1" noChangeArrowheads="1"/>
          </p:cNvSpPr>
          <p:nvPr>
            <p:ph type="title"/>
          </p:nvPr>
        </p:nvSpPr>
        <p:spPr/>
        <p:txBody>
          <a:bodyPr anchorCtr="1">
            <a:normAutofit fontScale="90000"/>
          </a:bodyPr>
          <a:lstStyle/>
          <a:p>
            <a:pPr eaLnBrk="1" hangingPunct="1"/>
            <a:r>
              <a:rPr lang="en-US" dirty="0" smtClean="0">
                <a:latin typeface="Candara" pitchFamily="34" charset="0"/>
              </a:rPr>
              <a:t>Types of Product Adaptation</a:t>
            </a:r>
          </a:p>
        </p:txBody>
      </p:sp>
      <p:sp>
        <p:nvSpPr>
          <p:cNvPr id="12291" name="Rectangle 6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u="sng" dirty="0" smtClean="0">
                <a:latin typeface="Candara" pitchFamily="34" charset="0"/>
              </a:rPr>
              <a:t>Mandatory</a:t>
            </a:r>
            <a:r>
              <a:rPr lang="en-US" dirty="0" smtClean="0">
                <a:latin typeface="Candara" pitchFamily="34" charset="0"/>
              </a:rPr>
              <a:t> </a:t>
            </a:r>
          </a:p>
          <a:p>
            <a:pPr lvl="1" eaLnBrk="1" hangingPunct="1"/>
            <a:r>
              <a:rPr lang="en-US" i="1" dirty="0" smtClean="0">
                <a:latin typeface="Candara" pitchFamily="34" charset="0"/>
              </a:rPr>
              <a:t>Necessary for product to be sold in a local market</a:t>
            </a:r>
          </a:p>
          <a:p>
            <a:pPr eaLnBrk="1" hangingPunct="1"/>
            <a:r>
              <a:rPr lang="en-US" u="sng" dirty="0" smtClean="0">
                <a:latin typeface="Candara" pitchFamily="34" charset="0"/>
              </a:rPr>
              <a:t>Discretionary</a:t>
            </a:r>
          </a:p>
          <a:p>
            <a:pPr lvl="1" eaLnBrk="1" hangingPunct="1"/>
            <a:r>
              <a:rPr lang="en-US" i="1" dirty="0" smtClean="0">
                <a:latin typeface="Candara" pitchFamily="34" charset="0"/>
              </a:rPr>
              <a:t>Not necessary but may be beneficial</a:t>
            </a:r>
          </a:p>
        </p:txBody>
      </p:sp>
    </p:spTree>
    <p:extLst>
      <p:ext uri="{BB962C8B-B14F-4D97-AF65-F5344CB8AC3E}">
        <p14:creationId xmlns:p14="http://schemas.microsoft.com/office/powerpoint/2010/main" xmlns="" val="3850992093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 animBg="1"/>
      <p:bldP spid="12291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6"/>
          <p:cNvSpPr>
            <a:spLocks noGrp="1" noChangeArrowheads="1"/>
          </p:cNvSpPr>
          <p:nvPr>
            <p:ph type="title"/>
          </p:nvPr>
        </p:nvSpPr>
        <p:spPr>
          <a:xfrm>
            <a:off x="609600" y="0"/>
            <a:ext cx="5410200" cy="1371600"/>
          </a:xfrm>
        </p:spPr>
        <p:txBody>
          <a:bodyPr anchorCtr="1">
            <a:normAutofit fontScale="90000"/>
          </a:bodyPr>
          <a:lstStyle/>
          <a:p>
            <a:pPr eaLnBrk="1" hangingPunct="1"/>
            <a:r>
              <a:rPr lang="en-US" dirty="0" smtClean="0">
                <a:latin typeface="Candara" pitchFamily="34" charset="0"/>
              </a:rPr>
              <a:t>Climatic, Infrastructure and Use </a:t>
            </a:r>
          </a:p>
        </p:txBody>
      </p:sp>
      <p:sp>
        <p:nvSpPr>
          <p:cNvPr id="16387" name="Rectangle 7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latin typeface="Candara" pitchFamily="34" charset="0"/>
              </a:rPr>
              <a:t>Physical realties of markets affect product decisions</a:t>
            </a:r>
          </a:p>
          <a:p>
            <a:pPr eaLnBrk="1" hangingPunct="1"/>
            <a:r>
              <a:rPr lang="en-US" dirty="0" smtClean="0">
                <a:latin typeface="Candara" pitchFamily="34" charset="0"/>
              </a:rPr>
              <a:t>People may actually use the products differently in a market</a:t>
            </a:r>
          </a:p>
        </p:txBody>
      </p:sp>
    </p:spTree>
    <p:extLst>
      <p:ext uri="{BB962C8B-B14F-4D97-AF65-F5344CB8AC3E}">
        <p14:creationId xmlns:p14="http://schemas.microsoft.com/office/powerpoint/2010/main" xmlns="" val="2138024133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 animBg="1"/>
      <p:bldP spid="16387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4"/>
          <p:cNvSpPr>
            <a:spLocks noGrp="1" noChangeArrowheads="1"/>
          </p:cNvSpPr>
          <p:nvPr>
            <p:ph type="title"/>
          </p:nvPr>
        </p:nvSpPr>
        <p:spPr/>
        <p:txBody>
          <a:bodyPr anchorCtr="1">
            <a:normAutofit fontScale="90000"/>
          </a:bodyPr>
          <a:lstStyle/>
          <a:p>
            <a:pPr eaLnBrk="1" hangingPunct="1"/>
            <a:r>
              <a:rPr lang="en-US" dirty="0" smtClean="0">
                <a:latin typeface="Candara" pitchFamily="34" charset="0"/>
              </a:rPr>
              <a:t>Performance and Quality Standards</a:t>
            </a:r>
          </a:p>
        </p:txBody>
      </p:sp>
      <p:sp>
        <p:nvSpPr>
          <p:cNvPr id="17411" name="Rectangle 5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800" dirty="0" smtClean="0">
                <a:latin typeface="Candara" pitchFamily="34" charset="0"/>
              </a:rPr>
              <a:t>Products designed in highly developed countries often exceed the performance needed in developing countries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dirty="0" smtClean="0">
                <a:latin typeface="Candara" pitchFamily="34" charset="0"/>
              </a:rPr>
              <a:t>Companies from developing countries selling in developed-country markets may have to increase the performance of their products to meet the standards of industrialized countries</a:t>
            </a:r>
          </a:p>
        </p:txBody>
      </p:sp>
    </p:spTree>
    <p:extLst>
      <p:ext uri="{BB962C8B-B14F-4D97-AF65-F5344CB8AC3E}">
        <p14:creationId xmlns:p14="http://schemas.microsoft.com/office/powerpoint/2010/main" xmlns="" val="1255565383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 anchorCtr="1"/>
          <a:lstStyle/>
          <a:p>
            <a:pPr eaLnBrk="1" hangingPunct="1"/>
            <a:r>
              <a:rPr lang="en-US" dirty="0" smtClean="0">
                <a:latin typeface="Candara" pitchFamily="34" charset="0"/>
              </a:rPr>
              <a:t>Global Standards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latin typeface="Candara" pitchFamily="34" charset="0"/>
              </a:rPr>
              <a:t>Growth in international commerce has increased the benefits of international standards </a:t>
            </a:r>
          </a:p>
          <a:p>
            <a:pPr eaLnBrk="1" hangingPunct="1"/>
            <a:endParaRPr lang="en-US" sz="1500" dirty="0" smtClean="0">
              <a:latin typeface="Candara" pitchFamily="34" charset="0"/>
            </a:endParaRPr>
          </a:p>
          <a:p>
            <a:pPr lvl="1" eaLnBrk="1" hangingPunct="1"/>
            <a:endParaRPr lang="en-US" dirty="0" smtClean="0"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77169627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 animBg="1"/>
      <p:bldP spid="2048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 anchorCtr="1"/>
          <a:lstStyle/>
          <a:p>
            <a:pPr eaLnBrk="1" hangingPunct="1"/>
            <a:r>
              <a:rPr lang="en-US" dirty="0" smtClean="0">
                <a:latin typeface="Candara" pitchFamily="34" charset="0"/>
              </a:rPr>
              <a:t>Global Standards</a:t>
            </a:r>
            <a:r>
              <a:rPr lang="en-US" sz="2400" dirty="0" smtClean="0">
                <a:latin typeface="Candara" pitchFamily="34" charset="0"/>
              </a:rPr>
              <a:t> </a:t>
            </a:r>
            <a:r>
              <a:rPr lang="en-US" sz="2000" dirty="0" smtClean="0">
                <a:latin typeface="Candara" pitchFamily="34" charset="0"/>
              </a:rPr>
              <a:t>(cont.)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latin typeface="Candara" pitchFamily="34" charset="0"/>
              </a:rPr>
              <a:t>Country-to-country standards still predominate</a:t>
            </a:r>
          </a:p>
          <a:p>
            <a:pPr lvl="1" eaLnBrk="1" hangingPunct="1"/>
            <a:r>
              <a:rPr lang="en-US" dirty="0" smtClean="0">
                <a:latin typeface="Candara" pitchFamily="34" charset="0"/>
              </a:rPr>
              <a:t>National organizations set standards for products and business practices</a:t>
            </a:r>
          </a:p>
          <a:p>
            <a:pPr lvl="1" eaLnBrk="1" hangingPunct="1"/>
            <a:r>
              <a:rPr lang="en-US" dirty="0" smtClean="0">
                <a:latin typeface="Candara" pitchFamily="34" charset="0"/>
              </a:rPr>
              <a:t>U.S. standards system is fragmented</a:t>
            </a:r>
          </a:p>
          <a:p>
            <a:pPr lvl="1" eaLnBrk="1" hangingPunct="1"/>
            <a:r>
              <a:rPr lang="en-US" dirty="0" smtClean="0">
                <a:latin typeface="Candara" pitchFamily="34" charset="0"/>
              </a:rPr>
              <a:t>Unification of Europe forced EU to adopt regional standards</a:t>
            </a:r>
          </a:p>
        </p:txBody>
      </p:sp>
    </p:spTree>
    <p:extLst>
      <p:ext uri="{BB962C8B-B14F-4D97-AF65-F5344CB8AC3E}">
        <p14:creationId xmlns:p14="http://schemas.microsoft.com/office/powerpoint/2010/main" xmlns="" val="42625650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4"/>
          <p:cNvSpPr>
            <a:spLocks noGrp="1" noChangeArrowheads="1"/>
          </p:cNvSpPr>
          <p:nvPr>
            <p:ph type="title"/>
          </p:nvPr>
        </p:nvSpPr>
        <p:spPr/>
        <p:txBody>
          <a:bodyPr anchorCtr="1"/>
          <a:lstStyle/>
          <a:p>
            <a:pPr eaLnBrk="1" hangingPunct="1"/>
            <a:r>
              <a:rPr lang="en-US" dirty="0" smtClean="0">
                <a:latin typeface="Candara" pitchFamily="34" charset="0"/>
              </a:rPr>
              <a:t>Global Standards</a:t>
            </a:r>
          </a:p>
        </p:txBody>
      </p:sp>
      <p:sp>
        <p:nvSpPr>
          <p:cNvPr id="24579" name="Rectangle 5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z="2800" dirty="0" smtClean="0">
                <a:latin typeface="Candara" pitchFamily="34" charset="0"/>
              </a:rPr>
              <a:t>Incompatible national standards can hinder global companies</a:t>
            </a:r>
          </a:p>
        </p:txBody>
      </p:sp>
    </p:spTree>
    <p:extLst>
      <p:ext uri="{BB962C8B-B14F-4D97-AF65-F5344CB8AC3E}">
        <p14:creationId xmlns:p14="http://schemas.microsoft.com/office/powerpoint/2010/main" xmlns="" val="2519590208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 animBg="1"/>
      <p:bldP spid="24579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0"/>
            <a:ext cx="5486400" cy="13716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Adapting Products to Cultural Preferences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Adapting products accroding to cultural preferences can be extremely important to success in local markets.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70934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Product Size and Dimensions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Product size and dimensions may need adaptation.</a:t>
            </a:r>
          </a:p>
          <a:p>
            <a:r>
              <a:rPr lang="en-US" dirty="0" smtClean="0"/>
              <a:t>Product size can be affected by physical ssurroundings and available space.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740305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Branding Decisions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Selecting Brand Names</a:t>
            </a:r>
          </a:p>
          <a:p>
            <a:r>
              <a:rPr lang="en-US" dirty="0" smtClean="0"/>
              <a:t>Single-Country versus Global Brand Names</a:t>
            </a:r>
          </a:p>
          <a:p>
            <a:r>
              <a:rPr lang="en-US" dirty="0" smtClean="0"/>
              <a:t>Selecting a Global Name</a:t>
            </a:r>
          </a:p>
          <a:p>
            <a:r>
              <a:rPr lang="en-US" dirty="0" smtClean="0"/>
              <a:t>Changing Brand Names</a:t>
            </a:r>
          </a:p>
          <a:p>
            <a:r>
              <a:rPr lang="en-US" dirty="0" smtClean="0"/>
              <a:t>Global Branding</a:t>
            </a:r>
          </a:p>
          <a:p>
            <a:r>
              <a:rPr lang="en-US" dirty="0" smtClean="0"/>
              <a:t>Pan-regional Branding</a:t>
            </a:r>
          </a:p>
          <a:p>
            <a:r>
              <a:rPr lang="en-US" dirty="0" smtClean="0"/>
              <a:t>Private Branding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730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Summary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Product design in a global environment</a:t>
            </a:r>
          </a:p>
          <a:p>
            <a:r>
              <a:rPr lang="en-US" dirty="0" smtClean="0"/>
              <a:t>Branding Decisions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521374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andara" pitchFamily="34" charset="0"/>
              </a:rPr>
              <a:t>References</a:t>
            </a:r>
            <a:endParaRPr lang="en-US" dirty="0">
              <a:latin typeface="Candara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Candara" pitchFamily="34" charset="0"/>
              </a:rPr>
              <a:t>Gillespie, K., Jeannet, J.P. </a:t>
            </a:r>
            <a:r>
              <a:rPr lang="en-US" dirty="0">
                <a:latin typeface="Candara" pitchFamily="34" charset="0"/>
              </a:rPr>
              <a:t>and </a:t>
            </a:r>
            <a:r>
              <a:rPr lang="en-US" dirty="0" smtClean="0">
                <a:latin typeface="Candara" pitchFamily="34" charset="0"/>
              </a:rPr>
              <a:t>Hennessey, H.D. </a:t>
            </a:r>
            <a:r>
              <a:rPr lang="en-US" dirty="0">
                <a:latin typeface="Candara" pitchFamily="34" charset="0"/>
              </a:rPr>
              <a:t>(</a:t>
            </a:r>
            <a:r>
              <a:rPr lang="en-US" dirty="0" smtClean="0">
                <a:latin typeface="Candara" pitchFamily="34" charset="0"/>
              </a:rPr>
              <a:t>2004), </a:t>
            </a:r>
            <a:r>
              <a:rPr lang="en-GB" dirty="0" smtClean="0">
                <a:latin typeface="Candara" pitchFamily="34" charset="0"/>
              </a:rPr>
              <a:t>Global Marketing: An Interactive Approach, Houghton Mifflin, Boston, NY.</a:t>
            </a:r>
            <a:endParaRPr lang="en-GB" dirty="0">
              <a:latin typeface="Candara" pitchFamily="34" charset="0"/>
            </a:endParaRPr>
          </a:p>
          <a:p>
            <a:endParaRPr lang="en-US" dirty="0"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7849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378</TotalTime>
  <Words>468</Words>
  <Application>Microsoft Office PowerPoint</Application>
  <PresentationFormat>On-screen Show (4:3)</PresentationFormat>
  <Paragraphs>76</Paragraphs>
  <Slides>15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Global Product Strategies </vt:lpstr>
      <vt:lpstr>Recap</vt:lpstr>
      <vt:lpstr>Learning Objectives</vt:lpstr>
      <vt:lpstr>Chapter Overview</vt:lpstr>
      <vt:lpstr>Types of Product Adaptation</vt:lpstr>
      <vt:lpstr>Climatic, Infrastructure and Use </vt:lpstr>
      <vt:lpstr>Performance and Quality Standards</vt:lpstr>
      <vt:lpstr>Global Standards</vt:lpstr>
      <vt:lpstr>Global Standards (cont.)</vt:lpstr>
      <vt:lpstr>Global Standards</vt:lpstr>
      <vt:lpstr>Adapting Products to Cultural Preferences</vt:lpstr>
      <vt:lpstr>Product Size and Dimensions</vt:lpstr>
      <vt:lpstr>Branding Decisions</vt:lpstr>
      <vt:lpstr>Summary</vt:lpstr>
      <vt:lpstr>References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Muhammad Waqas</dc:creator>
  <cp:lastModifiedBy>stdc_lp</cp:lastModifiedBy>
  <cp:revision>23</cp:revision>
  <dcterms:created xsi:type="dcterms:W3CDTF">2013-04-14T12:30:45Z</dcterms:created>
  <dcterms:modified xsi:type="dcterms:W3CDTF">2014-06-21T08:45:06Z</dcterms:modified>
</cp:coreProperties>
</file>