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75" r:id="rId2"/>
    <p:sldId id="276" r:id="rId3"/>
    <p:sldId id="257" r:id="rId4"/>
    <p:sldId id="258" r:id="rId5"/>
    <p:sldId id="259" r:id="rId6"/>
    <p:sldId id="260" r:id="rId7"/>
    <p:sldId id="261" r:id="rId8"/>
    <p:sldId id="262" r:id="rId9"/>
    <p:sldId id="277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8" r:id="rId18"/>
    <p:sldId id="279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60" autoAdjust="0"/>
    <p:restoredTop sz="94662" autoAdjust="0"/>
  </p:normalViewPr>
  <p:slideViewPr>
    <p:cSldViewPr>
      <p:cViewPr varScale="1">
        <p:scale>
          <a:sx n="51" d="100"/>
          <a:sy n="51" d="100"/>
        </p:scale>
        <p:origin x="-1243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5958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</p:sldLst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7.xml"/><Relationship Id="rId7" Type="http://schemas.openxmlformats.org/officeDocument/2006/relationships/slide" Target="slides/slide16.xml"/><Relationship Id="rId2" Type="http://schemas.openxmlformats.org/officeDocument/2006/relationships/slide" Target="slides/slide6.xml"/><Relationship Id="rId1" Type="http://schemas.openxmlformats.org/officeDocument/2006/relationships/slide" Target="slides/slide5.xml"/><Relationship Id="rId6" Type="http://schemas.openxmlformats.org/officeDocument/2006/relationships/slide" Target="slides/slide15.xml"/><Relationship Id="rId5" Type="http://schemas.openxmlformats.org/officeDocument/2006/relationships/slide" Target="slides/slide14.xml"/><Relationship Id="rId4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92B2D8-BBBA-4707-B4A9-45B0D0010AFB}" type="datetimeFigureOut">
              <a:rPr lang="en-US" smtClean="0"/>
              <a:pPr/>
              <a:t>6/19/2014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E6893-ACD1-44AB-88E0-429F9319844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798682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92D86-0C6E-46DA-A954-F35C08BAC0DA}" type="datetimeFigureOut">
              <a:rPr lang="en-US" smtClean="0"/>
              <a:pPr/>
              <a:t>6/19/2014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B40ED-9D06-469D-8EEA-16A20DE8B72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3230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CEB66AE6-4495-4912-9B30-EA51AEFFC6FB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4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06CB02C8-57FC-43C1-879A-6C5C0645612D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5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E4CE00BB-2E80-4202-A9D4-DABC231B8CC1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6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9732A425-85B9-4FCF-94D9-69A4B4E545E3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7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2B906954-0B57-4809-BEAE-D9473ADC6263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8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4760E0FA-6F8D-446A-A2BD-B0BF7248CE85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10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ABA25E51-ABBA-431C-8DF5-EBCCE1D0B0D7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11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9701E38C-7C47-4A28-9A73-2ADBFD156510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12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97D51F10-1789-466E-BC35-C63654128F04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13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DF6D8A5B-63C7-4A5C-B4AC-663B83A5B857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14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17493A47-4C5C-4A27-9303-462C557C5938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15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4A25507C-29FF-4478-A004-BF6A9FD0CD92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16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130425"/>
            <a:ext cx="7391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pic>
        <p:nvPicPr>
          <p:cNvPr id="102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7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ndara" pitchFamily="34" charset="0"/>
              </a:defRPr>
            </a:lvl1pPr>
            <a:lvl2pPr>
              <a:defRPr>
                <a:latin typeface="Candara" pitchFamily="34" charset="0"/>
              </a:defRPr>
            </a:lvl2pPr>
            <a:lvl3pPr>
              <a:defRPr>
                <a:latin typeface="Candara" pitchFamily="34" charset="0"/>
              </a:defRPr>
            </a:lvl3pPr>
            <a:lvl4pPr>
              <a:defRPr>
                <a:latin typeface="Candara" pitchFamily="34" charset="0"/>
              </a:defRPr>
            </a:lvl4pPr>
            <a:lvl5pPr>
              <a:defRPr>
                <a:latin typeface="Candar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8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3FADB7-FC9D-41AA-9877-0E1A1E68DAB3}" type="datetimeFigureOut">
              <a:rPr lang="en-US"/>
              <a:pPr>
                <a:defRPr/>
              </a:pPr>
              <a:t>6/19/2014</a:t>
            </a:fld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6C6A5A-D1DC-455A-8D2F-F7CD044EB5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19061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EB3E92-8D55-4A71-B1E6-5ADA07EBDCCE}" type="datetimeFigureOut">
              <a:rPr lang="en-US"/>
              <a:pPr>
                <a:defRPr/>
              </a:pPr>
              <a:t>6/19/2014</a:t>
            </a:fld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181255-81D0-4888-8BB5-43F2106FCE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25447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41A38-8029-403E-B959-D7E465D58827}" type="datetimeFigureOut">
              <a:rPr lang="en-US" smtClean="0"/>
              <a:pPr/>
              <a:t>6/19/2014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B844B-BB75-4355-A9B0-4FBDB390B0A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8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Candara" pitchFamily="34" charset="0"/>
              </a:rPr>
              <a:t>Global Market Entry Strategies</a:t>
            </a:r>
            <a:br>
              <a:rPr lang="en-US" dirty="0">
                <a:latin typeface="Candara" pitchFamily="34" charset="0"/>
              </a:rPr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75220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Country selection</a:t>
            </a:r>
          </a:p>
          <a:p>
            <a:r>
              <a:rPr lang="en-US" dirty="0"/>
              <a:t>Selecting a global marekting strategy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88916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Learning Objectives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1600" dirty="0" smtClean="0">
                <a:latin typeface="Candara" pitchFamily="34" charset="0"/>
              </a:rPr>
              <a:t>Differentiate among market entry options—indirect exporting, direct exporting, licensing, franchising, contract manufacturing, assembly, and full-scale integrated manufacturing—and note the conditions under which each is an appropriate strategy.</a:t>
            </a:r>
          </a:p>
          <a:p>
            <a:pPr eaLnBrk="1" hangingPunct="1"/>
            <a:r>
              <a:rPr lang="en-US" sz="1600" dirty="0" smtClean="0">
                <a:latin typeface="Candara" pitchFamily="34" charset="0"/>
              </a:rPr>
              <a:t>Explain the role of export management companies, export agents, and export consortiums.</a:t>
            </a:r>
          </a:p>
          <a:p>
            <a:pPr eaLnBrk="1" hangingPunct="1"/>
            <a:r>
              <a:rPr lang="en-US" sz="1600" dirty="0" smtClean="0">
                <a:latin typeface="Candara" pitchFamily="34" charset="0"/>
              </a:rPr>
              <a:t>Note the ways in which the Internet has impacted international entry strategies employed by firms.</a:t>
            </a:r>
          </a:p>
          <a:p>
            <a:pPr eaLnBrk="1" hangingPunct="1"/>
            <a:r>
              <a:rPr lang="en-US" sz="1600" dirty="0" smtClean="0">
                <a:latin typeface="Candara" pitchFamily="34" charset="0"/>
              </a:rPr>
              <a:t>List the pros and cons of establishing wholly owned subsidiaries and the pros and cons of establishing joint ventures.</a:t>
            </a:r>
          </a:p>
          <a:p>
            <a:pPr eaLnBrk="1" hangingPunct="1"/>
            <a:r>
              <a:rPr lang="en-US" sz="1600" dirty="0" smtClean="0">
                <a:latin typeface="Candara" pitchFamily="34" charset="0"/>
              </a:rPr>
              <a:t>Compare and contrast technology-based, production-based, and distribution-based strategic alliances.</a:t>
            </a:r>
          </a:p>
          <a:p>
            <a:pPr eaLnBrk="1" hangingPunct="1"/>
            <a:r>
              <a:rPr lang="en-US" sz="1600" dirty="0" smtClean="0">
                <a:latin typeface="Candara" pitchFamily="34" charset="0"/>
              </a:rPr>
              <a:t>Explain when entering a market by acquisition is desirable.</a:t>
            </a:r>
          </a:p>
          <a:p>
            <a:pPr eaLnBrk="1" hangingPunct="1"/>
            <a:r>
              <a:rPr lang="en-US" sz="1600" dirty="0" smtClean="0">
                <a:latin typeface="Candara" pitchFamily="34" charset="0"/>
              </a:rPr>
              <a:t>Define entry strategy configuration, bundling, and unbundling, and explain their significance to market entry strategies.</a:t>
            </a:r>
          </a:p>
          <a:p>
            <a:pPr eaLnBrk="1" hangingPunct="1"/>
            <a:r>
              <a:rPr lang="en-US" sz="1600" dirty="0" smtClean="0">
                <a:latin typeface="Candara" pitchFamily="34" charset="0"/>
              </a:rPr>
              <a:t>Explain why market exit—and possibly re-entry—strategies might be necessary.</a:t>
            </a:r>
          </a:p>
        </p:txBody>
      </p:sp>
    </p:spTree>
    <p:extLst>
      <p:ext uri="{BB962C8B-B14F-4D97-AF65-F5344CB8AC3E}">
        <p14:creationId xmlns:p14="http://schemas.microsoft.com/office/powerpoint/2010/main" xmlns="" val="6043086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Chapter Outline</a:t>
            </a:r>
          </a:p>
        </p:txBody>
      </p:sp>
      <p:sp>
        <p:nvSpPr>
          <p:cNvPr id="5123" name="Rectangle 5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5000"/>
              </a:lnSpc>
            </a:pPr>
            <a:r>
              <a:rPr lang="en-US" sz="2800" dirty="0" smtClean="0">
                <a:latin typeface="Candara" pitchFamily="34" charset="0"/>
              </a:rPr>
              <a:t>Exporting as an entry strategy</a:t>
            </a:r>
          </a:p>
          <a:p>
            <a:pPr lvl="1" eaLnBrk="1" hangingPunct="1">
              <a:lnSpc>
                <a:spcPct val="85000"/>
              </a:lnSpc>
            </a:pPr>
            <a:r>
              <a:rPr lang="en-US" sz="2400" dirty="0" smtClean="0">
                <a:latin typeface="Candara" pitchFamily="34" charset="0"/>
              </a:rPr>
              <a:t>Indirect exporting, direct exporting</a:t>
            </a:r>
          </a:p>
          <a:p>
            <a:pPr eaLnBrk="1" hangingPunct="1">
              <a:lnSpc>
                <a:spcPct val="85000"/>
              </a:lnSpc>
            </a:pPr>
            <a:r>
              <a:rPr lang="en-US" sz="2800" dirty="0" smtClean="0">
                <a:latin typeface="Candara" pitchFamily="34" charset="0"/>
              </a:rPr>
              <a:t>Foreign production as an entry strategy</a:t>
            </a:r>
          </a:p>
          <a:p>
            <a:pPr lvl="1" eaLnBrk="1" hangingPunct="1">
              <a:lnSpc>
                <a:spcPct val="85000"/>
              </a:lnSpc>
            </a:pPr>
            <a:r>
              <a:rPr lang="en-US" sz="2400" dirty="0" smtClean="0">
                <a:latin typeface="Candara" pitchFamily="34" charset="0"/>
              </a:rPr>
              <a:t>Licensing, franchising, local manufacturing</a:t>
            </a:r>
          </a:p>
          <a:p>
            <a:pPr eaLnBrk="1" hangingPunct="1">
              <a:lnSpc>
                <a:spcPct val="85000"/>
              </a:lnSpc>
            </a:pPr>
            <a:r>
              <a:rPr lang="en-US" sz="2800" dirty="0" smtClean="0">
                <a:latin typeface="Candara" pitchFamily="34" charset="0"/>
              </a:rPr>
              <a:t>Ownership strategies</a:t>
            </a:r>
          </a:p>
          <a:p>
            <a:pPr lvl="1" eaLnBrk="1" hangingPunct="1">
              <a:lnSpc>
                <a:spcPct val="85000"/>
              </a:lnSpc>
            </a:pPr>
            <a:r>
              <a:rPr lang="en-US" sz="2400" dirty="0" smtClean="0">
                <a:latin typeface="Candara" pitchFamily="34" charset="0"/>
              </a:rPr>
              <a:t>Wholly owned subsidiaries, JVs, alliances</a:t>
            </a:r>
          </a:p>
          <a:p>
            <a:pPr eaLnBrk="1" hangingPunct="1">
              <a:lnSpc>
                <a:spcPct val="85000"/>
              </a:lnSpc>
            </a:pPr>
            <a:r>
              <a:rPr lang="en-US" sz="2800" dirty="0" smtClean="0">
                <a:latin typeface="Candara" pitchFamily="34" charset="0"/>
              </a:rPr>
              <a:t>Entering markets through mergers and acquisitions</a:t>
            </a:r>
          </a:p>
          <a:p>
            <a:pPr eaLnBrk="1" hangingPunct="1">
              <a:lnSpc>
                <a:spcPct val="85000"/>
              </a:lnSpc>
            </a:pPr>
            <a:r>
              <a:rPr lang="en-US" sz="2800" dirty="0" smtClean="0">
                <a:latin typeface="Candara" pitchFamily="34" charset="0"/>
              </a:rPr>
              <a:t>Portal or e-business entry strategies</a:t>
            </a:r>
          </a:p>
          <a:p>
            <a:pPr eaLnBrk="1" hangingPunct="1">
              <a:lnSpc>
                <a:spcPct val="85000"/>
              </a:lnSpc>
            </a:pPr>
            <a:r>
              <a:rPr lang="en-US" sz="2800" dirty="0" smtClean="0">
                <a:latin typeface="Candara" pitchFamily="34" charset="0"/>
              </a:rPr>
              <a:t>Entry strategy configuration</a:t>
            </a:r>
          </a:p>
          <a:p>
            <a:pPr eaLnBrk="1" hangingPunct="1">
              <a:lnSpc>
                <a:spcPct val="85000"/>
              </a:lnSpc>
            </a:pPr>
            <a:r>
              <a:rPr lang="en-US" sz="2800" dirty="0" smtClean="0">
                <a:latin typeface="Candara" pitchFamily="34" charset="0"/>
              </a:rPr>
              <a:t>Exit strategies</a:t>
            </a:r>
          </a:p>
        </p:txBody>
      </p:sp>
    </p:spTree>
    <p:extLst>
      <p:ext uri="{BB962C8B-B14F-4D97-AF65-F5344CB8AC3E}">
        <p14:creationId xmlns:p14="http://schemas.microsoft.com/office/powerpoint/2010/main" xmlns="" val="2352745616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Two Methods of Exporting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b="1" smtClean="0">
                <a:solidFill>
                  <a:srgbClr val="FF3300"/>
                </a:solidFill>
              </a:rPr>
              <a:t>Indirect </a:t>
            </a:r>
            <a:r>
              <a:rPr lang="en-US" sz="2800" smtClean="0"/>
              <a:t>- Reaching markets with the use of an intermediary located in the exporter’s home country</a:t>
            </a:r>
          </a:p>
          <a:p>
            <a:pPr marL="690563" lvl="1" indent="-346075" eaLnBrk="1" hangingPunct="1">
              <a:buFont typeface="Times New Roman" pitchFamily="18" charset="0"/>
              <a:buChar char="+"/>
            </a:pPr>
            <a:r>
              <a:rPr lang="en-US" sz="2400" smtClean="0"/>
              <a:t>Leverage intermediary’s expertise</a:t>
            </a:r>
          </a:p>
          <a:p>
            <a:pPr marL="690563" lvl="1" indent="-346075" eaLnBrk="1" hangingPunct="1">
              <a:buFont typeface="Times New Roman" pitchFamily="18" charset="0"/>
              <a:buChar char="+"/>
            </a:pPr>
            <a:r>
              <a:rPr lang="en-US" sz="2400" smtClean="0"/>
              <a:t>Good for firms with little international experience</a:t>
            </a:r>
          </a:p>
          <a:p>
            <a:pPr marL="690563" lvl="1" indent="-346075" eaLnBrk="1" hangingPunct="1">
              <a:buFont typeface="Times New Roman" pitchFamily="18" charset="0"/>
              <a:buChar char="-"/>
            </a:pPr>
            <a:r>
              <a:rPr lang="en-US" sz="2400" smtClean="0"/>
              <a:t>Less profit, less control, do not gain experience curve effects</a:t>
            </a:r>
          </a:p>
          <a:p>
            <a:pPr eaLnBrk="1" hangingPunct="1"/>
            <a:endParaRPr lang="en-US" sz="2800" smtClean="0"/>
          </a:p>
        </p:txBody>
      </p:sp>
    </p:spTree>
    <p:extLst>
      <p:ext uri="{BB962C8B-B14F-4D97-AF65-F5344CB8AC3E}">
        <p14:creationId xmlns:p14="http://schemas.microsoft.com/office/powerpoint/2010/main" xmlns="" val="122930075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/>
      <p:bldP spid="819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Two Methods of Exporting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b="1" smtClean="0">
                <a:solidFill>
                  <a:srgbClr val="FF3300"/>
                </a:solidFill>
              </a:rPr>
              <a:t>Direct</a:t>
            </a:r>
            <a:r>
              <a:rPr lang="en-US" smtClean="0"/>
              <a:t> – Reaching markets either yourself or with the use of an intermediary located in the foreign market </a:t>
            </a:r>
          </a:p>
          <a:p>
            <a:pPr lvl="1" eaLnBrk="1" hangingPunct="1">
              <a:lnSpc>
                <a:spcPct val="90000"/>
              </a:lnSpc>
              <a:buFont typeface="Times New Roman" pitchFamily="18" charset="0"/>
              <a:buChar char="+"/>
            </a:pPr>
            <a:r>
              <a:rPr lang="en-US" smtClean="0"/>
              <a:t>More profit, greater control, able to leverage experience curve effects</a:t>
            </a:r>
          </a:p>
          <a:p>
            <a:pPr lvl="1" eaLnBrk="1" hangingPunct="1">
              <a:lnSpc>
                <a:spcPct val="90000"/>
              </a:lnSpc>
              <a:buFont typeface="Times New Roman" pitchFamily="18" charset="0"/>
              <a:buChar char="-"/>
            </a:pPr>
            <a:r>
              <a:rPr lang="en-US" smtClean="0"/>
              <a:t>Requires more expertise, management time, and financial resources</a:t>
            </a:r>
          </a:p>
          <a:p>
            <a:pPr eaLnBrk="1" hangingPunct="1">
              <a:lnSpc>
                <a:spcPct val="90000"/>
              </a:lnSpc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xmlns="" val="427317852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/>
      <p:bldP spid="1126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8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Cooperating for Export</a:t>
            </a:r>
          </a:p>
        </p:txBody>
      </p:sp>
      <p:sp>
        <p:nvSpPr>
          <p:cNvPr id="16387" name="Rectangle 9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US" smtClean="0"/>
              <a:t>Companies competing against each other in their domestic market may unite to address export markets	</a:t>
            </a:r>
            <a:endParaRPr lang="en-US" sz="1000" smtClean="0"/>
          </a:p>
          <a:p>
            <a:pPr lvl="1" eaLnBrk="1" hangingPunct="1"/>
            <a:r>
              <a:rPr lang="en-US" smtClean="0"/>
              <a:t>Governments may encourage and support cooperation</a:t>
            </a:r>
          </a:p>
          <a:p>
            <a:pPr lvl="2" eaLnBrk="1" hangingPunct="1"/>
            <a:r>
              <a:rPr lang="en-US" smtClean="0"/>
              <a:t>Brazil’s Ministry of Development, Industry, and Foreign Trade create export consortiums to share logistical and promotion costs of entering foreign markets</a:t>
            </a:r>
            <a:endParaRPr lang="en-US" sz="1600" smtClean="0"/>
          </a:p>
          <a:p>
            <a:pPr lvl="1" eaLnBrk="1" hangingPunct="1"/>
            <a:r>
              <a:rPr lang="en-US" smtClean="0"/>
              <a:t>SMEs may cooperate for export</a:t>
            </a:r>
          </a:p>
          <a:p>
            <a:pPr lvl="2" eaLnBrk="1" hangingPunct="1"/>
            <a:r>
              <a:rPr lang="en-US" smtClean="0"/>
              <a:t>83% Danish firms in Jutland cooperate</a:t>
            </a:r>
          </a:p>
          <a:p>
            <a:pPr lvl="2"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xmlns="" val="24757115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030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Foreign Production</a:t>
            </a:r>
          </a:p>
        </p:txBody>
      </p:sp>
      <p:sp>
        <p:nvSpPr>
          <p:cNvPr id="21507" name="Rectangle 1031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 smtClean="0">
                <a:latin typeface="Candara" pitchFamily="34" charset="0"/>
              </a:rPr>
              <a:t>Firms may shift production to foreign markets</a:t>
            </a:r>
          </a:p>
          <a:p>
            <a:pPr marL="690563" lvl="1" indent="-346075" eaLnBrk="1" hangingPunct="1">
              <a:lnSpc>
                <a:spcPct val="90000"/>
              </a:lnSpc>
            </a:pPr>
            <a:r>
              <a:rPr lang="en-US" sz="2400" dirty="0" smtClean="0">
                <a:latin typeface="Candara" pitchFamily="34" charset="0"/>
              </a:rPr>
              <a:t>Gain market position</a:t>
            </a:r>
          </a:p>
          <a:p>
            <a:pPr marL="1065213" lvl="2" indent="-358775" eaLnBrk="1" hangingPunct="1">
              <a:lnSpc>
                <a:spcPct val="90000"/>
              </a:lnSpc>
            </a:pPr>
            <a:r>
              <a:rPr lang="en-US" sz="2000" dirty="0" smtClean="0">
                <a:latin typeface="Candara" pitchFamily="34" charset="0"/>
              </a:rPr>
              <a:t>Circumvent import restrictions, communicate commitment to market</a:t>
            </a:r>
          </a:p>
          <a:p>
            <a:pPr marL="690563" lvl="1" indent="-346075" eaLnBrk="1" hangingPunct="1">
              <a:lnSpc>
                <a:spcPct val="90000"/>
              </a:lnSpc>
            </a:pPr>
            <a:r>
              <a:rPr lang="en-US" sz="2400" dirty="0" smtClean="0">
                <a:latin typeface="Candara" pitchFamily="34" charset="0"/>
              </a:rPr>
              <a:t>Defend market position</a:t>
            </a:r>
          </a:p>
          <a:p>
            <a:pPr marL="1065213" lvl="2" indent="-358775" eaLnBrk="1" hangingPunct="1">
              <a:lnSpc>
                <a:spcPct val="90000"/>
              </a:lnSpc>
            </a:pPr>
            <a:r>
              <a:rPr lang="en-US" sz="2000" dirty="0" smtClean="0">
                <a:latin typeface="Candara" pitchFamily="34" charset="0"/>
              </a:rPr>
              <a:t>Response to protectionism, currency fluctuations</a:t>
            </a:r>
          </a:p>
          <a:p>
            <a:pPr marL="1065213" lvl="2" indent="-358775" eaLnBrk="1" hangingPunct="1">
              <a:lnSpc>
                <a:spcPct val="90000"/>
              </a:lnSpc>
            </a:pPr>
            <a:r>
              <a:rPr lang="en-US" sz="2000" dirty="0" smtClean="0">
                <a:latin typeface="Candara" pitchFamily="34" charset="0"/>
              </a:rPr>
              <a:t>Follow the customer</a:t>
            </a:r>
          </a:p>
          <a:p>
            <a:pPr marL="690563" lvl="1" indent="-346075" eaLnBrk="1" hangingPunct="1">
              <a:lnSpc>
                <a:spcPct val="90000"/>
              </a:lnSpc>
            </a:pPr>
            <a:r>
              <a:rPr lang="en-US" sz="2400" dirty="0" smtClean="0">
                <a:latin typeface="Candara" pitchFamily="34" charset="0"/>
              </a:rPr>
              <a:t>Save costs</a:t>
            </a:r>
          </a:p>
          <a:p>
            <a:pPr marL="1065213" lvl="2" indent="-358775" eaLnBrk="1" hangingPunct="1">
              <a:lnSpc>
                <a:spcPct val="90000"/>
              </a:lnSpc>
            </a:pPr>
            <a:r>
              <a:rPr lang="en-US" sz="2000" dirty="0" smtClean="0">
                <a:latin typeface="Candara" pitchFamily="34" charset="0"/>
              </a:rPr>
              <a:t>Cheaper production factors, decrease transportation costs, etc.</a:t>
            </a:r>
          </a:p>
          <a:p>
            <a:pPr marL="690563" lvl="1" indent="-346075" eaLnBrk="1" hangingPunct="1">
              <a:lnSpc>
                <a:spcPct val="90000"/>
              </a:lnSpc>
            </a:pPr>
            <a:r>
              <a:rPr lang="en-US" sz="2400" dirty="0" smtClean="0">
                <a:latin typeface="Candara" pitchFamily="34" charset="0"/>
              </a:rPr>
              <a:t>Reduces currency risk as costs and revenue are in the same currency</a:t>
            </a:r>
          </a:p>
        </p:txBody>
      </p:sp>
    </p:spTree>
    <p:extLst>
      <p:ext uri="{BB962C8B-B14F-4D97-AF65-F5344CB8AC3E}">
        <p14:creationId xmlns:p14="http://schemas.microsoft.com/office/powerpoint/2010/main" xmlns="" val="402188327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animBg="1"/>
      <p:bldP spid="2150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Foreign Production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Licensing</a:t>
            </a:r>
          </a:p>
          <a:p>
            <a:pPr lvl="1"/>
            <a:r>
              <a:rPr lang="en-US" dirty="0" smtClean="0"/>
              <a:t>Reasons for Licensing</a:t>
            </a:r>
          </a:p>
          <a:p>
            <a:pPr lvl="1"/>
            <a:r>
              <a:rPr lang="en-US" dirty="0" smtClean="0"/>
              <a:t>Disadvantages of Licensing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74150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Foreign Production</a:t>
            </a:r>
          </a:p>
        </p:txBody>
      </p:sp>
      <p:sp>
        <p:nvSpPr>
          <p:cNvPr id="24579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b="1" dirty="0" smtClean="0">
                <a:solidFill>
                  <a:srgbClr val="FF3300"/>
                </a:solidFill>
                <a:latin typeface="Candara" pitchFamily="34" charset="0"/>
              </a:rPr>
              <a:t>Franchising</a:t>
            </a:r>
            <a:r>
              <a:rPr lang="en-US" dirty="0" smtClean="0">
                <a:latin typeface="Candara" pitchFamily="34" charset="0"/>
              </a:rPr>
              <a:t> – Special type of licensing where company makes total marketing plan available, including brand name, logo, products, and methods of operation.</a:t>
            </a:r>
          </a:p>
        </p:txBody>
      </p:sp>
    </p:spTree>
    <p:extLst>
      <p:ext uri="{BB962C8B-B14F-4D97-AF65-F5344CB8AC3E}">
        <p14:creationId xmlns:p14="http://schemas.microsoft.com/office/powerpoint/2010/main" xmlns="" val="69483527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3"/>
          <p:cNvSpPr>
            <a:spLocks noGrp="1" noChangeArrowheads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Foreign Production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solidFill>
                  <a:srgbClr val="FF3300"/>
                </a:solidFill>
              </a:rPr>
              <a:t>Contract Manufacturing</a:t>
            </a:r>
            <a:r>
              <a:rPr lang="en-US" smtClean="0"/>
              <a:t> – Company arranges to have its products manufactured by an independent local company on a contractual basis</a:t>
            </a:r>
          </a:p>
        </p:txBody>
      </p:sp>
    </p:spTree>
    <p:extLst>
      <p:ext uri="{BB962C8B-B14F-4D97-AF65-F5344CB8AC3E}">
        <p14:creationId xmlns:p14="http://schemas.microsoft.com/office/powerpoint/2010/main" xmlns="" val="76845208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Foreign Production </a:t>
            </a:r>
            <a:r>
              <a:rPr lang="en-US" sz="2000" dirty="0" smtClean="0">
                <a:latin typeface="Candara" pitchFamily="34" charset="0"/>
              </a:rPr>
              <a:t>(cont.)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 dirty="0" smtClean="0">
                <a:latin typeface="Candara" pitchFamily="34" charset="0"/>
              </a:rPr>
              <a:t>Other Options</a:t>
            </a:r>
          </a:p>
          <a:p>
            <a:pPr lvl="1" eaLnBrk="1" hangingPunct="1">
              <a:lnSpc>
                <a:spcPct val="120000"/>
              </a:lnSpc>
            </a:pPr>
            <a:r>
              <a:rPr lang="en-US" sz="3100" dirty="0" smtClean="0">
                <a:latin typeface="Candara" pitchFamily="34" charset="0"/>
              </a:rPr>
              <a:t>Assembly    </a:t>
            </a:r>
          </a:p>
          <a:p>
            <a:pPr lvl="1" eaLnBrk="1" hangingPunct="1">
              <a:lnSpc>
                <a:spcPct val="120000"/>
              </a:lnSpc>
            </a:pPr>
            <a:r>
              <a:rPr lang="en-US" sz="3100" dirty="0" smtClean="0">
                <a:latin typeface="Candara" pitchFamily="34" charset="0"/>
              </a:rPr>
              <a:t>Full-Scale Integrated Production    </a:t>
            </a:r>
          </a:p>
          <a:p>
            <a:pPr lvl="1" eaLnBrk="1" hangingPunct="1">
              <a:lnSpc>
                <a:spcPct val="120000"/>
              </a:lnSpc>
            </a:pPr>
            <a:r>
              <a:rPr lang="en-US" sz="3100" dirty="0" smtClean="0">
                <a:latin typeface="Candara" pitchFamily="34" charset="0"/>
              </a:rPr>
              <a:t>Manufacturing and Inter-firm Licensing  </a:t>
            </a:r>
            <a:endParaRPr lang="en-US" sz="3200" dirty="0" smtClean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79768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Ownership Strategies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b="1" dirty="0" smtClean="0">
                <a:solidFill>
                  <a:srgbClr val="FF3300"/>
                </a:solidFill>
                <a:latin typeface="Candara" pitchFamily="34" charset="0"/>
              </a:rPr>
              <a:t>Wholly Owned Subsidiaries</a:t>
            </a:r>
            <a:r>
              <a:rPr lang="en-US" dirty="0" smtClean="0">
                <a:latin typeface="Candara" pitchFamily="34" charset="0"/>
              </a:rPr>
              <a:t> – Operations fully owned by a foreign parent firm  (May involve marketing, assembly, or full-scale integrated production operations)</a:t>
            </a:r>
          </a:p>
          <a:p>
            <a:pPr lvl="1" eaLnBrk="1" hangingPunct="1">
              <a:buFont typeface="Times New Roman" pitchFamily="18" charset="0"/>
              <a:buNone/>
            </a:pPr>
            <a:endParaRPr lang="en-US" sz="3200" dirty="0" smtClean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26457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Ownership Strategies </a:t>
            </a:r>
            <a:r>
              <a:rPr lang="en-US" sz="2000" dirty="0" smtClean="0">
                <a:latin typeface="Candara" pitchFamily="34" charset="0"/>
              </a:rPr>
              <a:t>(cont.)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solidFill>
                  <a:srgbClr val="FF3300"/>
                </a:solidFill>
              </a:rPr>
              <a:t>Joint Ventures (JVs)</a:t>
            </a:r>
            <a:r>
              <a:rPr lang="en-US" smtClean="0"/>
              <a:t> – Foreign company invites an outside partner to share stock ownership in a new unit.</a:t>
            </a:r>
          </a:p>
          <a:p>
            <a:pPr lvl="1"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xmlns="" val="161183787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animBg="1"/>
      <p:bldP spid="2969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9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Going It Alone in Overseas Markets</a:t>
            </a:r>
          </a:p>
        </p:txBody>
      </p:sp>
      <p:sp>
        <p:nvSpPr>
          <p:cNvPr id="37891" name="Rectangle 10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Companies increasingly are entering markets with wholly owned subsidiaries and are buying out their foreign affiliates</a:t>
            </a:r>
          </a:p>
        </p:txBody>
      </p:sp>
    </p:spTree>
    <p:extLst>
      <p:ext uri="{BB962C8B-B14F-4D97-AF65-F5344CB8AC3E}">
        <p14:creationId xmlns:p14="http://schemas.microsoft.com/office/powerpoint/2010/main" xmlns="" val="32132097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 animBg="1"/>
      <p:bldP spid="37891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Strategic Alliances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solidFill>
                  <a:srgbClr val="FF3300"/>
                </a:solidFill>
              </a:rPr>
              <a:t>Strategic Alliances</a:t>
            </a:r>
            <a:r>
              <a:rPr lang="en-US" smtClean="0"/>
              <a:t> – an alliance involving two or more global firms in which each partner brings a particular skill or resource to relationship.</a:t>
            </a:r>
            <a:endParaRPr lang="en-US" sz="1800" smtClean="0"/>
          </a:p>
          <a:p>
            <a:pPr lvl="1" eaLnBrk="1" hangingPunct="1">
              <a:buFontTx/>
              <a:buNone/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xmlns="" val="243267920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 animBg="1"/>
      <p:bldP spid="3891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en-US" sz="2800" dirty="0"/>
              <a:t>Exporting as an entry strategy</a:t>
            </a:r>
          </a:p>
          <a:p>
            <a:pPr lvl="1">
              <a:lnSpc>
                <a:spcPct val="85000"/>
              </a:lnSpc>
            </a:pPr>
            <a:r>
              <a:rPr lang="en-US" sz="2400" dirty="0"/>
              <a:t>Indirect exporting, direct exporting</a:t>
            </a:r>
          </a:p>
          <a:p>
            <a:pPr>
              <a:lnSpc>
                <a:spcPct val="85000"/>
              </a:lnSpc>
            </a:pPr>
            <a:r>
              <a:rPr lang="en-US" sz="2800" dirty="0"/>
              <a:t>Foreign production as an entry strategy</a:t>
            </a:r>
          </a:p>
          <a:p>
            <a:pPr lvl="1">
              <a:lnSpc>
                <a:spcPct val="85000"/>
              </a:lnSpc>
            </a:pPr>
            <a:r>
              <a:rPr lang="en-US" sz="2400" dirty="0"/>
              <a:t>Licensing, franchising, local manufacturing</a:t>
            </a:r>
          </a:p>
          <a:p>
            <a:pPr>
              <a:lnSpc>
                <a:spcPct val="85000"/>
              </a:lnSpc>
            </a:pPr>
            <a:r>
              <a:rPr lang="en-US" sz="2800" dirty="0"/>
              <a:t>Ownership strategies</a:t>
            </a:r>
          </a:p>
          <a:p>
            <a:pPr lvl="1">
              <a:lnSpc>
                <a:spcPct val="85000"/>
              </a:lnSpc>
            </a:pPr>
            <a:r>
              <a:rPr lang="en-US" sz="2400" dirty="0"/>
              <a:t>Wholly owned subsidiaries, JVs, alliances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60882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References</a:t>
            </a:r>
            <a:endParaRPr lang="en-US" dirty="0">
              <a:latin typeface="Candar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Gillespie, K., Jeannet, J.P. </a:t>
            </a:r>
            <a:r>
              <a:rPr lang="en-US" dirty="0">
                <a:latin typeface="Candara" pitchFamily="34" charset="0"/>
              </a:rPr>
              <a:t>and </a:t>
            </a:r>
            <a:r>
              <a:rPr lang="en-US" dirty="0" smtClean="0">
                <a:latin typeface="Candara" pitchFamily="34" charset="0"/>
              </a:rPr>
              <a:t>Hennessey, H.D. </a:t>
            </a:r>
            <a:r>
              <a:rPr lang="en-US" dirty="0">
                <a:latin typeface="Candara" pitchFamily="34" charset="0"/>
              </a:rPr>
              <a:t>(</a:t>
            </a:r>
            <a:r>
              <a:rPr lang="en-US" dirty="0" smtClean="0">
                <a:latin typeface="Candara" pitchFamily="34" charset="0"/>
              </a:rPr>
              <a:t>2004), </a:t>
            </a:r>
            <a:r>
              <a:rPr lang="en-GB" dirty="0" smtClean="0">
                <a:latin typeface="Candara" pitchFamily="34" charset="0"/>
              </a:rPr>
              <a:t>Global Marketing: An Interactive Approach, Houghton Mifflin, Boston, NY.</a:t>
            </a:r>
            <a:endParaRPr lang="en-GB" dirty="0">
              <a:latin typeface="Candara" pitchFamily="34" charset="0"/>
            </a:endParaRPr>
          </a:p>
          <a:p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279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289</TotalTime>
  <Words>611</Words>
  <Application>Microsoft Office PowerPoint</Application>
  <PresentationFormat>On-screen Show (4:3)</PresentationFormat>
  <Paragraphs>92</Paragraphs>
  <Slides>18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Global Market Entry Strategies </vt:lpstr>
      <vt:lpstr>Recap</vt:lpstr>
      <vt:lpstr>Learning Objectives</vt:lpstr>
      <vt:lpstr>Chapter Outline</vt:lpstr>
      <vt:lpstr>Two Methods of Exporting</vt:lpstr>
      <vt:lpstr>Two Methods of Exporting</vt:lpstr>
      <vt:lpstr>Cooperating for Export</vt:lpstr>
      <vt:lpstr>Foreign Production</vt:lpstr>
      <vt:lpstr>Foreign Production</vt:lpstr>
      <vt:lpstr>Foreign Production</vt:lpstr>
      <vt:lpstr>Foreign Production</vt:lpstr>
      <vt:lpstr>Foreign Production (cont.)</vt:lpstr>
      <vt:lpstr>Ownership Strategies</vt:lpstr>
      <vt:lpstr>Ownership Strategies (cont.)</vt:lpstr>
      <vt:lpstr>Going It Alone in Overseas Markets</vt:lpstr>
      <vt:lpstr>Strategic Alliances</vt:lpstr>
      <vt:lpstr>Summary</vt:lpstr>
      <vt:lpstr>References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Muhammad Waqas</dc:creator>
  <cp:lastModifiedBy>stdc_lp</cp:lastModifiedBy>
  <cp:revision>20</cp:revision>
  <dcterms:created xsi:type="dcterms:W3CDTF">2013-04-14T12:30:45Z</dcterms:created>
  <dcterms:modified xsi:type="dcterms:W3CDTF">2014-06-20T03:46:46Z</dcterms:modified>
</cp:coreProperties>
</file>