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62" r:id="rId2"/>
    <p:sldId id="263" r:id="rId3"/>
    <p:sldId id="256" r:id="rId4"/>
    <p:sldId id="266" r:id="rId5"/>
    <p:sldId id="267" r:id="rId6"/>
    <p:sldId id="257" r:id="rId7"/>
    <p:sldId id="258" r:id="rId8"/>
    <p:sldId id="259" r:id="rId9"/>
    <p:sldId id="260" r:id="rId10"/>
    <p:sldId id="261" r:id="rId11"/>
    <p:sldId id="268" r:id="rId12"/>
    <p:sldId id="264" r:id="rId13"/>
    <p:sldId id="265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70" d="100"/>
          <a:sy n="70" d="100"/>
        </p:scale>
        <p:origin x="-137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</p:sldLst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8.xml"/><Relationship Id="rId2" Type="http://schemas.openxmlformats.org/officeDocument/2006/relationships/slide" Target="slides/slide7.xml"/><Relationship Id="rId1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92B2D8-BBBA-4707-B4A9-45B0D0010AFB}" type="datetimeFigureOut">
              <a:rPr lang="en-US" smtClean="0"/>
              <a:t>18-Jun-14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2E6893-ACD1-44AB-88E0-429F931984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8682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892D86-0C6E-46DA-A954-F35C08BAC0DA}" type="datetimeFigureOut">
              <a:rPr lang="en-US" smtClean="0"/>
              <a:t>18-Jun-14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9B40ED-9D06-469D-8EEA-16A20DE8B7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308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FB0CC3DD-B561-4A73-A880-6A931D7446A1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3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1095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7229100E-9E39-429B-AFE6-B27BEAED4E71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6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E3FA9868-8ECC-4DB0-8F17-C11922ABD542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7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1136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7F14C04A-491F-4FB0-A2F0-33FCA238CE57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8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1146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DAF1E557-D0D3-42C7-BA82-96F67B363BFD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9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1177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31863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3186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E1E04352-9100-4D5A-BE87-FB4751E32A03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10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1208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08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130425"/>
            <a:ext cx="7391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pic>
        <p:nvPicPr>
          <p:cNvPr id="102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7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ndara" pitchFamily="34" charset="0"/>
              </a:defRPr>
            </a:lvl1pPr>
            <a:lvl2pPr>
              <a:defRPr>
                <a:latin typeface="Candara" pitchFamily="34" charset="0"/>
              </a:defRPr>
            </a:lvl2pPr>
            <a:lvl3pPr>
              <a:defRPr>
                <a:latin typeface="Candara" pitchFamily="34" charset="0"/>
              </a:defRPr>
            </a:lvl3pPr>
            <a:lvl4pPr>
              <a:defRPr>
                <a:latin typeface="Candara" pitchFamily="34" charset="0"/>
              </a:defRPr>
            </a:lvl4pPr>
            <a:lvl5pPr>
              <a:defRPr>
                <a:latin typeface="Candara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8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41A38-8029-403E-B959-D7E465D58827}" type="datetimeFigureOut">
              <a:rPr lang="en-US" smtClean="0"/>
              <a:pPr/>
              <a:t>18-Jun-14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B844B-BB75-4355-A9B0-4FBDB390B0A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6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Candara" pitchFamily="34" charset="0"/>
              </a:rPr>
              <a:t>Global Market Participation</a:t>
            </a:r>
            <a:br>
              <a:rPr lang="en-US" dirty="0">
                <a:latin typeface="Candara" pitchFamily="34" charset="0"/>
              </a:rPr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29884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Recap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Internationalizing marketing operations</a:t>
            </a:r>
          </a:p>
          <a:p>
            <a:r>
              <a:rPr lang="en-US" dirty="0"/>
              <a:t>Geographic market choices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52497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Ctr="1"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Country Selection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Which particular country markets should a firm enter?</a:t>
            </a:r>
          </a:p>
          <a:p>
            <a:pPr eaLnBrk="1" hangingPunct="1"/>
            <a:r>
              <a:rPr lang="en-US" dirty="0" smtClean="0">
                <a:latin typeface="Candara" pitchFamily="34" charset="0"/>
              </a:rPr>
              <a:t>Each additional country demands</a:t>
            </a:r>
          </a:p>
          <a:p>
            <a:pPr lvl="1" eaLnBrk="1" hangingPunct="1"/>
            <a:r>
              <a:rPr lang="en-US" dirty="0" smtClean="0">
                <a:latin typeface="Candara" pitchFamily="34" charset="0"/>
              </a:rPr>
              <a:t>More financial investment</a:t>
            </a:r>
          </a:p>
          <a:p>
            <a:pPr lvl="1" eaLnBrk="1" hangingPunct="1"/>
            <a:r>
              <a:rPr lang="en-US" dirty="0" smtClean="0">
                <a:latin typeface="Candara" pitchFamily="34" charset="0"/>
              </a:rPr>
              <a:t>More management time and effort</a:t>
            </a:r>
          </a:p>
        </p:txBody>
      </p:sp>
    </p:spTree>
    <p:extLst>
      <p:ext uri="{BB962C8B-B14F-4D97-AF65-F5344CB8AC3E}">
        <p14:creationId xmlns:p14="http://schemas.microsoft.com/office/powerpoint/2010/main" val="1729502707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 animBg="1"/>
      <p:bldP spid="4096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Screening Process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Two Common Errors</a:t>
            </a:r>
          </a:p>
          <a:p>
            <a:pPr lvl="1"/>
            <a:r>
              <a:rPr lang="en-US" dirty="0" smtClean="0"/>
              <a:t>Ignoring countries that offer good potential for the company’s products</a:t>
            </a:r>
          </a:p>
          <a:p>
            <a:pPr lvl="1"/>
            <a:r>
              <a:rPr lang="en-US" dirty="0" smtClean="0"/>
              <a:t>Spending too much time investigating countries that are poor prospects</a:t>
            </a:r>
          </a:p>
          <a:p>
            <a:r>
              <a:rPr lang="en-US" dirty="0" smtClean="0"/>
              <a:t>The first stage is to use Macrovariables</a:t>
            </a:r>
          </a:p>
          <a:p>
            <a:r>
              <a:rPr lang="en-US" dirty="0" smtClean="0"/>
              <a:t>The second stage is to use Microvariables</a:t>
            </a:r>
          </a:p>
        </p:txBody>
      </p:sp>
    </p:spTree>
    <p:extLst>
      <p:ext uri="{BB962C8B-B14F-4D97-AF65-F5344CB8AC3E}">
        <p14:creationId xmlns:p14="http://schemas.microsoft.com/office/powerpoint/2010/main" val="35341407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Criteria for Selecting Target Countries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Market Size and Growth</a:t>
            </a:r>
          </a:p>
          <a:p>
            <a:r>
              <a:rPr lang="en-US" dirty="0" smtClean="0"/>
              <a:t>Political Conditions</a:t>
            </a:r>
          </a:p>
          <a:p>
            <a:r>
              <a:rPr lang="en-US" dirty="0" smtClean="0"/>
              <a:t>Competition</a:t>
            </a:r>
          </a:p>
          <a:p>
            <a:r>
              <a:rPr lang="en-US" dirty="0" smtClean="0"/>
              <a:t>Market Similarity</a:t>
            </a:r>
          </a:p>
          <a:p>
            <a:endParaRPr lang="en-US" dirty="0"/>
          </a:p>
          <a:p>
            <a:pPr lvl="1"/>
            <a:r>
              <a:rPr lang="en-US" dirty="0" smtClean="0"/>
              <a:t>Listing Selection Criteria</a:t>
            </a:r>
          </a:p>
          <a:p>
            <a:pPr lvl="1"/>
            <a:r>
              <a:rPr lang="en-US" dirty="0" smtClean="0"/>
              <a:t>Grouping International Markets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16441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Geographic Indicators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Size of country, in terms of geographic area</a:t>
            </a:r>
            <a:endParaRPr lang="en-US" sz="2400" smtClean="0"/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Climatic conditions</a:t>
            </a:r>
            <a:endParaRPr lang="en-US" sz="2400" smtClean="0"/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Topographical characteristics</a:t>
            </a:r>
          </a:p>
          <a:p>
            <a:pPr eaLnBrk="1" hangingPunct="1">
              <a:lnSpc>
                <a:spcPct val="90000"/>
              </a:lnSpc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719210308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2" grpId="0" animBg="1"/>
      <p:bldP spid="4608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Demographic Characteristics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Total population</a:t>
            </a:r>
          </a:p>
          <a:p>
            <a:pPr eaLnBrk="1" hangingPunct="1"/>
            <a:r>
              <a:rPr lang="en-US" smtClean="0"/>
              <a:t>Population growth rate</a:t>
            </a:r>
          </a:p>
          <a:p>
            <a:pPr eaLnBrk="1" hangingPunct="1"/>
            <a:r>
              <a:rPr lang="en-US" smtClean="0"/>
              <a:t>Age distribution of the population</a:t>
            </a:r>
          </a:p>
          <a:p>
            <a:pPr eaLnBrk="1" hangingPunct="1"/>
            <a:r>
              <a:rPr lang="en-US" smtClean="0"/>
              <a:t>Degree of population density</a:t>
            </a:r>
          </a:p>
          <a:p>
            <a:pPr eaLnBrk="1" hangingPunct="1">
              <a:buFontTx/>
              <a:buNone/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605254354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71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 animBg="1"/>
      <p:bldP spid="4710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11"/>
          <p:cNvSpPr>
            <a:spLocks noGrp="1" noChangeArrowheads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Economic Characteristics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Total gross national product</a:t>
            </a:r>
          </a:p>
          <a:p>
            <a:pPr eaLnBrk="1" hangingPunct="1"/>
            <a:r>
              <a:rPr lang="en-US" smtClean="0"/>
              <a:t>Per-capita income (also income growth rate)</a:t>
            </a:r>
          </a:p>
          <a:p>
            <a:pPr eaLnBrk="1" hangingPunct="1"/>
            <a:r>
              <a:rPr lang="en-US" smtClean="0"/>
              <a:t>Personal or household disposable income</a:t>
            </a:r>
          </a:p>
          <a:p>
            <a:pPr eaLnBrk="1" hangingPunct="1"/>
            <a:r>
              <a:rPr lang="en-US" smtClean="0"/>
              <a:t>Income distribution</a:t>
            </a:r>
          </a:p>
        </p:txBody>
      </p:sp>
    </p:spTree>
    <p:extLst>
      <p:ext uri="{BB962C8B-B14F-4D97-AF65-F5344CB8AC3E}">
        <p14:creationId xmlns:p14="http://schemas.microsoft.com/office/powerpoint/2010/main" val="3412087008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 animBg="1"/>
      <p:bldP spid="48131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Ctr="1"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Other Criteria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Political conditions</a:t>
            </a:r>
            <a:endParaRPr lang="en-US" sz="1000" dirty="0" smtClean="0">
              <a:latin typeface="Candara" pitchFamily="34" charset="0"/>
            </a:endParaRPr>
          </a:p>
          <a:p>
            <a:pPr eaLnBrk="1" hangingPunct="1"/>
            <a:r>
              <a:rPr lang="en-US" dirty="0" smtClean="0">
                <a:latin typeface="Candara" pitchFamily="34" charset="0"/>
              </a:rPr>
              <a:t>Competition</a:t>
            </a:r>
            <a:endParaRPr lang="en-US" sz="1000" dirty="0" smtClean="0">
              <a:latin typeface="Candara" pitchFamily="34" charset="0"/>
            </a:endParaRPr>
          </a:p>
          <a:p>
            <a:pPr eaLnBrk="1" hangingPunct="1"/>
            <a:r>
              <a:rPr lang="en-US" dirty="0" smtClean="0">
                <a:latin typeface="Candara" pitchFamily="34" charset="0"/>
              </a:rPr>
              <a:t>Market similarity</a:t>
            </a:r>
          </a:p>
          <a:p>
            <a:pPr lvl="1" eaLnBrk="1" hangingPunct="1"/>
            <a:r>
              <a:rPr lang="en-US" dirty="0" smtClean="0">
                <a:latin typeface="Candara" pitchFamily="34" charset="0"/>
              </a:rPr>
              <a:t>The less the psychic distance the lower the risk</a:t>
            </a:r>
          </a:p>
          <a:p>
            <a:pPr lvl="1" eaLnBrk="1" hangingPunct="1"/>
            <a:r>
              <a:rPr lang="en-US" dirty="0" smtClean="0">
                <a:latin typeface="Candara" pitchFamily="34" charset="0"/>
              </a:rPr>
              <a:t>But similarities can be overestimated</a:t>
            </a:r>
          </a:p>
          <a:p>
            <a:pPr lvl="2" eaLnBrk="1" hangingPunct="1"/>
            <a:r>
              <a:rPr lang="en-US" dirty="0" smtClean="0">
                <a:latin typeface="Candara" pitchFamily="34" charset="0"/>
              </a:rPr>
              <a:t>Canadian retailers in the USA</a:t>
            </a:r>
          </a:p>
        </p:txBody>
      </p:sp>
    </p:spTree>
    <p:extLst>
      <p:ext uri="{BB962C8B-B14F-4D97-AF65-F5344CB8AC3E}">
        <p14:creationId xmlns:p14="http://schemas.microsoft.com/office/powerpoint/2010/main" val="383631827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1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 animBg="1"/>
      <p:bldP spid="5120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Ctr="1"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Selecting a Global Marketing Strategy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Multidomestic Marketing Strategies</a:t>
            </a:r>
          </a:p>
          <a:p>
            <a:pPr eaLnBrk="1" hangingPunct="1"/>
            <a:r>
              <a:rPr lang="en-US" dirty="0" smtClean="0"/>
              <a:t>Global Marketing Strategies</a:t>
            </a:r>
            <a:endParaRPr lang="en-US" dirty="0" smtClean="0">
              <a:latin typeface="Candara" pitchFamily="34" charset="0"/>
            </a:endParaRPr>
          </a:p>
          <a:p>
            <a:pPr lvl="1"/>
            <a:r>
              <a:rPr lang="en-US" dirty="0" smtClean="0">
                <a:latin typeface="Candara" pitchFamily="34" charset="0"/>
              </a:rPr>
              <a:t>Global </a:t>
            </a:r>
            <a:r>
              <a:rPr lang="en-US" dirty="0" smtClean="0">
                <a:latin typeface="Candara" pitchFamily="34" charset="0"/>
              </a:rPr>
              <a:t>product category strategy</a:t>
            </a:r>
          </a:p>
          <a:p>
            <a:pPr lvl="1"/>
            <a:r>
              <a:rPr lang="en-US" dirty="0" smtClean="0">
                <a:latin typeface="Candara" pitchFamily="34" charset="0"/>
              </a:rPr>
              <a:t>Global segment strategy</a:t>
            </a:r>
          </a:p>
          <a:p>
            <a:pPr lvl="1"/>
            <a:r>
              <a:rPr lang="en-US" dirty="0" smtClean="0">
                <a:latin typeface="Candara" pitchFamily="34" charset="0"/>
              </a:rPr>
              <a:t>Global marketing mix strategies </a:t>
            </a:r>
          </a:p>
          <a:p>
            <a:pPr lvl="2"/>
            <a:r>
              <a:rPr lang="en-US" dirty="0" smtClean="0">
                <a:latin typeface="Candara" pitchFamily="34" charset="0"/>
              </a:rPr>
              <a:t>Fully integrated </a:t>
            </a:r>
          </a:p>
          <a:p>
            <a:pPr lvl="2"/>
            <a:r>
              <a:rPr lang="en-US" dirty="0" smtClean="0">
                <a:latin typeface="Candara" pitchFamily="34" charset="0"/>
              </a:rPr>
              <a:t>Partially integrated</a:t>
            </a:r>
          </a:p>
        </p:txBody>
      </p:sp>
    </p:spTree>
    <p:extLst>
      <p:ext uri="{BB962C8B-B14F-4D97-AF65-F5344CB8AC3E}">
        <p14:creationId xmlns:p14="http://schemas.microsoft.com/office/powerpoint/2010/main" val="319150491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5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5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5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 animBg="1"/>
      <p:bldP spid="5529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Regional Strategies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Pan-European Strategies</a:t>
            </a:r>
          </a:p>
          <a:p>
            <a:r>
              <a:rPr lang="en-US" dirty="0" smtClean="0"/>
              <a:t>Pan-Asian Strategies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1262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Country selection</a:t>
            </a:r>
          </a:p>
          <a:p>
            <a:r>
              <a:rPr lang="en-US" dirty="0"/>
              <a:t>Selecting a global marekting strategy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56321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References</a:t>
            </a:r>
            <a:endParaRPr lang="en-US" dirty="0">
              <a:latin typeface="Candar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andara" pitchFamily="34" charset="0"/>
              </a:rPr>
              <a:t>Gillespie, K., Jeannet, J.P. </a:t>
            </a:r>
            <a:r>
              <a:rPr lang="en-US" dirty="0">
                <a:latin typeface="Candara" pitchFamily="34" charset="0"/>
              </a:rPr>
              <a:t>and </a:t>
            </a:r>
            <a:r>
              <a:rPr lang="en-US" dirty="0" smtClean="0">
                <a:latin typeface="Candara" pitchFamily="34" charset="0"/>
              </a:rPr>
              <a:t>Hennessey, H.D. </a:t>
            </a:r>
            <a:r>
              <a:rPr lang="en-US" dirty="0">
                <a:latin typeface="Candara" pitchFamily="34" charset="0"/>
              </a:rPr>
              <a:t>(</a:t>
            </a:r>
            <a:r>
              <a:rPr lang="en-US" dirty="0" smtClean="0">
                <a:latin typeface="Candara" pitchFamily="34" charset="0"/>
              </a:rPr>
              <a:t>2004), </a:t>
            </a:r>
            <a:r>
              <a:rPr lang="en-GB" dirty="0" smtClean="0">
                <a:latin typeface="Candara" pitchFamily="34" charset="0"/>
              </a:rPr>
              <a:t>Global Marketing: An Interactive Approach, Houghton Mifflin, Boston, NY.</a:t>
            </a:r>
            <a:endParaRPr lang="en-GB" dirty="0">
              <a:latin typeface="Candara" pitchFamily="34" charset="0"/>
            </a:endParaRPr>
          </a:p>
          <a:p>
            <a:endParaRPr lang="en-US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2971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250</Words>
  <Application>Microsoft Office PowerPoint</Application>
  <PresentationFormat>On-screen Show (4:3)</PresentationFormat>
  <Paragraphs>67</Paragraphs>
  <Slides>13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Global Market Participation </vt:lpstr>
      <vt:lpstr>Recap</vt:lpstr>
      <vt:lpstr>Country Selection</vt:lpstr>
      <vt:lpstr>The Screening Process</vt:lpstr>
      <vt:lpstr>Criteria for Selecting Target Countries</vt:lpstr>
      <vt:lpstr>Geographic Indicators</vt:lpstr>
      <vt:lpstr>Demographic Characteristics</vt:lpstr>
      <vt:lpstr>Economic Characteristics</vt:lpstr>
      <vt:lpstr>Other Criteria</vt:lpstr>
      <vt:lpstr>Selecting a Global Marketing Strategy</vt:lpstr>
      <vt:lpstr>Regional Strategies</vt:lpstr>
      <vt:lpstr>Summary</vt:lpstr>
      <vt:lpstr>References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Muhammad Waqas</dc:creator>
  <cp:lastModifiedBy>home</cp:lastModifiedBy>
  <cp:revision>19</cp:revision>
  <dcterms:created xsi:type="dcterms:W3CDTF">2013-04-14T12:30:45Z</dcterms:created>
  <dcterms:modified xsi:type="dcterms:W3CDTF">2014-06-18T07:52:56Z</dcterms:modified>
</cp:coreProperties>
</file>