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5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7" r:id="rId11"/>
    <p:sldId id="264" r:id="rId12"/>
    <p:sldId id="265" r:id="rId13"/>
    <p:sldId id="266" r:id="rId14"/>
    <p:sldId id="267" r:id="rId15"/>
    <p:sldId id="268" r:id="rId16"/>
    <p:sldId id="279" r:id="rId17"/>
    <p:sldId id="27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2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698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8.xml"/><Relationship Id="rId1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7/19/2014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8313E890-DDC5-4CE7-B3B3-1E9EA1B2CE8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7CE37BF-580B-4FE1-A032-B77B6093037D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002F92C-0F04-4F37-8FDE-1E72E86C236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6C26D13-A8CA-46F6-918C-88CF205842B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B9B882B0-1E51-4D77-964D-36CAD77AC0C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A901ADC2-57F0-4474-9F85-E1A078CD2D9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65B565DA-3BEC-47D6-B33F-E35CAD369B4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11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845E4B3-6D18-4286-A970-F37DC917E5F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F04788CB-5030-4900-9E6F-32458FE96EEE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99C8EFA6-D938-45E4-AF20-BD1DEBE9CB5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2BAE4805-A1C0-43A2-BDB6-C14E109AD95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802DA-9392-464E-B22F-AB69F0173FAD}" type="datetimeFigureOut">
              <a:rPr lang="en-US"/>
              <a:pPr>
                <a:defRPr/>
              </a:pPr>
              <a:t>7/19/2014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ED54D-B18E-48A0-942C-8AABE45893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7684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Market Participation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0862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Collecting primary data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Analysis by inference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Outsourcing research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Studying the competition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Environmental review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dirty="0"/>
              <a:t>Developing a global information system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2087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Candara" pitchFamily="34" charset="0"/>
              </a:rPr>
              <a:t>List and describe the five reasons why firms internationalize.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Candara" pitchFamily="34" charset="0"/>
              </a:rPr>
              <a:t>Differentiate between born-global firms and other companies.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Candara" pitchFamily="34" charset="0"/>
              </a:rPr>
              <a:t>Explain the difference between a standalone attractive market and a globally strategic one.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Candara" pitchFamily="34" charset="0"/>
              </a:rPr>
              <a:t>Cite the advantages and disadvantages of targeting developed countries, developing countries, or transitional economies.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Candara" pitchFamily="34" charset="0"/>
              </a:rPr>
              <a:t>List and describe the filters used for screening national markets.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Candara" pitchFamily="34" charset="0"/>
              </a:rPr>
              <a:t>Explain the pros and cons of choosing markets on the basis of market similarity.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219078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Overview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Internationalizing marketing operations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Geographic market choices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Country selection</a:t>
            </a:r>
          </a:p>
          <a:p>
            <a:pPr eaLnBrk="1" hangingPunct="1"/>
            <a:r>
              <a:rPr lang="en-US" dirty="0" smtClean="0"/>
              <a:t>Selecting a global marekting strategy</a:t>
            </a:r>
            <a:endParaRPr lang="en-US" dirty="0" smtClean="0">
              <a:latin typeface="Candara" pitchFamily="34" charset="0"/>
            </a:endParaRPr>
          </a:p>
          <a:p>
            <a:pPr eaLnBrk="1" hangingPunct="1">
              <a:buFontTx/>
              <a:buNone/>
            </a:pPr>
            <a:endParaRPr lang="en-US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594742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0292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Internationalizing Marketing Operations</a:t>
            </a:r>
          </a:p>
        </p:txBody>
      </p:sp>
      <p:sp>
        <p:nvSpPr>
          <p:cNvPr id="7171" name="Rectangle 1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en-US" sz="3600" smtClean="0">
                <a:solidFill>
                  <a:srgbClr val="FF5050"/>
                </a:solidFill>
              </a:rPr>
              <a:t>Internationalization</a:t>
            </a:r>
            <a:r>
              <a:rPr lang="en-US" sz="3600" smtClean="0"/>
              <a:t> = a firm’s expansion from its domestic market to foreign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282365522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Internationalizing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Opportunistic expansion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Pursuing potential abroad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Following customers abroad</a:t>
            </a:r>
          </a:p>
          <a:p>
            <a:pPr lvl="1" eaLnBrk="1" hangingPunct="1">
              <a:lnSpc>
                <a:spcPct val="90000"/>
              </a:lnSpc>
            </a:pPr>
            <a:endParaRPr lang="en-US" sz="32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411607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8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Internationalizing</a:t>
            </a:r>
            <a:r>
              <a:rPr lang="en-US" sz="2400" dirty="0" smtClean="0">
                <a:latin typeface="Candara" pitchFamily="34" charset="0"/>
              </a:rPr>
              <a:t> </a:t>
            </a:r>
            <a:r>
              <a:rPr lang="en-US" sz="2000" dirty="0" smtClean="0">
                <a:latin typeface="Candara" pitchFamily="34" charset="0"/>
              </a:rPr>
              <a:t>(cont.)</a:t>
            </a:r>
          </a:p>
        </p:txBody>
      </p:sp>
      <p:sp>
        <p:nvSpPr>
          <p:cNvPr id="9219" name="Rectangle 102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Exploiting different market growth rates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Globalizing for defensive reasons</a:t>
            </a:r>
          </a:p>
          <a:p>
            <a:pPr lvl="1" eaLnBrk="1" hangingPunct="1">
              <a:buFontTx/>
              <a:buNone/>
            </a:pPr>
            <a:endParaRPr lang="en-US" sz="2400" dirty="0" smtClean="0">
              <a:latin typeface="Candara" pitchFamily="34" charset="0"/>
            </a:endParaRPr>
          </a:p>
          <a:p>
            <a:pPr eaLnBrk="1" hangingPunct="1"/>
            <a:endParaRPr lang="en-US" sz="28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390685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Born Globals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mtClean="0"/>
              <a:t>Firms that recognize from inception that their markets are global</a:t>
            </a:r>
          </a:p>
          <a:p>
            <a:pPr eaLnBrk="1" hangingPunct="1"/>
            <a:r>
              <a:rPr lang="en-US" smtClean="0"/>
              <a:t>Especially true of high-tech start-ups</a:t>
            </a:r>
          </a:p>
          <a:p>
            <a:pPr eaLnBrk="1" hangingPunct="1"/>
            <a:r>
              <a:rPr lang="en-US" smtClean="0"/>
              <a:t>Small percentage of firms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226979554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8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The Costs of Going Global</a:t>
            </a:r>
          </a:p>
        </p:txBody>
      </p:sp>
      <p:sp>
        <p:nvSpPr>
          <p:cNvPr id="12291" name="Rectangle 1029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Firms are internationalizing more quickly than in the past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But it takes </a:t>
            </a:r>
            <a:r>
              <a:rPr lang="en-US" b="1" dirty="0" smtClean="0">
                <a:solidFill>
                  <a:srgbClr val="FF5050"/>
                </a:solidFill>
                <a:latin typeface="Candara" pitchFamily="34" charset="0"/>
              </a:rPr>
              <a:t>TIME</a:t>
            </a:r>
            <a:r>
              <a:rPr lang="en-US" dirty="0" smtClean="0">
                <a:latin typeface="Candara" pitchFamily="34" charset="0"/>
              </a:rPr>
              <a:t> and </a:t>
            </a:r>
            <a:r>
              <a:rPr lang="en-US" b="1" dirty="0" smtClean="0">
                <a:solidFill>
                  <a:srgbClr val="FF5050"/>
                </a:solidFill>
                <a:latin typeface="Candara" pitchFamily="34" charset="0"/>
              </a:rPr>
              <a:t>MONEY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Starbucks expanded internationally in 1996 – first profit 2004; 1650 international stores = only 7% of revenue!</a:t>
            </a:r>
          </a:p>
        </p:txBody>
      </p:sp>
    </p:spTree>
    <p:extLst>
      <p:ext uri="{BB962C8B-B14F-4D97-AF65-F5344CB8AC3E}">
        <p14:creationId xmlns:p14="http://schemas.microsoft.com/office/powerpoint/2010/main" xmlns="" val="25924256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Geographic Market Choices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Targeting developed economies</a:t>
            </a:r>
          </a:p>
          <a:p>
            <a:r>
              <a:rPr lang="en-US" dirty="0" smtClean="0"/>
              <a:t>Targeting developing economies</a:t>
            </a:r>
          </a:p>
          <a:p>
            <a:r>
              <a:rPr lang="en-US" dirty="0" smtClean="0"/>
              <a:t>Expanding in Eastern Europe and Russia</a:t>
            </a:r>
          </a:p>
          <a:p>
            <a:r>
              <a:rPr lang="en-US" dirty="0" smtClean="0"/>
              <a:t>Targeting Lead Markets</a:t>
            </a:r>
          </a:p>
          <a:p>
            <a:r>
              <a:rPr lang="en-US" dirty="0" smtClean="0"/>
              <a:t>Must-Win Markets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616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3340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Stand-Alone Market Attractiveness</a:t>
            </a:r>
            <a:endParaRPr lang="en-US" sz="2800" dirty="0" smtClean="0">
              <a:latin typeface="Candara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Factors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Market and target segment(s) size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Growth rate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Strength of competition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Market share potential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Government incentives</a:t>
            </a:r>
          </a:p>
          <a:p>
            <a:pPr lvl="2" eaLnBrk="1" hangingPunct="1"/>
            <a:r>
              <a:rPr lang="en-US" i="1" dirty="0" smtClean="0">
                <a:latin typeface="Candara" pitchFamily="34" charset="0"/>
              </a:rPr>
              <a:t>Low taxes</a:t>
            </a:r>
          </a:p>
          <a:p>
            <a:pPr lvl="2" eaLnBrk="1" hangingPunct="1"/>
            <a:r>
              <a:rPr lang="en-US" i="1" dirty="0" smtClean="0">
                <a:latin typeface="Candara" pitchFamily="34" charset="0"/>
              </a:rPr>
              <a:t>Incentives</a:t>
            </a:r>
          </a:p>
          <a:p>
            <a:pPr lvl="1" eaLnBrk="1" hangingPunct="1">
              <a:buFontTx/>
              <a:buNone/>
            </a:pPr>
            <a:endParaRPr lang="en-US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99779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1054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Strategic Importance of Markets</a:t>
            </a:r>
            <a:endParaRPr lang="en-US" sz="3200" dirty="0" smtClean="0">
              <a:latin typeface="Candara" pitchFamily="34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Current and future battlegrounds where global competitors engage each other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May not necessarily be attractive as a stand alone market but  strategically important</a:t>
            </a:r>
          </a:p>
          <a:p>
            <a:pPr eaLnBrk="1" hangingPunct="1"/>
            <a:endParaRPr lang="en-US" dirty="0" smtClean="0">
              <a:latin typeface="Candara" pitchFamily="34" charset="0"/>
            </a:endParaRPr>
          </a:p>
          <a:p>
            <a:pPr eaLnBrk="1" hangingPunct="1">
              <a:buFontTx/>
              <a:buNone/>
            </a:pPr>
            <a:endParaRPr lang="en-US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70966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Targeting Lead Markets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Vary by industry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Major R&amp;D Sites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Have demanding customers who push for quality and innovation</a:t>
            </a:r>
          </a:p>
          <a:p>
            <a:pPr eaLnBrk="1" hangingPunct="1"/>
            <a:r>
              <a:rPr lang="en-US" sz="2800" u="sng" dirty="0" smtClean="0">
                <a:solidFill>
                  <a:srgbClr val="FF3300"/>
                </a:solidFill>
                <a:latin typeface="Candara" pitchFamily="34" charset="0"/>
              </a:rPr>
              <a:t>Examples:</a:t>
            </a:r>
          </a:p>
          <a:p>
            <a:pPr lvl="1" eaLnBrk="1" hangingPunct="1"/>
            <a:r>
              <a:rPr lang="en-US" sz="2400" dirty="0" smtClean="0">
                <a:latin typeface="Candara" pitchFamily="34" charset="0"/>
              </a:rPr>
              <a:t>Plastics = Japan</a:t>
            </a:r>
          </a:p>
          <a:p>
            <a:pPr lvl="1" eaLnBrk="1" hangingPunct="1"/>
            <a:r>
              <a:rPr lang="en-US" sz="2400" dirty="0" smtClean="0">
                <a:latin typeface="Candara" pitchFamily="34" charset="0"/>
              </a:rPr>
              <a:t>Italy = Textiles, Clothing</a:t>
            </a:r>
          </a:p>
          <a:p>
            <a:pPr lvl="1" eaLnBrk="1" hangingPunct="1"/>
            <a:r>
              <a:rPr lang="en-US" sz="2400" dirty="0" smtClean="0">
                <a:latin typeface="Candara" pitchFamily="34" charset="0"/>
              </a:rPr>
              <a:t>France = Wine</a:t>
            </a:r>
          </a:p>
        </p:txBody>
      </p:sp>
    </p:spTree>
    <p:extLst>
      <p:ext uri="{BB962C8B-B14F-4D97-AF65-F5344CB8AC3E}">
        <p14:creationId xmlns:p14="http://schemas.microsoft.com/office/powerpoint/2010/main" xmlns="" val="304197674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Attractiveness of Developing Markets</a:t>
            </a:r>
            <a:endParaRPr lang="en-US" sz="3200" dirty="0" smtClean="0">
              <a:latin typeface="Candara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Latin America, Africa, the Middle East and parts of Asia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Trade and investment liberalization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Market growth may be higher 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Middle class growth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Remittances enhance buying power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Competition may be less intense </a:t>
            </a:r>
          </a:p>
        </p:txBody>
      </p:sp>
    </p:spTree>
    <p:extLst>
      <p:ext uri="{BB962C8B-B14F-4D97-AF65-F5344CB8AC3E}">
        <p14:creationId xmlns:p14="http://schemas.microsoft.com/office/powerpoint/2010/main" xmlns="" val="215279015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  <p:bldP spid="2867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Challenges of Developing Markets</a:t>
            </a:r>
            <a:endParaRPr lang="en-US" sz="3200" dirty="0" smtClean="0">
              <a:latin typeface="Candara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Political risk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Economic risk – Big ups and downs; volatility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Some trade and investment restrictions remain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Middle class may still be small – Predominated by small elite and large impoverished classes</a:t>
            </a:r>
          </a:p>
        </p:txBody>
      </p:sp>
    </p:spTree>
    <p:extLst>
      <p:ext uri="{BB962C8B-B14F-4D97-AF65-F5344CB8AC3E}">
        <p14:creationId xmlns:p14="http://schemas.microsoft.com/office/powerpoint/2010/main" xmlns="" val="350940833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Summary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Internationalizing marketing operations</a:t>
            </a:r>
          </a:p>
          <a:p>
            <a:r>
              <a:rPr lang="en-US" dirty="0"/>
              <a:t>Geographic market choices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9126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351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437</Words>
  <Application>Microsoft Office PowerPoint</Application>
  <PresentationFormat>On-screen Show (4:3)</PresentationFormat>
  <Paragraphs>92</Paragraphs>
  <Slides>17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Global Market Participation </vt:lpstr>
      <vt:lpstr>Summary</vt:lpstr>
      <vt:lpstr>Learning Objectives</vt:lpstr>
      <vt:lpstr>Chapter Overview</vt:lpstr>
      <vt:lpstr>Internationalizing Marketing Operations</vt:lpstr>
      <vt:lpstr>Internationalizing</vt:lpstr>
      <vt:lpstr>Internationalizing (cont.)</vt:lpstr>
      <vt:lpstr>Born Globals </vt:lpstr>
      <vt:lpstr>The Costs of Going Global</vt:lpstr>
      <vt:lpstr>Geographic Market Choices</vt:lpstr>
      <vt:lpstr>Stand-Alone Market Attractiveness</vt:lpstr>
      <vt:lpstr>Strategic Importance of Markets</vt:lpstr>
      <vt:lpstr>Targeting Lead Markets</vt:lpstr>
      <vt:lpstr>Attractiveness of Developing Markets</vt:lpstr>
      <vt:lpstr>Challenges of Developing Markets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22</cp:revision>
  <dcterms:created xsi:type="dcterms:W3CDTF">2013-04-14T12:30:45Z</dcterms:created>
  <dcterms:modified xsi:type="dcterms:W3CDTF">2014-07-19T17:16:02Z</dcterms:modified>
</cp:coreProperties>
</file>