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3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t>17-Jun-14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t>17-Jun-14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C9605F5B-19FF-43D9-93AB-873851A045D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C6114711-6572-4968-89C3-13D27AB8E54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DAB7C988-7479-4C75-9DEE-26A9319B54FA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2A91C479-0EC1-4751-8494-AA73BC0B0926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7EE1B44-7FC8-4066-B271-B55552F13606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4EDB41D7-5D15-4251-BD6D-95AED834A07A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 anchor="b"/>
          <a:lstStyle>
            <a:lvl1pPr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E41DFC6-0277-461A-B13E-49EF941878F6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54" tIns="45977" rIns="91954" bIns="4597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17-Jun-14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Marketing Research</a:t>
            </a:r>
            <a:br>
              <a:rPr lang="en-US" dirty="0">
                <a:latin typeface="Candara" pitchFamily="34" charset="0"/>
              </a:rPr>
            </a:br>
            <a:endParaRPr lang="en-US" dirty="0">
              <a:latin typeface="Candar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114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Scope of global marketing research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Challenges in planning international research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Utilizing secondary data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393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>
                <a:latin typeface="Candara" pitchFamily="34" charset="0"/>
              </a:rPr>
              <a:t>Primary Data</a:t>
            </a:r>
          </a:p>
        </p:txBody>
      </p:sp>
      <p:sp>
        <p:nvSpPr>
          <p:cNvPr id="24579" name="Rectangle 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Candara" pitchFamily="34" charset="0"/>
              </a:rPr>
              <a:t>Necessary when secondary data is not available or is suspect</a:t>
            </a:r>
          </a:p>
          <a:p>
            <a:pPr eaLnBrk="1" hangingPunct="1"/>
            <a:r>
              <a:rPr lang="en-US" smtClean="0">
                <a:latin typeface="Candara" pitchFamily="34" charset="0"/>
              </a:rPr>
              <a:t>When marketers need data tailored to meet the needs of a specific marketing decision       </a:t>
            </a:r>
          </a:p>
        </p:txBody>
      </p:sp>
    </p:spTree>
    <p:extLst>
      <p:ext uri="{BB962C8B-B14F-4D97-AF65-F5344CB8AC3E}">
        <p14:creationId xmlns:p14="http://schemas.microsoft.com/office/powerpoint/2010/main" val="251148967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  <p:bldP spid="2457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1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1816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smtClean="0">
                <a:latin typeface="Candara" pitchFamily="34" charset="0"/>
              </a:rPr>
              <a:t>Developing a Research Instrument</a:t>
            </a:r>
          </a:p>
        </p:txBody>
      </p:sp>
      <p:sp>
        <p:nvSpPr>
          <p:cNvPr id="29699" name="Rectangle 1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latin typeface="Candara" pitchFamily="34" charset="0"/>
              </a:rPr>
              <a:t>Focus groups help capture appropriate variables to investigate</a:t>
            </a:r>
          </a:p>
          <a:p>
            <a:pPr eaLnBrk="1" hangingPunct="1"/>
            <a:r>
              <a:rPr lang="en-US" sz="2800" smtClean="0">
                <a:latin typeface="Candara" pitchFamily="34" charset="0"/>
              </a:rPr>
              <a:t>Creating a cross-cultural questionnaire requires</a:t>
            </a:r>
          </a:p>
          <a:p>
            <a:pPr lvl="1" eaLnBrk="1" hangingPunct="1"/>
            <a:r>
              <a:rPr lang="en-US" sz="2400" smtClean="0">
                <a:latin typeface="Candara" pitchFamily="34" charset="0"/>
              </a:rPr>
              <a:t>Back translation…or</a:t>
            </a:r>
          </a:p>
          <a:p>
            <a:pPr lvl="1" eaLnBrk="1" hangingPunct="1"/>
            <a:r>
              <a:rPr lang="en-US" sz="2400" smtClean="0">
                <a:latin typeface="Candara" pitchFamily="34" charset="0"/>
              </a:rPr>
              <a:t>Parallel translation</a:t>
            </a:r>
          </a:p>
          <a:p>
            <a:pPr eaLnBrk="1" hangingPunct="1"/>
            <a:r>
              <a:rPr lang="en-US" sz="2800" smtClean="0">
                <a:latin typeface="Candara" pitchFamily="34" charset="0"/>
              </a:rPr>
              <a:t>Take care with idiomatic expressions</a:t>
            </a:r>
          </a:p>
          <a:p>
            <a:pPr lvl="1" eaLnBrk="1" hangingPunct="1"/>
            <a:r>
              <a:rPr lang="en-US" sz="2400" smtClean="0">
                <a:latin typeface="Candara" pitchFamily="34" charset="0"/>
              </a:rPr>
              <a:t>“Computers” in Taiwanese may become “calculators” to Singaporeans    </a:t>
            </a:r>
          </a:p>
        </p:txBody>
      </p:sp>
    </p:spTree>
    <p:extLst>
      <p:ext uri="{BB962C8B-B14F-4D97-AF65-F5344CB8AC3E}">
        <p14:creationId xmlns:p14="http://schemas.microsoft.com/office/powerpoint/2010/main" val="206466980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5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Focus Groups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>
                <a:solidFill>
                  <a:srgbClr val="080808"/>
                </a:solidFill>
                <a:latin typeface="Candara" pitchFamily="34" charset="0"/>
              </a:rPr>
              <a:t>Selection and “Sample Size”</a:t>
            </a:r>
            <a:endParaRPr lang="en-US" sz="1200" smtClean="0">
              <a:solidFill>
                <a:srgbClr val="080808"/>
              </a:solidFill>
              <a:latin typeface="Candara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u="sng" smtClean="0">
                <a:solidFill>
                  <a:srgbClr val="080808"/>
                </a:solidFill>
                <a:latin typeface="Candara" pitchFamily="34" charset="0"/>
              </a:rPr>
              <a:t>How focus groups </a:t>
            </a:r>
            <a:r>
              <a:rPr lang="en-US" sz="2400" b="1" u="sng" smtClean="0">
                <a:solidFill>
                  <a:srgbClr val="FF0000"/>
                </a:solidFill>
                <a:latin typeface="Candara" pitchFamily="34" charset="0"/>
              </a:rPr>
              <a:t>SHOULD</a:t>
            </a:r>
            <a:r>
              <a:rPr lang="en-US" sz="2400" u="sng" smtClean="0">
                <a:solidFill>
                  <a:srgbClr val="080808"/>
                </a:solidFill>
                <a:latin typeface="Candara" pitchFamily="34" charset="0"/>
              </a:rPr>
              <a:t> be used: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Learning how your product is used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Understanding customers’ experience with product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Acquiring descriptive consumer brand perceptions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Exploratory testing of new product, positioning, and promotion strategies</a:t>
            </a:r>
          </a:p>
          <a:p>
            <a:pPr lvl="2" eaLnBrk="1" hangingPunct="1">
              <a:lnSpc>
                <a:spcPct val="90000"/>
              </a:lnSpc>
            </a:pPr>
            <a:endParaRPr lang="en-US" sz="1000" i="1" smtClean="0">
              <a:solidFill>
                <a:srgbClr val="080808"/>
              </a:solidFill>
              <a:latin typeface="Candara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u="sng" smtClean="0">
                <a:solidFill>
                  <a:srgbClr val="080808"/>
                </a:solidFill>
                <a:latin typeface="Candara" pitchFamily="34" charset="0"/>
              </a:rPr>
              <a:t>How focus groups </a:t>
            </a:r>
            <a:r>
              <a:rPr lang="en-US" sz="2400" b="1" u="sng" smtClean="0">
                <a:solidFill>
                  <a:srgbClr val="FF0000"/>
                </a:solidFill>
                <a:latin typeface="Candara" pitchFamily="34" charset="0"/>
              </a:rPr>
              <a:t>SHOULD NOT</a:t>
            </a:r>
            <a:r>
              <a:rPr lang="en-US" sz="2400" u="sng" smtClean="0">
                <a:solidFill>
                  <a:srgbClr val="080808"/>
                </a:solidFill>
                <a:latin typeface="Candara" pitchFamily="34" charset="0"/>
              </a:rPr>
              <a:t> be used</a:t>
            </a:r>
            <a:r>
              <a:rPr lang="en-US" sz="2400" smtClean="0">
                <a:solidFill>
                  <a:srgbClr val="080808"/>
                </a:solidFill>
                <a:latin typeface="Candara" pitchFamily="34" charset="0"/>
              </a:rPr>
              <a:t>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Estimate size or dollar value of market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Definitively identify segments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i="1" smtClean="0">
                <a:solidFill>
                  <a:srgbClr val="080808"/>
                </a:solidFill>
                <a:latin typeface="Candara" pitchFamily="34" charset="0"/>
              </a:rPr>
              <a:t>Make go/no-go decisions on new products, brand positioning, or promotion strategies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>
              <a:solidFill>
                <a:srgbClr val="080808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2180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7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7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78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78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/>
      <p:bldP spid="3789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7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Observation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>
                <a:latin typeface="Candara" pitchFamily="34" charset="0"/>
              </a:rPr>
              <a:t>Consumer ethnography</a:t>
            </a:r>
          </a:p>
          <a:p>
            <a:pPr lvl="1" eaLnBrk="1" hangingPunct="1"/>
            <a:r>
              <a:rPr lang="en-US" smtClean="0">
                <a:latin typeface="Candara" pitchFamily="34" charset="0"/>
              </a:rPr>
              <a:t>Trained anthropologists</a:t>
            </a:r>
          </a:p>
          <a:p>
            <a:pPr lvl="1" eaLnBrk="1" hangingPunct="1"/>
            <a:r>
              <a:rPr lang="en-US" smtClean="0">
                <a:latin typeface="Candara" pitchFamily="34" charset="0"/>
              </a:rPr>
              <a:t>Visual cues (photo, video) supported by field notes</a:t>
            </a:r>
          </a:p>
          <a:p>
            <a:pPr lvl="2" eaLnBrk="1" hangingPunct="1"/>
            <a:r>
              <a:rPr lang="en-US" smtClean="0">
                <a:latin typeface="Candara" pitchFamily="34" charset="0"/>
              </a:rPr>
              <a:t>Capture elements of décor, design, aesthetics, color, fashion, icons</a:t>
            </a:r>
          </a:p>
        </p:txBody>
      </p:sp>
    </p:spTree>
    <p:extLst>
      <p:ext uri="{BB962C8B-B14F-4D97-AF65-F5344CB8AC3E}">
        <p14:creationId xmlns:p14="http://schemas.microsoft.com/office/powerpoint/2010/main" val="268628517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  <p:bldP spid="3993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>
                <a:latin typeface="Candara" pitchFamily="34" charset="0"/>
              </a:rPr>
              <a:t>Analytic Techniques</a:t>
            </a:r>
          </a:p>
        </p:txBody>
      </p:sp>
      <p:sp>
        <p:nvSpPr>
          <p:cNvPr id="22531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Candara" pitchFamily="34" charset="0"/>
              </a:rPr>
              <a:t>Demand analysis</a:t>
            </a:r>
          </a:p>
          <a:p>
            <a:pPr eaLnBrk="1" hangingPunct="1"/>
            <a:r>
              <a:rPr lang="en-US" smtClean="0">
                <a:latin typeface="Candara" pitchFamily="34" charset="0"/>
              </a:rPr>
              <a:t>Relative market size</a:t>
            </a:r>
          </a:p>
          <a:p>
            <a:pPr eaLnBrk="1" hangingPunct="1"/>
            <a:r>
              <a:rPr lang="en-US" smtClean="0">
                <a:latin typeface="Candara" pitchFamily="34" charset="0"/>
              </a:rPr>
              <a:t>Analysis of demand patterns</a:t>
            </a:r>
          </a:p>
          <a:p>
            <a:pPr eaLnBrk="1" hangingPunct="1"/>
            <a:r>
              <a:rPr lang="en-US" smtClean="0">
                <a:latin typeface="Candara" pitchFamily="34" charset="0"/>
              </a:rPr>
              <a:t>Analysis by inference</a:t>
            </a:r>
          </a:p>
          <a:p>
            <a:pPr lvl="1" eaLnBrk="1" hangingPunct="1"/>
            <a:r>
              <a:rPr lang="en-US" smtClean="0">
                <a:latin typeface="Candara" pitchFamily="34" charset="0"/>
              </a:rPr>
              <a:t>Proxy variables</a:t>
            </a:r>
          </a:p>
          <a:p>
            <a:pPr eaLnBrk="1" hangingPunct="1"/>
            <a:endParaRPr lang="en-US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7937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8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Privacy Concerns</a:t>
            </a:r>
          </a:p>
        </p:txBody>
      </p:sp>
      <p:sp>
        <p:nvSpPr>
          <p:cNvPr id="419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>
                <a:latin typeface="Candara" pitchFamily="34" charset="0"/>
              </a:rPr>
              <a:t>Personal finances can be a touchy subject in many countries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>
                <a:latin typeface="Candara" pitchFamily="34" charset="0"/>
              </a:rPr>
              <a:t>The Dutch are more willing to discuss sex than money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latin typeface="Candara" pitchFamily="34" charset="0"/>
              </a:rPr>
              <a:t>The</a:t>
            </a:r>
            <a:r>
              <a:rPr lang="en-US" sz="2800" i="1" smtClean="0">
                <a:latin typeface="Candara" pitchFamily="34" charset="0"/>
              </a:rPr>
              <a:t> </a:t>
            </a:r>
            <a:r>
              <a:rPr lang="en-US" sz="2800" b="1" i="1" smtClean="0">
                <a:solidFill>
                  <a:srgbClr val="FF0000"/>
                </a:solidFill>
                <a:latin typeface="Candara" pitchFamily="34" charset="0"/>
              </a:rPr>
              <a:t>EU Privacy Directive</a:t>
            </a:r>
            <a:r>
              <a:rPr lang="en-US" sz="2800" i="1" smtClean="0">
                <a:latin typeface="Candara" pitchFamily="34" charset="0"/>
              </a:rPr>
              <a:t> </a:t>
            </a:r>
            <a:r>
              <a:rPr lang="en-US" sz="2800" smtClean="0">
                <a:latin typeface="Candara" pitchFamily="34" charset="0"/>
              </a:rPr>
              <a:t>limits the use of telephone/Internet interviews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>
                <a:latin typeface="Candara" pitchFamily="34" charset="0"/>
              </a:rPr>
              <a:t>In particular, questions related to subjects such as health, political beliefs, and sex habits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latin typeface="Candara" pitchFamily="34" charset="0"/>
              </a:rPr>
              <a:t>The</a:t>
            </a:r>
            <a:r>
              <a:rPr lang="en-US" sz="2800" i="1" smtClean="0">
                <a:latin typeface="Candara" pitchFamily="34" charset="0"/>
              </a:rPr>
              <a:t> </a:t>
            </a:r>
            <a:r>
              <a:rPr lang="en-US" sz="2800" b="1" i="1" smtClean="0">
                <a:solidFill>
                  <a:srgbClr val="FF0000"/>
                </a:solidFill>
                <a:latin typeface="Candara" pitchFamily="34" charset="0"/>
              </a:rPr>
              <a:t>U.S Safe Harbor Framework</a:t>
            </a:r>
            <a:r>
              <a:rPr lang="en-US" sz="2800" smtClean="0">
                <a:latin typeface="Candara" pitchFamily="34" charset="0"/>
              </a:rPr>
              <a:t> provides a streamlined way for U.S. firms to comply with the European standards</a:t>
            </a:r>
          </a:p>
        </p:txBody>
      </p:sp>
    </p:spTree>
    <p:extLst>
      <p:ext uri="{BB962C8B-B14F-4D97-AF65-F5344CB8AC3E}">
        <p14:creationId xmlns:p14="http://schemas.microsoft.com/office/powerpoint/2010/main" val="101301447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9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animBg="1"/>
      <p:bldP spid="4198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1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>
                <a:latin typeface="Candara" pitchFamily="34" charset="0"/>
              </a:rPr>
              <a:t>Studying the Competition</a:t>
            </a:r>
          </a:p>
        </p:txBody>
      </p:sp>
      <p:sp>
        <p:nvSpPr>
          <p:cNvPr id="46083" name="Rectangle 1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Identify core competencies to predict future direction of competitors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Company statistics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Marketing operations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Future intentions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Competitive behavior</a:t>
            </a:r>
          </a:p>
        </p:txBody>
      </p:sp>
    </p:spTree>
    <p:extLst>
      <p:ext uri="{BB962C8B-B14F-4D97-AF65-F5344CB8AC3E}">
        <p14:creationId xmlns:p14="http://schemas.microsoft.com/office/powerpoint/2010/main" val="137267107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/>
      <p:bldP spid="4608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Collecting primary data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Analysis by inference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Outsourcing research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Studying the competition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Environmental review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Developing a global information system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056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262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348</Words>
  <Application>Microsoft Office PowerPoint</Application>
  <PresentationFormat>On-screen Show (4:3)</PresentationFormat>
  <Paragraphs>67</Paragraphs>
  <Slides>11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Global Marketing Research </vt:lpstr>
      <vt:lpstr>Recap</vt:lpstr>
      <vt:lpstr>Primary Data</vt:lpstr>
      <vt:lpstr>Developing a Research Instrument</vt:lpstr>
      <vt:lpstr>Focus Groups</vt:lpstr>
      <vt:lpstr>Observation</vt:lpstr>
      <vt:lpstr>Analytic Techniques</vt:lpstr>
      <vt:lpstr>Privacy Concerns</vt:lpstr>
      <vt:lpstr>Studying the Competition</vt:lpstr>
      <vt:lpstr>Summary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home</cp:lastModifiedBy>
  <cp:revision>19</cp:revision>
  <dcterms:created xsi:type="dcterms:W3CDTF">2013-04-14T12:30:45Z</dcterms:created>
  <dcterms:modified xsi:type="dcterms:W3CDTF">2014-06-17T11:27:24Z</dcterms:modified>
</cp:coreProperties>
</file>