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259" r:id="rId2"/>
    <p:sldId id="260" r:id="rId3"/>
    <p:sldId id="263" r:id="rId4"/>
    <p:sldId id="256" r:id="rId5"/>
    <p:sldId id="257" r:id="rId6"/>
    <p:sldId id="258"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4" r:id="rId26"/>
    <p:sldId id="285" r:id="rId27"/>
    <p:sldId id="288" r:id="rId28"/>
    <p:sldId id="291" r:id="rId29"/>
    <p:sldId id="261" r:id="rId30"/>
    <p:sldId id="262"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24" autoAdjust="0"/>
  </p:normalViewPr>
  <p:slideViewPr>
    <p:cSldViewPr>
      <p:cViewPr varScale="1">
        <p:scale>
          <a:sx n="70" d="100"/>
          <a:sy n="70" d="100"/>
        </p:scale>
        <p:origin x="-137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5" d="100"/>
          <a:sy n="55" d="100"/>
        </p:scale>
        <p:origin x="-2904"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692B2D8-BBBA-4707-B4A9-45B0D0010AFB}" type="datetimeFigureOut">
              <a:rPr lang="en-US" smtClean="0"/>
              <a:t>17-Jun-14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A2E6893-ACD1-44AB-88E0-429F93198447}" type="slidenum">
              <a:rPr lang="en-GB" smtClean="0"/>
              <a:t>‹#›</a:t>
            </a:fld>
            <a:endParaRPr lang="en-GB"/>
          </a:p>
        </p:txBody>
      </p:sp>
    </p:spTree>
    <p:extLst>
      <p:ext uri="{BB962C8B-B14F-4D97-AF65-F5344CB8AC3E}">
        <p14:creationId xmlns:p14="http://schemas.microsoft.com/office/powerpoint/2010/main" val="37986826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892D86-0C6E-46DA-A954-F35C08BAC0DA}" type="datetimeFigureOut">
              <a:rPr lang="en-US" smtClean="0"/>
              <a:t>17-Jun-14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9B40ED-9D06-469D-8EEA-16A20DE8B722}" type="slidenum">
              <a:rPr lang="en-US" smtClean="0"/>
              <a:t>‹#›</a:t>
            </a:fld>
            <a:endParaRPr lang="en-US"/>
          </a:p>
        </p:txBody>
      </p:sp>
    </p:spTree>
    <p:extLst>
      <p:ext uri="{BB962C8B-B14F-4D97-AF65-F5344CB8AC3E}">
        <p14:creationId xmlns:p14="http://schemas.microsoft.com/office/powerpoint/2010/main" val="173230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61" tIns="46081" rIns="92161" bIns="46081" anchor="b"/>
          <a:lstStyle>
            <a:lvl1pPr defTabSz="931863" eaLnBrk="0" hangingPunct="0">
              <a:defRPr sz="2800">
                <a:solidFill>
                  <a:schemeClr val="tx1"/>
                </a:solidFill>
                <a:latin typeface="Arial" charset="0"/>
              </a:defRPr>
            </a:lvl1pPr>
            <a:lvl2pPr marL="742950" indent="-285750" defTabSz="931863" eaLnBrk="0" hangingPunct="0">
              <a:defRPr sz="2800">
                <a:solidFill>
                  <a:schemeClr val="tx1"/>
                </a:solidFill>
                <a:latin typeface="Arial" charset="0"/>
              </a:defRPr>
            </a:lvl2pPr>
            <a:lvl3pPr marL="1143000" indent="-228600" defTabSz="931863" eaLnBrk="0" hangingPunct="0">
              <a:defRPr sz="2800">
                <a:solidFill>
                  <a:schemeClr val="tx1"/>
                </a:solidFill>
                <a:latin typeface="Arial" charset="0"/>
              </a:defRPr>
            </a:lvl3pPr>
            <a:lvl4pPr marL="1600200" indent="-228600" defTabSz="931863" eaLnBrk="0" hangingPunct="0">
              <a:defRPr sz="2800">
                <a:solidFill>
                  <a:schemeClr val="tx1"/>
                </a:solidFill>
                <a:latin typeface="Arial" charset="0"/>
              </a:defRPr>
            </a:lvl4pPr>
            <a:lvl5pPr marL="2057400" indent="-228600" defTabSz="931863" eaLnBrk="0" hangingPunct="0">
              <a:defRPr sz="2800">
                <a:solidFill>
                  <a:schemeClr val="tx1"/>
                </a:solidFill>
                <a:latin typeface="Arial" charset="0"/>
              </a:defRPr>
            </a:lvl5pPr>
            <a:lvl6pPr marL="25146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6pPr>
            <a:lvl7pPr marL="29718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7pPr>
            <a:lvl8pPr marL="34290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8pPr>
            <a:lvl9pPr marL="38862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9pPr>
          </a:lstStyle>
          <a:p>
            <a:pPr algn="r" eaLnBrk="1" hangingPunct="1">
              <a:spcBef>
                <a:spcPct val="0"/>
              </a:spcBef>
              <a:buSzTx/>
              <a:buFontTx/>
              <a:buNone/>
            </a:pPr>
            <a:fld id="{4DC2D7C3-AA3D-446D-8D37-2C6173334D22}" type="slidenum">
              <a:rPr lang="en-US" sz="1200">
                <a:latin typeface="Times New Roman" pitchFamily="18" charset="0"/>
              </a:rPr>
              <a:pPr algn="r" eaLnBrk="1" hangingPunct="1">
                <a:spcBef>
                  <a:spcPct val="0"/>
                </a:spcBef>
                <a:buSzTx/>
                <a:buFontTx/>
                <a:buNone/>
              </a:pPr>
              <a:t>4</a:t>
            </a:fld>
            <a:endParaRPr lang="en-US" sz="1200">
              <a:latin typeface="Times New Roman" pitchFamily="18" charset="0"/>
            </a:endParaRPr>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t>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61" tIns="46081" rIns="92161" bIns="46081" anchor="b"/>
          <a:lstStyle>
            <a:lvl1pPr defTabSz="931863" eaLnBrk="0" hangingPunct="0">
              <a:defRPr sz="2800">
                <a:solidFill>
                  <a:schemeClr val="tx1"/>
                </a:solidFill>
                <a:latin typeface="Arial" charset="0"/>
              </a:defRPr>
            </a:lvl1pPr>
            <a:lvl2pPr marL="742950" indent="-285750" defTabSz="931863" eaLnBrk="0" hangingPunct="0">
              <a:defRPr sz="2800">
                <a:solidFill>
                  <a:schemeClr val="tx1"/>
                </a:solidFill>
                <a:latin typeface="Arial" charset="0"/>
              </a:defRPr>
            </a:lvl2pPr>
            <a:lvl3pPr marL="1143000" indent="-228600" defTabSz="931863" eaLnBrk="0" hangingPunct="0">
              <a:defRPr sz="2800">
                <a:solidFill>
                  <a:schemeClr val="tx1"/>
                </a:solidFill>
                <a:latin typeface="Arial" charset="0"/>
              </a:defRPr>
            </a:lvl3pPr>
            <a:lvl4pPr marL="1600200" indent="-228600" defTabSz="931863" eaLnBrk="0" hangingPunct="0">
              <a:defRPr sz="2800">
                <a:solidFill>
                  <a:schemeClr val="tx1"/>
                </a:solidFill>
                <a:latin typeface="Arial" charset="0"/>
              </a:defRPr>
            </a:lvl4pPr>
            <a:lvl5pPr marL="2057400" indent="-228600" defTabSz="931863" eaLnBrk="0" hangingPunct="0">
              <a:defRPr sz="2800">
                <a:solidFill>
                  <a:schemeClr val="tx1"/>
                </a:solidFill>
                <a:latin typeface="Arial" charset="0"/>
              </a:defRPr>
            </a:lvl5pPr>
            <a:lvl6pPr marL="25146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6pPr>
            <a:lvl7pPr marL="29718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7pPr>
            <a:lvl8pPr marL="34290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8pPr>
            <a:lvl9pPr marL="38862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9pPr>
          </a:lstStyle>
          <a:p>
            <a:pPr algn="r" eaLnBrk="1" hangingPunct="1">
              <a:spcBef>
                <a:spcPct val="0"/>
              </a:spcBef>
              <a:buSzTx/>
              <a:buFontTx/>
              <a:buNone/>
            </a:pPr>
            <a:fld id="{F88EBC88-7A1C-40D9-B98A-314002B15685}" type="slidenum">
              <a:rPr lang="en-US" sz="1200">
                <a:latin typeface="Times New Roman" pitchFamily="18" charset="0"/>
              </a:rPr>
              <a:pPr algn="r" eaLnBrk="1" hangingPunct="1">
                <a:spcBef>
                  <a:spcPct val="0"/>
                </a:spcBef>
                <a:buSzTx/>
                <a:buFontTx/>
                <a:buNone/>
              </a:pPr>
              <a:t>5</a:t>
            </a:fld>
            <a:endParaRPr lang="en-US" sz="1200">
              <a:latin typeface="Times New Roman" pitchFamily="18" charset="0"/>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61" tIns="46081" rIns="92161" bIns="46081" anchor="b"/>
          <a:lstStyle>
            <a:lvl1pPr defTabSz="931863" eaLnBrk="0" hangingPunct="0">
              <a:defRPr sz="2800">
                <a:solidFill>
                  <a:schemeClr val="tx1"/>
                </a:solidFill>
                <a:latin typeface="Arial" charset="0"/>
              </a:defRPr>
            </a:lvl1pPr>
            <a:lvl2pPr marL="742950" indent="-285750" defTabSz="931863" eaLnBrk="0" hangingPunct="0">
              <a:defRPr sz="2800">
                <a:solidFill>
                  <a:schemeClr val="tx1"/>
                </a:solidFill>
                <a:latin typeface="Arial" charset="0"/>
              </a:defRPr>
            </a:lvl2pPr>
            <a:lvl3pPr marL="1143000" indent="-228600" defTabSz="931863" eaLnBrk="0" hangingPunct="0">
              <a:defRPr sz="2800">
                <a:solidFill>
                  <a:schemeClr val="tx1"/>
                </a:solidFill>
                <a:latin typeface="Arial" charset="0"/>
              </a:defRPr>
            </a:lvl3pPr>
            <a:lvl4pPr marL="1600200" indent="-228600" defTabSz="931863" eaLnBrk="0" hangingPunct="0">
              <a:defRPr sz="2800">
                <a:solidFill>
                  <a:schemeClr val="tx1"/>
                </a:solidFill>
                <a:latin typeface="Arial" charset="0"/>
              </a:defRPr>
            </a:lvl4pPr>
            <a:lvl5pPr marL="2057400" indent="-228600" defTabSz="931863" eaLnBrk="0" hangingPunct="0">
              <a:defRPr sz="2800">
                <a:solidFill>
                  <a:schemeClr val="tx1"/>
                </a:solidFill>
                <a:latin typeface="Arial" charset="0"/>
              </a:defRPr>
            </a:lvl5pPr>
            <a:lvl6pPr marL="25146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6pPr>
            <a:lvl7pPr marL="29718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7pPr>
            <a:lvl8pPr marL="34290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8pPr>
            <a:lvl9pPr marL="38862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9pPr>
          </a:lstStyle>
          <a:p>
            <a:pPr algn="r" eaLnBrk="1" hangingPunct="1">
              <a:spcBef>
                <a:spcPct val="0"/>
              </a:spcBef>
              <a:buSzTx/>
              <a:buFontTx/>
              <a:buNone/>
            </a:pPr>
            <a:fld id="{A62A4DB5-4B95-49A5-9019-AB06A6062FDF}" type="slidenum">
              <a:rPr lang="en-US" sz="1200">
                <a:latin typeface="Times New Roman" pitchFamily="18" charset="0"/>
              </a:rPr>
              <a:pPr algn="r" eaLnBrk="1" hangingPunct="1">
                <a:spcBef>
                  <a:spcPct val="0"/>
                </a:spcBef>
                <a:buSzTx/>
                <a:buFontTx/>
                <a:buNone/>
              </a:pPr>
              <a:t>6</a:t>
            </a:fld>
            <a:endParaRPr lang="en-US" sz="1200">
              <a:latin typeface="Times New Roman" pitchFamily="18" charset="0"/>
            </a:endParaRPr>
          </a:p>
        </p:txBody>
      </p:sp>
      <p:sp>
        <p:nvSpPr>
          <p:cNvPr id="113667" name="Rectangle 2"/>
          <p:cNvSpPr>
            <a:spLocks noGrp="1" noRot="1" noChangeAspect="1" noChangeArrowheads="1" noTextEdit="1"/>
          </p:cNvSpPr>
          <p:nvPr>
            <p:ph type="sldImg"/>
          </p:nvPr>
        </p:nvSpPr>
        <p:spPr>
          <a:ln/>
        </p:spPr>
      </p:sp>
      <p:sp>
        <p:nvSpPr>
          <p:cNvPr id="1136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kern="1200" dirty="0" smtClean="0">
                <a:solidFill>
                  <a:schemeClr val="tx1"/>
                </a:solidFill>
                <a:latin typeface="+mn-lt"/>
                <a:ea typeface="+mn-ea"/>
                <a:cs typeface="+mn-cs"/>
              </a:rPr>
              <a:t>Parma ham is a type of dry-cured pork from the Parma region of Italy. It is one of the most well-known varieties of </a:t>
            </a:r>
            <a:r>
              <a:rPr lang="en-US" sz="1200" b="0" i="1" kern="1200" dirty="0" smtClean="0">
                <a:solidFill>
                  <a:schemeClr val="tx1"/>
                </a:solidFill>
                <a:latin typeface="+mn-lt"/>
                <a:ea typeface="+mn-ea"/>
                <a:cs typeface="+mn-cs"/>
              </a:rPr>
              <a:t>prosciutto </a:t>
            </a:r>
            <a:r>
              <a:rPr lang="en-US" sz="1200" b="0" i="1" kern="1200" dirty="0" err="1" smtClean="0">
                <a:solidFill>
                  <a:schemeClr val="tx1"/>
                </a:solidFill>
                <a:latin typeface="+mn-lt"/>
                <a:ea typeface="+mn-ea"/>
                <a:cs typeface="+mn-cs"/>
              </a:rPr>
              <a:t>crudo</a:t>
            </a:r>
            <a:r>
              <a:rPr lang="en-US" sz="1200" b="0" i="0" kern="1200" dirty="0" smtClean="0">
                <a:solidFill>
                  <a:schemeClr val="tx1"/>
                </a:solidFill>
                <a:latin typeface="+mn-lt"/>
                <a:ea typeface="+mn-ea"/>
                <a:cs typeface="+mn-cs"/>
              </a:rPr>
              <a:t> or uncooked ham. Parma ham is used in a wide range of meals, such as salads and pasta dishes, and can be enjoyed on its own as an appetizer or "antipasto." The process of preparing this ham involves careful selection of the meat and months of drying and curing.</a:t>
            </a:r>
            <a:endParaRPr lang="en-GB" dirty="0"/>
          </a:p>
        </p:txBody>
      </p:sp>
      <p:sp>
        <p:nvSpPr>
          <p:cNvPr id="4" name="Slide Number Placeholder 3"/>
          <p:cNvSpPr>
            <a:spLocks noGrp="1"/>
          </p:cNvSpPr>
          <p:nvPr>
            <p:ph type="sldNum" sz="quarter" idx="10"/>
          </p:nvPr>
        </p:nvSpPr>
        <p:spPr/>
        <p:txBody>
          <a:bodyPr/>
          <a:lstStyle/>
          <a:p>
            <a:fld id="{CCD712A1-332F-4B35-ABA2-26969D8A3E9D}" type="slidenum">
              <a:rPr lang="en-GB" smtClean="0"/>
              <a:pPr/>
              <a:t>10</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116262-89BB-45C5-81D5-3C71B3E73558}" type="slidenum">
              <a:rPr lang="en-GB"/>
              <a:pPr/>
              <a:t>13</a:t>
            </a:fld>
            <a:endParaRPr lang="en-GB"/>
          </a:p>
        </p:txBody>
      </p:sp>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p:txBody>
          <a:bodyPr/>
          <a:lstStyle/>
          <a:p>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116262-89BB-45C5-81D5-3C71B3E73558}" type="slidenum">
              <a:rPr lang="en-GB"/>
              <a:pPr/>
              <a:t>19</a:t>
            </a:fld>
            <a:endParaRPr lang="en-GB"/>
          </a:p>
        </p:txBody>
      </p:sp>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p:txBody>
          <a:bodyPr/>
          <a:lstStyle/>
          <a:p>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0" i="0" u="none" strike="noStrike" kern="1200" dirty="0" smtClean="0">
                <a:solidFill>
                  <a:schemeClr val="tx1"/>
                </a:solidFill>
                <a:latin typeface="+mn-lt"/>
                <a:ea typeface="+mn-ea"/>
                <a:cs typeface="+mn-cs"/>
              </a:rPr>
              <a:t>First, the importance of “country of origin” in the purchase decision varies by product category. As a consumer, I have certain categories where country of origin makes the difference: I prefer French wines, Swiss watches and Belgium beer. I also buy fruits and vegetables that are grown locally, as close to home as possible. For other products, country of origin has no significance: clothing, electronics, etc.</a:t>
            </a:r>
          </a:p>
          <a:p>
            <a:r>
              <a:rPr lang="en-US" sz="1200" b="0" i="0" u="none" strike="noStrike" kern="1200" dirty="0" smtClean="0">
                <a:solidFill>
                  <a:schemeClr val="tx1"/>
                </a:solidFill>
                <a:latin typeface="+mn-lt"/>
                <a:ea typeface="+mn-ea"/>
                <a:cs typeface="+mn-cs"/>
              </a:rPr>
              <a:t>Second, country of origin play la lesser role when products can easily be differentiated through other elements. In my opinion the more differentiated the product is, the easier it is to move away from the country of origin label. If you sell a commodity-type product then country of origin becomes very important. On the other hand if your products are innovative and unique, than you have many more options to differentiate, and the place of origin becomes an endorser rather than a differentiation element. Apple is mainly known for its product innovation, moved away from the country of origin concept. Their product packaging reads “Designed by Apple in California. Made in X”. And nobody seems to care.</a:t>
            </a:r>
          </a:p>
          <a:p>
            <a:endParaRPr lang="en-GB" dirty="0"/>
          </a:p>
        </p:txBody>
      </p:sp>
      <p:sp>
        <p:nvSpPr>
          <p:cNvPr id="4" name="Slide Number Placeholder 3"/>
          <p:cNvSpPr>
            <a:spLocks noGrp="1"/>
          </p:cNvSpPr>
          <p:nvPr>
            <p:ph type="sldNum" sz="quarter" idx="10"/>
          </p:nvPr>
        </p:nvSpPr>
        <p:spPr/>
        <p:txBody>
          <a:bodyPr/>
          <a:lstStyle/>
          <a:p>
            <a:fld id="{1B27C6C4-1470-4486-8B7C-F2975597618B}" type="slidenum">
              <a:rPr lang="en-GB" smtClean="0"/>
              <a:pPr/>
              <a:t>24</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130425"/>
            <a:ext cx="7391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pic>
        <p:nvPicPr>
          <p:cNvPr id="1028"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7"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lstStyle>
            <a:lvl1pPr>
              <a:defRPr>
                <a:latin typeface="Candara" pitchFamily="34" charset="0"/>
              </a:defRPr>
            </a:lvl1pPr>
            <a:lvl2pPr>
              <a:defRPr>
                <a:latin typeface="Candara" pitchFamily="34" charset="0"/>
              </a:defRPr>
            </a:lvl2pPr>
            <a:lvl3pPr>
              <a:defRPr>
                <a:latin typeface="Candara" pitchFamily="34" charset="0"/>
              </a:defRPr>
            </a:lvl3pPr>
            <a:lvl4pPr>
              <a:defRPr>
                <a:latin typeface="Candara" pitchFamily="34" charset="0"/>
              </a:defRPr>
            </a:lvl4pPr>
            <a:lvl5pPr>
              <a:defRPr>
                <a:latin typeface="Candar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8"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8"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
        <p:nvSpPr>
          <p:cNvPr id="10" name="Title 1"/>
          <p:cNvSpPr>
            <a:spLocks noGrp="1"/>
          </p:cNvSpPr>
          <p:nvPr>
            <p:ph type="title"/>
          </p:nvPr>
        </p:nvSpPr>
        <p:spPr>
          <a:xfrm>
            <a:off x="6858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141A38-8029-403E-B959-D7E465D58827}" type="datetimeFigureOut">
              <a:rPr lang="en-US" smtClean="0"/>
              <a:pPr/>
              <a:t>17-Jun-14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AB844B-BB75-4355-A9B0-4FBDB390B0A7}" type="slidenum">
              <a:rPr lang="en-GB" smtClean="0"/>
              <a:pPr/>
              <a:t>‹#›</a:t>
            </a:fld>
            <a:endParaRPr lang="en-GB"/>
          </a:p>
        </p:txBody>
      </p:sp>
      <p:pic>
        <p:nvPicPr>
          <p:cNvPr id="7" name="Picture 4" descr="C:\Users\Muhammad\Desktop\blue.jpg"/>
          <p:cNvPicPr>
            <a:picLocks noChangeAspect="1" noChangeArrowheads="1"/>
          </p:cNvPicPr>
          <p:nvPr userDrawn="1"/>
        </p:nvPicPr>
        <p:blipFill>
          <a:blip r:embed="rId6"/>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latin typeface="Candara" pitchFamily="34" charset="0"/>
              </a:rPr>
              <a:t>Global Competitors</a:t>
            </a:r>
            <a:br>
              <a:rPr lang="en-US" dirty="0">
                <a:latin typeface="Candara" pitchFamily="34" charset="0"/>
              </a:rPr>
            </a:br>
            <a:endParaRPr lang="en-US" dirty="0">
              <a:latin typeface="Candara" pitchFamily="34" charset="0"/>
            </a:endParaRPr>
          </a:p>
        </p:txBody>
      </p:sp>
      <p:sp>
        <p:nvSpPr>
          <p:cNvPr id="3" name="Subtitle 2"/>
          <p:cNvSpPr>
            <a:spLocks noGrp="1"/>
          </p:cNvSpPr>
          <p:nvPr>
            <p:ph type="subTitle" idx="1"/>
          </p:nvPr>
        </p:nvSpPr>
        <p:spPr/>
        <p:txBody>
          <a:bodyPr/>
          <a:lstStyle/>
          <a:p>
            <a:r>
              <a:rPr lang="en-US" dirty="0" smtClean="0">
                <a:latin typeface="Candara" pitchFamily="34" charset="0"/>
              </a:rPr>
              <a:t>Lecture </a:t>
            </a:r>
            <a:r>
              <a:rPr lang="en-US" dirty="0" smtClean="0">
                <a:latin typeface="Candara" pitchFamily="34" charset="0"/>
              </a:rPr>
              <a:t>12</a:t>
            </a:r>
            <a:endParaRPr lang="en-US" dirty="0">
              <a:latin typeface="Candara" pitchFamily="34" charset="0"/>
            </a:endParaRPr>
          </a:p>
        </p:txBody>
      </p:sp>
    </p:spTree>
    <p:extLst>
      <p:ext uri="{BB962C8B-B14F-4D97-AF65-F5344CB8AC3E}">
        <p14:creationId xmlns:p14="http://schemas.microsoft.com/office/powerpoint/2010/main" val="2649740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Recap</a:t>
            </a:r>
            <a:endParaRPr lang="en-US" dirty="0"/>
          </a:p>
        </p:txBody>
      </p:sp>
      <p:sp>
        <p:nvSpPr>
          <p:cNvPr id="3" name="Content Placeholder 2"/>
          <p:cNvSpPr>
            <a:spLocks noGrp="1"/>
          </p:cNvSpPr>
          <p:nvPr>
            <p:ph idx="1"/>
          </p:nvPr>
        </p:nvSpPr>
        <p:spPr/>
        <p:txBody>
          <a:bodyPr/>
          <a:lstStyle/>
          <a:p>
            <a:r>
              <a:rPr lang="en-US" dirty="0"/>
              <a:t>The Globalization of Competition</a:t>
            </a:r>
          </a:p>
          <a:p>
            <a:r>
              <a:rPr lang="en-US" dirty="0"/>
              <a:t>Strategic Options for Local Firms </a:t>
            </a:r>
          </a:p>
          <a:p>
            <a:r>
              <a:rPr lang="en-US" dirty="0"/>
              <a:t>Cultural Attitudes toward Competition</a:t>
            </a:r>
          </a:p>
          <a:p>
            <a:endParaRPr lang="en-US" dirty="0"/>
          </a:p>
        </p:txBody>
      </p:sp>
    </p:spTree>
    <p:extLst>
      <p:ext uri="{BB962C8B-B14F-4D97-AF65-F5344CB8AC3E}">
        <p14:creationId xmlns:p14="http://schemas.microsoft.com/office/powerpoint/2010/main" val="7086549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Competitors from Emerging Markets</a:t>
            </a:r>
            <a:endParaRPr lang="en-US" dirty="0"/>
          </a:p>
        </p:txBody>
      </p:sp>
      <p:sp>
        <p:nvSpPr>
          <p:cNvPr id="3" name="Content Placeholder 2"/>
          <p:cNvSpPr>
            <a:spLocks noGrp="1"/>
          </p:cNvSpPr>
          <p:nvPr>
            <p:ph idx="1"/>
          </p:nvPr>
        </p:nvSpPr>
        <p:spPr/>
        <p:txBody>
          <a:bodyPr/>
          <a:lstStyle/>
          <a:p>
            <a:r>
              <a:rPr lang="en-US" dirty="0" smtClean="0"/>
              <a:t>State-owned Enterprises</a:t>
            </a:r>
          </a:p>
          <a:p>
            <a:r>
              <a:rPr lang="en-US" dirty="0" smtClean="0"/>
              <a:t>Business Groups</a:t>
            </a:r>
          </a:p>
          <a:p>
            <a:r>
              <a:rPr lang="en-US" dirty="0" smtClean="0"/>
              <a:t>New Global Players</a:t>
            </a:r>
            <a:endParaRPr lang="en-US" dirty="0"/>
          </a:p>
        </p:txBody>
      </p:sp>
    </p:spTree>
    <p:extLst>
      <p:ext uri="{BB962C8B-B14F-4D97-AF65-F5344CB8AC3E}">
        <p14:creationId xmlns:p14="http://schemas.microsoft.com/office/powerpoint/2010/main" val="9895590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1028"/>
          <p:cNvSpPr>
            <a:spLocks noGrp="1" noChangeArrowheads="1"/>
          </p:cNvSpPr>
          <p:nvPr>
            <p:ph type="title"/>
          </p:nvPr>
        </p:nvSpPr>
        <p:spPr>
          <a:xfrm>
            <a:off x="609600" y="0"/>
            <a:ext cx="5029200" cy="1371600"/>
          </a:xfrm>
        </p:spPr>
        <p:txBody>
          <a:bodyPr anchorCtr="1">
            <a:normAutofit fontScale="90000"/>
          </a:bodyPr>
          <a:lstStyle/>
          <a:p>
            <a:pPr eaLnBrk="1" hangingPunct="1"/>
            <a:r>
              <a:rPr lang="en-US" smtClean="0">
                <a:latin typeface="Candara" pitchFamily="34" charset="0"/>
              </a:rPr>
              <a:t>Government Barriers to Competition</a:t>
            </a:r>
          </a:p>
        </p:txBody>
      </p:sp>
      <p:sp>
        <p:nvSpPr>
          <p:cNvPr id="31747" name="Rectangle 1029"/>
          <p:cNvSpPr>
            <a:spLocks noGrp="1" noChangeArrowheads="1"/>
          </p:cNvSpPr>
          <p:nvPr>
            <p:ph idx="1"/>
          </p:nvPr>
        </p:nvSpPr>
        <p:spPr/>
        <p:txBody>
          <a:bodyPr/>
          <a:lstStyle/>
          <a:p>
            <a:pPr eaLnBrk="1" hangingPunct="1"/>
            <a:r>
              <a:rPr lang="en-US" smtClean="0">
                <a:latin typeface="Candara" pitchFamily="34" charset="0"/>
              </a:rPr>
              <a:t>Tariffs and restrictions on imports</a:t>
            </a:r>
          </a:p>
          <a:p>
            <a:pPr eaLnBrk="1" hangingPunct="1"/>
            <a:r>
              <a:rPr lang="en-US" smtClean="0">
                <a:latin typeface="Candara" pitchFamily="34" charset="0"/>
              </a:rPr>
              <a:t>Restrictions on foreign ownership and investment</a:t>
            </a:r>
          </a:p>
          <a:p>
            <a:pPr eaLnBrk="1" hangingPunct="1"/>
            <a:r>
              <a:rPr lang="en-US" smtClean="0">
                <a:latin typeface="Candara" pitchFamily="34" charset="0"/>
              </a:rPr>
              <a:t>Government control of inputs such as land, power, or water</a:t>
            </a:r>
          </a:p>
          <a:p>
            <a:pPr eaLnBrk="1" hangingPunct="1"/>
            <a:r>
              <a:rPr lang="en-US" smtClean="0">
                <a:latin typeface="Candara" pitchFamily="34" charset="0"/>
              </a:rPr>
              <a:t>Permits to start a business</a:t>
            </a:r>
          </a:p>
          <a:p>
            <a:pPr eaLnBrk="1" hangingPunct="1"/>
            <a:endParaRPr lang="en-US" smtClean="0">
              <a:latin typeface="Candara" pitchFamily="34" charset="0"/>
            </a:endParaRPr>
          </a:p>
        </p:txBody>
      </p:sp>
    </p:spTree>
    <p:extLst>
      <p:ext uri="{BB962C8B-B14F-4D97-AF65-F5344CB8AC3E}">
        <p14:creationId xmlns:p14="http://schemas.microsoft.com/office/powerpoint/2010/main" val="135284294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fade">
                                      <p:cBhvr>
                                        <p:cTn id="7" dur="2000"/>
                                        <p:tgtEl>
                                          <p:spTgt spid="317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1747">
                                            <p:txEl>
                                              <p:pRg st="0" end="0"/>
                                            </p:txEl>
                                          </p:spTgt>
                                        </p:tgtEl>
                                        <p:attrNameLst>
                                          <p:attrName>style.visibility</p:attrName>
                                        </p:attrNameLst>
                                      </p:cBhvr>
                                      <p:to>
                                        <p:strVal val="visible"/>
                                      </p:to>
                                    </p:set>
                                    <p:animEffect transition="in" filter="wipe(left)">
                                      <p:cBhvr>
                                        <p:cTn id="12" dur="500"/>
                                        <p:tgtEl>
                                          <p:spTgt spid="3174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1747">
                                            <p:txEl>
                                              <p:pRg st="1" end="1"/>
                                            </p:txEl>
                                          </p:spTgt>
                                        </p:tgtEl>
                                        <p:attrNameLst>
                                          <p:attrName>style.visibility</p:attrName>
                                        </p:attrNameLst>
                                      </p:cBhvr>
                                      <p:to>
                                        <p:strVal val="visible"/>
                                      </p:to>
                                    </p:set>
                                    <p:animEffect transition="in" filter="wipe(left)">
                                      <p:cBhvr>
                                        <p:cTn id="17" dur="500"/>
                                        <p:tgtEl>
                                          <p:spTgt spid="3174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1747">
                                            <p:txEl>
                                              <p:pRg st="2" end="2"/>
                                            </p:txEl>
                                          </p:spTgt>
                                        </p:tgtEl>
                                        <p:attrNameLst>
                                          <p:attrName>style.visibility</p:attrName>
                                        </p:attrNameLst>
                                      </p:cBhvr>
                                      <p:to>
                                        <p:strVal val="visible"/>
                                      </p:to>
                                    </p:set>
                                    <p:animEffect transition="in" filter="wipe(left)">
                                      <p:cBhvr>
                                        <p:cTn id="22" dur="500"/>
                                        <p:tgtEl>
                                          <p:spTgt spid="3174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1747">
                                            <p:txEl>
                                              <p:pRg st="3" end="3"/>
                                            </p:txEl>
                                          </p:spTgt>
                                        </p:tgtEl>
                                        <p:attrNameLst>
                                          <p:attrName>style.visibility</p:attrName>
                                        </p:attrNameLst>
                                      </p:cBhvr>
                                      <p:to>
                                        <p:strVal val="visible"/>
                                      </p:to>
                                    </p:set>
                                    <p:animEffect transition="in" filter="wipe(left)">
                                      <p:cBhvr>
                                        <p:cTn id="27" dur="500"/>
                                        <p:tgtEl>
                                          <p:spTgt spid="3174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animBg="1"/>
      <p:bldP spid="31747"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4"/>
          <p:cNvSpPr>
            <a:spLocks noGrp="1" noChangeArrowheads="1"/>
          </p:cNvSpPr>
          <p:nvPr>
            <p:ph type="title"/>
          </p:nvPr>
        </p:nvSpPr>
        <p:spPr>
          <a:xfrm>
            <a:off x="609600" y="0"/>
            <a:ext cx="4953000" cy="1371600"/>
          </a:xfrm>
        </p:spPr>
        <p:txBody>
          <a:bodyPr anchorCtr="1">
            <a:normAutofit fontScale="90000"/>
          </a:bodyPr>
          <a:lstStyle/>
          <a:p>
            <a:pPr eaLnBrk="1" hangingPunct="1"/>
            <a:r>
              <a:rPr lang="en-US" smtClean="0">
                <a:latin typeface="Candara" pitchFamily="34" charset="0"/>
              </a:rPr>
              <a:t>Managing Country of </a:t>
            </a:r>
            <a:br>
              <a:rPr lang="en-US" smtClean="0">
                <a:latin typeface="Candara" pitchFamily="34" charset="0"/>
              </a:rPr>
            </a:br>
            <a:r>
              <a:rPr lang="en-US" smtClean="0">
                <a:latin typeface="Candara" pitchFamily="34" charset="0"/>
              </a:rPr>
              <a:t>Origin Perceptions</a:t>
            </a:r>
          </a:p>
        </p:txBody>
      </p:sp>
      <p:sp>
        <p:nvSpPr>
          <p:cNvPr id="51203" name="Rectangle 5"/>
          <p:cNvSpPr>
            <a:spLocks noGrp="1" noChangeArrowheads="1"/>
          </p:cNvSpPr>
          <p:nvPr>
            <p:ph idx="1"/>
          </p:nvPr>
        </p:nvSpPr>
        <p:spPr/>
        <p:txBody>
          <a:bodyPr/>
          <a:lstStyle/>
          <a:p>
            <a:pPr eaLnBrk="1" hangingPunct="1"/>
            <a:r>
              <a:rPr lang="en-US" sz="2800" smtClean="0">
                <a:latin typeface="Candara" pitchFamily="34" charset="0"/>
              </a:rPr>
              <a:t>Production may be moved to a country with a positive country-of-origin effect. </a:t>
            </a:r>
          </a:p>
          <a:p>
            <a:pPr eaLnBrk="1" hangingPunct="1"/>
            <a:r>
              <a:rPr lang="en-US" sz="2800" smtClean="0">
                <a:latin typeface="Candara" pitchFamily="34" charset="0"/>
              </a:rPr>
              <a:t>Key parts can be sourced from such countries</a:t>
            </a:r>
          </a:p>
          <a:p>
            <a:pPr eaLnBrk="1" hangingPunct="1"/>
            <a:r>
              <a:rPr lang="en-US" sz="2800" smtClean="0">
                <a:latin typeface="Candara" pitchFamily="34" charset="0"/>
              </a:rPr>
              <a:t>A channel that distributes already accepted complimentary products can be used</a:t>
            </a:r>
          </a:p>
          <a:p>
            <a:pPr eaLnBrk="1" hangingPunct="1"/>
            <a:r>
              <a:rPr lang="en-US" sz="2800" smtClean="0">
                <a:latin typeface="Candara" pitchFamily="34" charset="0"/>
              </a:rPr>
              <a:t>A communications campaign designed to strengthen the association between product and country-of-origin can be developed</a:t>
            </a:r>
          </a:p>
          <a:p>
            <a:pPr eaLnBrk="1" hangingPunct="1"/>
            <a:endParaRPr lang="en-US" sz="2800" smtClean="0">
              <a:latin typeface="Candara" pitchFamily="34" charset="0"/>
            </a:endParaRPr>
          </a:p>
        </p:txBody>
      </p:sp>
    </p:spTree>
    <p:extLst>
      <p:ext uri="{BB962C8B-B14F-4D97-AF65-F5344CB8AC3E}">
        <p14:creationId xmlns:p14="http://schemas.microsoft.com/office/powerpoint/2010/main" val="340563613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fade">
                                      <p:cBhvr>
                                        <p:cTn id="7" dur="2000"/>
                                        <p:tgtEl>
                                          <p:spTgt spid="512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1203">
                                            <p:txEl>
                                              <p:pRg st="0" end="0"/>
                                            </p:txEl>
                                          </p:spTgt>
                                        </p:tgtEl>
                                        <p:attrNameLst>
                                          <p:attrName>style.visibility</p:attrName>
                                        </p:attrNameLst>
                                      </p:cBhvr>
                                      <p:to>
                                        <p:strVal val="visible"/>
                                      </p:to>
                                    </p:set>
                                    <p:animEffect transition="in" filter="wipe(left)">
                                      <p:cBhvr>
                                        <p:cTn id="12" dur="500"/>
                                        <p:tgtEl>
                                          <p:spTgt spid="5120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203">
                                            <p:txEl>
                                              <p:pRg st="1" end="1"/>
                                            </p:txEl>
                                          </p:spTgt>
                                        </p:tgtEl>
                                        <p:attrNameLst>
                                          <p:attrName>style.visibility</p:attrName>
                                        </p:attrNameLst>
                                      </p:cBhvr>
                                      <p:to>
                                        <p:strVal val="visible"/>
                                      </p:to>
                                    </p:set>
                                    <p:animEffect transition="in" filter="wipe(left)">
                                      <p:cBhvr>
                                        <p:cTn id="17" dur="500"/>
                                        <p:tgtEl>
                                          <p:spTgt spid="5120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1203">
                                            <p:txEl>
                                              <p:pRg st="2" end="2"/>
                                            </p:txEl>
                                          </p:spTgt>
                                        </p:tgtEl>
                                        <p:attrNameLst>
                                          <p:attrName>style.visibility</p:attrName>
                                        </p:attrNameLst>
                                      </p:cBhvr>
                                      <p:to>
                                        <p:strVal val="visible"/>
                                      </p:to>
                                    </p:set>
                                    <p:animEffect transition="in" filter="wipe(left)">
                                      <p:cBhvr>
                                        <p:cTn id="22" dur="500"/>
                                        <p:tgtEl>
                                          <p:spTgt spid="5120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1203">
                                            <p:txEl>
                                              <p:pRg st="3" end="3"/>
                                            </p:txEl>
                                          </p:spTgt>
                                        </p:tgtEl>
                                        <p:attrNameLst>
                                          <p:attrName>style.visibility</p:attrName>
                                        </p:attrNameLst>
                                      </p:cBhvr>
                                      <p:to>
                                        <p:strVal val="visible"/>
                                      </p:to>
                                    </p:set>
                                    <p:animEffect transition="in" filter="wipe(left)">
                                      <p:cBhvr>
                                        <p:cTn id="27" dur="500"/>
                                        <p:tgtEl>
                                          <p:spTgt spid="512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animBg="1"/>
      <p:bldP spid="51203"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10"/>
          <p:cNvSpPr>
            <a:spLocks noGrp="1" noChangeArrowheads="1"/>
          </p:cNvSpPr>
          <p:nvPr>
            <p:ph type="title"/>
          </p:nvPr>
        </p:nvSpPr>
        <p:spPr>
          <a:xfrm>
            <a:off x="609600" y="0"/>
            <a:ext cx="6019800" cy="1371600"/>
          </a:xfrm>
        </p:spPr>
        <p:txBody>
          <a:bodyPr anchorCtr="1">
            <a:normAutofit fontScale="90000"/>
          </a:bodyPr>
          <a:lstStyle/>
          <a:p>
            <a:pPr eaLnBrk="1" hangingPunct="1"/>
            <a:r>
              <a:rPr lang="en-US" smtClean="0">
                <a:latin typeface="Candara" pitchFamily="34" charset="0"/>
              </a:rPr>
              <a:t>Country of Origin Issues – </a:t>
            </a:r>
            <a:br>
              <a:rPr lang="en-US" smtClean="0">
                <a:latin typeface="Candara" pitchFamily="34" charset="0"/>
              </a:rPr>
            </a:br>
            <a:r>
              <a:rPr lang="en-US" smtClean="0">
                <a:latin typeface="Candara" pitchFamily="34" charset="0"/>
              </a:rPr>
              <a:t>Beyond Quality</a:t>
            </a:r>
          </a:p>
        </p:txBody>
      </p:sp>
      <p:sp>
        <p:nvSpPr>
          <p:cNvPr id="52227" name="Rectangle 11"/>
          <p:cNvSpPr>
            <a:spLocks noGrp="1" noChangeArrowheads="1"/>
          </p:cNvSpPr>
          <p:nvPr>
            <p:ph idx="1"/>
          </p:nvPr>
        </p:nvSpPr>
        <p:spPr>
          <a:xfrm>
            <a:off x="457200" y="1570037"/>
            <a:ext cx="4343400" cy="4525963"/>
          </a:xfrm>
        </p:spPr>
        <p:txBody>
          <a:bodyPr>
            <a:normAutofit/>
          </a:bodyPr>
          <a:lstStyle/>
          <a:p>
            <a:pPr eaLnBrk="1" hangingPunct="1">
              <a:lnSpc>
                <a:spcPct val="90000"/>
              </a:lnSpc>
            </a:pPr>
            <a:r>
              <a:rPr lang="en-US" dirty="0" smtClean="0">
                <a:latin typeface="Candara" pitchFamily="34" charset="0"/>
              </a:rPr>
              <a:t>Consumer Ethnocentrism</a:t>
            </a:r>
          </a:p>
          <a:p>
            <a:pPr lvl="1" eaLnBrk="1" hangingPunct="1">
              <a:lnSpc>
                <a:spcPct val="90000"/>
              </a:lnSpc>
            </a:pPr>
            <a:r>
              <a:rPr lang="en-US" dirty="0" smtClean="0">
                <a:latin typeface="Candara" pitchFamily="34" charset="0"/>
              </a:rPr>
              <a:t>Buyers are disinclined to purchase foreign products because they believe buying imported products results in job losses and hardship at home</a:t>
            </a:r>
          </a:p>
        </p:txBody>
      </p:sp>
      <p:sp>
        <p:nvSpPr>
          <p:cNvPr id="52228" name="Rectangle 12"/>
          <p:cNvSpPr>
            <a:spLocks noGrp="1" noChangeArrowheads="1"/>
          </p:cNvSpPr>
          <p:nvPr>
            <p:ph type="body" sz="half" idx="4294967295"/>
          </p:nvPr>
        </p:nvSpPr>
        <p:spPr>
          <a:xfrm>
            <a:off x="5486400" y="1600200"/>
            <a:ext cx="3657600" cy="4267200"/>
          </a:xfrm>
        </p:spPr>
        <p:txBody>
          <a:bodyPr/>
          <a:lstStyle/>
          <a:p>
            <a:pPr eaLnBrk="1" hangingPunct="1"/>
            <a:r>
              <a:rPr lang="en-US" dirty="0" smtClean="0">
                <a:latin typeface="Candara" pitchFamily="34" charset="0"/>
              </a:rPr>
              <a:t>Consumer Animosity</a:t>
            </a:r>
          </a:p>
          <a:p>
            <a:pPr lvl="1" eaLnBrk="1" hangingPunct="1"/>
            <a:r>
              <a:rPr lang="en-US" dirty="0" smtClean="0">
                <a:latin typeface="Candara" pitchFamily="34" charset="0"/>
              </a:rPr>
              <a:t>Buyers harbor political objections to purchasing products from a specific foreign country</a:t>
            </a:r>
          </a:p>
          <a:p>
            <a:pPr eaLnBrk="1" hangingPunct="1"/>
            <a:endParaRPr lang="en-US" dirty="0" smtClean="0">
              <a:latin typeface="Candara" pitchFamily="34" charset="0"/>
            </a:endParaRPr>
          </a:p>
        </p:txBody>
      </p:sp>
    </p:spTree>
    <p:extLst>
      <p:ext uri="{BB962C8B-B14F-4D97-AF65-F5344CB8AC3E}">
        <p14:creationId xmlns:p14="http://schemas.microsoft.com/office/powerpoint/2010/main" val="235944516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fade">
                                      <p:cBhvr>
                                        <p:cTn id="7" dur="2000"/>
                                        <p:tgtEl>
                                          <p:spTgt spid="522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2227">
                                            <p:txEl>
                                              <p:pRg st="0" end="0"/>
                                            </p:txEl>
                                          </p:spTgt>
                                        </p:tgtEl>
                                        <p:attrNameLst>
                                          <p:attrName>style.visibility</p:attrName>
                                        </p:attrNameLst>
                                      </p:cBhvr>
                                      <p:to>
                                        <p:strVal val="visible"/>
                                      </p:to>
                                    </p:set>
                                    <p:animEffect transition="in" filter="wipe(left)">
                                      <p:cBhvr>
                                        <p:cTn id="12" dur="500"/>
                                        <p:tgtEl>
                                          <p:spTgt spid="52227">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52227">
                                            <p:txEl>
                                              <p:pRg st="1" end="1"/>
                                            </p:txEl>
                                          </p:spTgt>
                                        </p:tgtEl>
                                        <p:attrNameLst>
                                          <p:attrName>style.visibility</p:attrName>
                                        </p:attrNameLst>
                                      </p:cBhvr>
                                      <p:to>
                                        <p:strVal val="visible"/>
                                      </p:to>
                                    </p:set>
                                    <p:animEffect transition="in" filter="wipe(left)">
                                      <p:cBhvr>
                                        <p:cTn id="15" dur="500"/>
                                        <p:tgtEl>
                                          <p:spTgt spid="52227">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52228">
                                            <p:txEl>
                                              <p:pRg st="0" end="0"/>
                                            </p:txEl>
                                          </p:spTgt>
                                        </p:tgtEl>
                                        <p:attrNameLst>
                                          <p:attrName>style.visibility</p:attrName>
                                        </p:attrNameLst>
                                      </p:cBhvr>
                                      <p:to>
                                        <p:strVal val="visible"/>
                                      </p:to>
                                    </p:set>
                                    <p:animEffect transition="in" filter="wipe(left)">
                                      <p:cBhvr>
                                        <p:cTn id="20" dur="500"/>
                                        <p:tgtEl>
                                          <p:spTgt spid="52228">
                                            <p:txEl>
                                              <p:pRg st="0" end="0"/>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52228">
                                            <p:txEl>
                                              <p:pRg st="1" end="1"/>
                                            </p:txEl>
                                          </p:spTgt>
                                        </p:tgtEl>
                                        <p:attrNameLst>
                                          <p:attrName>style.visibility</p:attrName>
                                        </p:attrNameLst>
                                      </p:cBhvr>
                                      <p:to>
                                        <p:strVal val="visible"/>
                                      </p:to>
                                    </p:set>
                                    <p:animEffect transition="in" filter="wipe(left)">
                                      <p:cBhvr>
                                        <p:cTn id="23" dur="500"/>
                                        <p:tgtEl>
                                          <p:spTgt spid="5222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animBg="1"/>
      <p:bldP spid="52227" grpId="0" build="p"/>
      <p:bldP spid="52228"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COUNTRY OF ORIGIN</a:t>
            </a:r>
            <a:endParaRPr lang="en-GB" sz="3600" b="1" dirty="0"/>
          </a:p>
        </p:txBody>
      </p:sp>
      <p:sp>
        <p:nvSpPr>
          <p:cNvPr id="3" name="Content Placeholder 2"/>
          <p:cNvSpPr>
            <a:spLocks noGrp="1"/>
          </p:cNvSpPr>
          <p:nvPr>
            <p:ph idx="1"/>
          </p:nvPr>
        </p:nvSpPr>
        <p:spPr/>
        <p:txBody>
          <a:bodyPr/>
          <a:lstStyle/>
          <a:p>
            <a:pPr>
              <a:buNone/>
            </a:pPr>
            <a:r>
              <a:rPr lang="en-US" sz="2000" b="1" dirty="0" smtClean="0"/>
              <a:t>Where a product or brand comes from often influences a consumer perception of the product.</a:t>
            </a:r>
          </a:p>
          <a:p>
            <a:pPr>
              <a:buNone/>
            </a:pPr>
            <a:endParaRPr lang="en-US" sz="2000" b="1" dirty="0" smtClean="0"/>
          </a:p>
          <a:p>
            <a:pPr>
              <a:buNone/>
            </a:pPr>
            <a:r>
              <a:rPr lang="en-GB" sz="2400" b="1" dirty="0" smtClean="0"/>
              <a:t>Country-of-origin effect</a:t>
            </a:r>
          </a:p>
          <a:p>
            <a:pPr>
              <a:buNone/>
            </a:pPr>
            <a:r>
              <a:rPr lang="en-US" sz="2400" dirty="0" smtClean="0">
                <a:solidFill>
                  <a:schemeClr val="tx2"/>
                </a:solidFill>
              </a:rPr>
              <a:t>Deals with quality perceptions of products. This effect differs by product category and quality level of the country </a:t>
            </a:r>
            <a:r>
              <a:rPr lang="en-GB" sz="2400" dirty="0" smtClean="0">
                <a:solidFill>
                  <a:schemeClr val="tx2"/>
                </a:solidFill>
              </a:rPr>
              <a:t>of production</a:t>
            </a:r>
          </a:p>
          <a:p>
            <a:pPr>
              <a:buNone/>
            </a:pPr>
            <a:r>
              <a:rPr lang="en-GB" sz="2400" b="1" dirty="0" smtClean="0"/>
              <a:t>Country-of-origin bias</a:t>
            </a:r>
          </a:p>
          <a:p>
            <a:pPr>
              <a:buNone/>
            </a:pPr>
            <a:r>
              <a:rPr lang="en-US" sz="2400" dirty="0" smtClean="0">
                <a:solidFill>
                  <a:schemeClr val="tx2"/>
                </a:solidFill>
              </a:rPr>
              <a:t>Customers tend to overstate the positive and negative of product attributes and this can cause a bias towards products from a given country</a:t>
            </a:r>
            <a:endParaRPr lang="en-GB" sz="2400" dirty="0">
              <a:solidFill>
                <a:schemeClr val="tx2"/>
              </a:solidFill>
            </a:endParaRPr>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7</a:t>
            </a:fld>
            <a:endParaRPr lang="es-ES"/>
          </a:p>
        </p:txBody>
      </p:sp>
    </p:spTree>
    <p:extLst>
      <p:ext uri="{BB962C8B-B14F-4D97-AF65-F5344CB8AC3E}">
        <p14:creationId xmlns:p14="http://schemas.microsoft.com/office/powerpoint/2010/main" val="2009398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Country of Origin</a:t>
            </a:r>
            <a:endParaRPr lang="en-GB" sz="3600" b="1" dirty="0"/>
          </a:p>
        </p:txBody>
      </p:sp>
      <p:sp>
        <p:nvSpPr>
          <p:cNvPr id="3" name="Content Placeholder 2"/>
          <p:cNvSpPr>
            <a:spLocks noGrp="1"/>
          </p:cNvSpPr>
          <p:nvPr>
            <p:ph idx="1"/>
          </p:nvPr>
        </p:nvSpPr>
        <p:spPr>
          <a:xfrm>
            <a:off x="457200" y="1500174"/>
            <a:ext cx="8229600" cy="4625989"/>
          </a:xfrm>
        </p:spPr>
        <p:txBody>
          <a:bodyPr/>
          <a:lstStyle/>
          <a:p>
            <a:pPr>
              <a:buNone/>
            </a:pPr>
            <a:r>
              <a:rPr lang="en-US" sz="2000" dirty="0" smtClean="0"/>
              <a:t>“The picture, the reputation, the stereotype that businessmen and consumers attach to products of a </a:t>
            </a:r>
            <a:r>
              <a:rPr lang="en-GB" sz="2000" dirty="0" smtClean="0"/>
              <a:t>specific country” (</a:t>
            </a:r>
            <a:r>
              <a:rPr lang="en-GB" sz="2000" dirty="0" err="1" smtClean="0"/>
              <a:t>Nagashima</a:t>
            </a:r>
            <a:r>
              <a:rPr lang="en-GB" sz="2000" dirty="0" smtClean="0"/>
              <a:t>, 1970).</a:t>
            </a:r>
          </a:p>
          <a:p>
            <a:pPr>
              <a:buNone/>
            </a:pPr>
            <a:r>
              <a:rPr lang="en-US" sz="2000" dirty="0" smtClean="0"/>
              <a:t>“Made in ‘places’ or geographic origins, which can be anything from a city to a state or province, a country, a region, a continent – or the world in the case of ‘global’ products. Farther, unless viewed in strictly legal terms, ‘made-in’ can mean manufactured-in but also assembled, designed- or invented-in, made by a producer whose domicile is in, and often, wanting to look like it is made-in </a:t>
            </a:r>
            <a:r>
              <a:rPr lang="en-GB" sz="2000" dirty="0" smtClean="0"/>
              <a:t>…” (</a:t>
            </a:r>
            <a:r>
              <a:rPr lang="en-GB" sz="2000" dirty="0" err="1" smtClean="0"/>
              <a:t>Kaynak</a:t>
            </a:r>
            <a:r>
              <a:rPr lang="en-GB" sz="2000" dirty="0" smtClean="0"/>
              <a:t> and </a:t>
            </a:r>
            <a:r>
              <a:rPr lang="en-GB" sz="2000" dirty="0" err="1" smtClean="0"/>
              <a:t>Cavusgil</a:t>
            </a:r>
            <a:r>
              <a:rPr lang="en-GB" sz="2000" dirty="0" smtClean="0"/>
              <a:t>, 1983).</a:t>
            </a:r>
          </a:p>
          <a:p>
            <a:pPr>
              <a:buNone/>
            </a:pPr>
            <a:r>
              <a:rPr lang="en-US" sz="2000" dirty="0" smtClean="0"/>
              <a:t>“The overall perception consumers form of products from a particular country, based on their perceptions of that country’s production and marketing strengths and weaknesses” (Roth and Romeo, 1992).</a:t>
            </a:r>
          </a:p>
          <a:p>
            <a:pPr>
              <a:buNone/>
            </a:pPr>
            <a:r>
              <a:rPr lang="en-US" sz="2000" dirty="0" smtClean="0"/>
              <a:t>“The place in the world where a product is manufactured is the county of origin” (</a:t>
            </a:r>
            <a:r>
              <a:rPr lang="en-US" sz="2000" dirty="0" err="1" smtClean="0"/>
              <a:t>Liefeld</a:t>
            </a:r>
            <a:r>
              <a:rPr lang="en-US" sz="2000" dirty="0" smtClean="0"/>
              <a:t>, 2004)</a:t>
            </a:r>
            <a:endParaRPr lang="en-GB" sz="2000"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8</a:t>
            </a:fld>
            <a:endParaRPr lang="es-ES"/>
          </a:p>
        </p:txBody>
      </p:sp>
    </p:spTree>
    <p:extLst>
      <p:ext uri="{BB962C8B-B14F-4D97-AF65-F5344CB8AC3E}">
        <p14:creationId xmlns:p14="http://schemas.microsoft.com/office/powerpoint/2010/main" val="15587454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Which is their nationality??</a:t>
            </a:r>
            <a:endParaRPr lang="en-GB" sz="3600" b="1"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9</a:t>
            </a:fld>
            <a:endParaRPr lang="es-ES"/>
          </a:p>
        </p:txBody>
      </p:sp>
      <p:pic>
        <p:nvPicPr>
          <p:cNvPr id="12291" name="Picture 3" descr="C:\Users\Muhammad\Desktop\stella_artois_non_alco.jpg"/>
          <p:cNvPicPr>
            <a:picLocks noChangeAspect="1" noChangeArrowheads="1"/>
          </p:cNvPicPr>
          <p:nvPr/>
        </p:nvPicPr>
        <p:blipFill>
          <a:blip r:embed="rId2" cstate="print"/>
          <a:srcRect/>
          <a:stretch>
            <a:fillRect/>
          </a:stretch>
        </p:blipFill>
        <p:spPr bwMode="auto">
          <a:xfrm>
            <a:off x="6934200" y="1371600"/>
            <a:ext cx="1928826" cy="5323355"/>
          </a:xfrm>
          <a:prstGeom prst="rect">
            <a:avLst/>
          </a:prstGeom>
          <a:ln>
            <a:noFill/>
          </a:ln>
          <a:effectLst>
            <a:softEdge rad="112500"/>
          </a:effectLst>
        </p:spPr>
      </p:pic>
      <p:pic>
        <p:nvPicPr>
          <p:cNvPr id="12293" name="Picture 5" descr="C:\Users\Muhammad\Desktop\ferrari car wallpaper for desktop-1.jpg"/>
          <p:cNvPicPr>
            <a:picLocks noChangeAspect="1" noChangeArrowheads="1"/>
          </p:cNvPicPr>
          <p:nvPr/>
        </p:nvPicPr>
        <p:blipFill>
          <a:blip r:embed="rId3" cstate="print"/>
          <a:srcRect/>
          <a:stretch>
            <a:fillRect/>
          </a:stretch>
        </p:blipFill>
        <p:spPr bwMode="auto">
          <a:xfrm>
            <a:off x="533400" y="4343400"/>
            <a:ext cx="2171714" cy="1628786"/>
          </a:xfrm>
          <a:prstGeom prst="rect">
            <a:avLst/>
          </a:prstGeom>
          <a:noFill/>
        </p:spPr>
      </p:pic>
      <p:pic>
        <p:nvPicPr>
          <p:cNvPr id="12294" name="Picture 6" descr="C:\Users\Muhammad\Desktop\$(KGrHqV,!g8E9n3J8V)NBPb0CgRZf!~~60_35.JPG"/>
          <p:cNvPicPr>
            <a:picLocks noChangeAspect="1" noChangeArrowheads="1"/>
          </p:cNvPicPr>
          <p:nvPr/>
        </p:nvPicPr>
        <p:blipFill>
          <a:blip r:embed="rId4"/>
          <a:srcRect/>
          <a:stretch>
            <a:fillRect/>
          </a:stretch>
        </p:blipFill>
        <p:spPr bwMode="auto">
          <a:xfrm>
            <a:off x="5486400" y="3962400"/>
            <a:ext cx="1409566" cy="2502189"/>
          </a:xfrm>
          <a:prstGeom prst="rect">
            <a:avLst/>
          </a:prstGeom>
          <a:ln>
            <a:noFill/>
          </a:ln>
          <a:effectLst>
            <a:softEdge rad="112500"/>
          </a:effectLst>
        </p:spPr>
      </p:pic>
      <p:pic>
        <p:nvPicPr>
          <p:cNvPr id="2050" name="Picture 2"/>
          <p:cNvPicPr>
            <a:picLocks noGrp="1" noChangeAspect="1" noChangeArrowheads="1"/>
          </p:cNvPicPr>
          <p:nvPr>
            <p:ph idx="1"/>
          </p:nvPr>
        </p:nvPicPr>
        <p:blipFill>
          <a:blip r:embed="rId5"/>
          <a:srcRect/>
          <a:stretch>
            <a:fillRect/>
          </a:stretch>
        </p:blipFill>
        <p:spPr bwMode="auto">
          <a:xfrm>
            <a:off x="685800" y="1524000"/>
            <a:ext cx="5486400" cy="2305050"/>
          </a:xfrm>
          <a:prstGeom prst="rect">
            <a:avLst/>
          </a:prstGeom>
          <a:noFill/>
          <a:ln w="9525">
            <a:noFill/>
            <a:miter lim="800000"/>
            <a:headEnd/>
            <a:tailEnd/>
          </a:ln>
          <a:effectLst/>
        </p:spPr>
      </p:pic>
      <p:pic>
        <p:nvPicPr>
          <p:cNvPr id="2052" name="Picture 4" descr="http://leonidas-chocolates.ca/images/18-assorted-leonidas-chocolates-divine-gold-gift-box538.jpeg"/>
          <p:cNvPicPr>
            <a:picLocks noChangeAspect="1" noChangeArrowheads="1"/>
          </p:cNvPicPr>
          <p:nvPr/>
        </p:nvPicPr>
        <p:blipFill>
          <a:blip r:embed="rId6" cstate="print"/>
          <a:srcRect/>
          <a:stretch>
            <a:fillRect/>
          </a:stretch>
        </p:blipFill>
        <p:spPr bwMode="auto">
          <a:xfrm>
            <a:off x="2881174" y="4038600"/>
            <a:ext cx="2446896" cy="2057400"/>
          </a:xfrm>
          <a:prstGeom prst="rect">
            <a:avLst/>
          </a:prstGeom>
          <a:noFill/>
        </p:spPr>
      </p:pic>
    </p:spTree>
    <p:extLst>
      <p:ext uri="{BB962C8B-B14F-4D97-AF65-F5344CB8AC3E}">
        <p14:creationId xmlns:p14="http://schemas.microsoft.com/office/powerpoint/2010/main" val="8433734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Parma Ham</a:t>
            </a:r>
            <a:endParaRPr lang="en-GB"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10</a:t>
            </a:fld>
            <a:endParaRPr lang="es-ES"/>
          </a:p>
        </p:txBody>
      </p:sp>
      <p:pic>
        <p:nvPicPr>
          <p:cNvPr id="13314" name="Picture 2"/>
          <p:cNvPicPr>
            <a:picLocks noGrp="1" noChangeAspect="1" noChangeArrowheads="1"/>
          </p:cNvPicPr>
          <p:nvPr>
            <p:ph idx="1"/>
          </p:nvPr>
        </p:nvPicPr>
        <p:blipFill>
          <a:blip r:embed="rId3"/>
          <a:srcRect/>
          <a:stretch>
            <a:fillRect/>
          </a:stretch>
        </p:blipFill>
        <p:spPr bwMode="auto">
          <a:xfrm>
            <a:off x="2000232" y="1643050"/>
            <a:ext cx="5214975" cy="4000528"/>
          </a:xfrm>
          <a:prstGeom prst="rect">
            <a:avLst/>
          </a:prstGeom>
          <a:noFill/>
          <a:ln w="9525">
            <a:noFill/>
            <a:miter lim="800000"/>
            <a:headEnd/>
            <a:tailEnd/>
          </a:ln>
          <a:effectLst/>
        </p:spPr>
      </p:pic>
    </p:spTree>
    <p:extLst>
      <p:ext uri="{BB962C8B-B14F-4D97-AF65-F5344CB8AC3E}">
        <p14:creationId xmlns:p14="http://schemas.microsoft.com/office/powerpoint/2010/main" val="8307219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Global Branding</a:t>
            </a:r>
            <a:endParaRPr lang="en-GB" b="1" dirty="0"/>
          </a:p>
        </p:txBody>
      </p:sp>
      <p:sp>
        <p:nvSpPr>
          <p:cNvPr id="3" name="Content Placeholder 2"/>
          <p:cNvSpPr>
            <a:spLocks noGrp="1"/>
          </p:cNvSpPr>
          <p:nvPr>
            <p:ph idx="1"/>
          </p:nvPr>
        </p:nvSpPr>
        <p:spPr/>
        <p:txBody>
          <a:bodyPr/>
          <a:lstStyle/>
          <a:p>
            <a:pPr>
              <a:buNone/>
            </a:pPr>
            <a:r>
              <a:rPr lang="en-GB" sz="2400" b="1" dirty="0" smtClean="0"/>
              <a:t>Country of Origin</a:t>
            </a:r>
          </a:p>
          <a:p>
            <a:pPr>
              <a:buNone/>
            </a:pPr>
            <a:r>
              <a:rPr lang="en-US" sz="2400" dirty="0" smtClean="0">
                <a:solidFill>
                  <a:schemeClr val="tx2"/>
                </a:solidFill>
              </a:rPr>
              <a:t>Country with which good/service is associated</a:t>
            </a:r>
          </a:p>
          <a:p>
            <a:pPr>
              <a:buNone/>
            </a:pPr>
            <a:r>
              <a:rPr lang="en-GB" sz="2400" b="1" dirty="0" smtClean="0"/>
              <a:t>Country of Manufacture</a:t>
            </a:r>
          </a:p>
          <a:p>
            <a:pPr>
              <a:buNone/>
            </a:pPr>
            <a:r>
              <a:rPr lang="en-US" sz="2400" dirty="0" smtClean="0">
                <a:solidFill>
                  <a:schemeClr val="tx2"/>
                </a:solidFill>
              </a:rPr>
              <a:t>Country where the product is manufactured (for products)</a:t>
            </a:r>
          </a:p>
          <a:p>
            <a:pPr>
              <a:buNone/>
            </a:pPr>
            <a:r>
              <a:rPr lang="en-US" sz="2400" dirty="0" smtClean="0">
                <a:solidFill>
                  <a:schemeClr val="tx2"/>
                </a:solidFill>
              </a:rPr>
              <a:t>Country where the headquarters are located (for services)</a:t>
            </a:r>
          </a:p>
          <a:p>
            <a:pPr>
              <a:buNone/>
            </a:pPr>
            <a:r>
              <a:rPr lang="en-GB" sz="2400" b="1" dirty="0" smtClean="0"/>
              <a:t>Country-of-design</a:t>
            </a:r>
          </a:p>
          <a:p>
            <a:pPr>
              <a:buNone/>
            </a:pPr>
            <a:r>
              <a:rPr lang="en-US" sz="2400" dirty="0" smtClean="0">
                <a:solidFill>
                  <a:schemeClr val="tx2"/>
                </a:solidFill>
              </a:rPr>
              <a:t>Country where the product is </a:t>
            </a:r>
            <a:r>
              <a:rPr lang="en-GB" sz="2400" dirty="0" smtClean="0">
                <a:solidFill>
                  <a:schemeClr val="tx2"/>
                </a:solidFill>
              </a:rPr>
              <a:t>originally</a:t>
            </a:r>
            <a:r>
              <a:rPr lang="en-US" sz="2400" dirty="0" smtClean="0">
                <a:solidFill>
                  <a:schemeClr val="tx2"/>
                </a:solidFill>
              </a:rPr>
              <a:t> designed</a:t>
            </a:r>
          </a:p>
          <a:p>
            <a:pPr>
              <a:buNone/>
            </a:pPr>
            <a:r>
              <a:rPr lang="en-US" sz="2400" b="1" dirty="0" smtClean="0"/>
              <a:t>In the absence of other product information, country of origin impacts consumers’ product </a:t>
            </a:r>
            <a:r>
              <a:rPr lang="en-GB" sz="2400" b="1" dirty="0" smtClean="0"/>
              <a:t>evaluations.</a:t>
            </a:r>
            <a:endParaRPr lang="en-GB" sz="2400"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11</a:t>
            </a:fld>
            <a:endParaRPr lang="es-ES" dirty="0"/>
          </a:p>
        </p:txBody>
      </p:sp>
    </p:spTree>
    <p:extLst>
      <p:ext uri="{BB962C8B-B14F-4D97-AF65-F5344CB8AC3E}">
        <p14:creationId xmlns:p14="http://schemas.microsoft.com/office/powerpoint/2010/main" val="42928242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6172200" cy="1447800"/>
          </a:xfrm>
        </p:spPr>
        <p:txBody>
          <a:bodyPr/>
          <a:lstStyle/>
          <a:p>
            <a:r>
              <a:rPr lang="en-US" sz="3600" b="1" dirty="0" smtClean="0"/>
              <a:t>Which is the country of</a:t>
            </a:r>
            <a:br>
              <a:rPr lang="en-US" sz="3600" b="1" dirty="0" smtClean="0"/>
            </a:br>
            <a:r>
              <a:rPr lang="en-GB" sz="3600" b="1" dirty="0" smtClean="0"/>
              <a:t>origin?</a:t>
            </a:r>
            <a:endParaRPr lang="en-GB" sz="3600" b="1" dirty="0"/>
          </a:p>
        </p:txBody>
      </p:sp>
      <p:sp>
        <p:nvSpPr>
          <p:cNvPr id="3" name="Content Placeholder 2"/>
          <p:cNvSpPr>
            <a:spLocks noGrp="1"/>
          </p:cNvSpPr>
          <p:nvPr>
            <p:ph idx="1"/>
          </p:nvPr>
        </p:nvSpPr>
        <p:spPr/>
        <p:txBody>
          <a:bodyPr/>
          <a:lstStyle/>
          <a:p>
            <a:pPr>
              <a:buNone/>
            </a:pPr>
            <a:r>
              <a:rPr lang="en-US" dirty="0" smtClean="0"/>
              <a:t>The country that the headquarters of the company is (the home-country of the </a:t>
            </a:r>
            <a:r>
              <a:rPr lang="en-GB" dirty="0" smtClean="0"/>
              <a:t>company)</a:t>
            </a:r>
          </a:p>
          <a:p>
            <a:pPr>
              <a:buNone/>
            </a:pPr>
            <a:endParaRPr lang="en-US" dirty="0" smtClean="0"/>
          </a:p>
          <a:p>
            <a:pPr>
              <a:buNone/>
            </a:pPr>
            <a:r>
              <a:rPr lang="en-GB" b="1" dirty="0" smtClean="0"/>
              <a:t>or……...</a:t>
            </a:r>
          </a:p>
          <a:p>
            <a:pPr>
              <a:buNone/>
            </a:pPr>
            <a:endParaRPr lang="en-US" b="1" dirty="0" smtClean="0"/>
          </a:p>
          <a:p>
            <a:pPr>
              <a:buNone/>
            </a:pPr>
            <a:r>
              <a:rPr lang="en-US" dirty="0" smtClean="0"/>
              <a:t>The country of manufacturing or assembly</a:t>
            </a:r>
            <a:endParaRPr lang="en-GB" dirty="0" smtClean="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12</a:t>
            </a:fld>
            <a:endParaRPr lang="es-ES"/>
          </a:p>
        </p:txBody>
      </p:sp>
      <p:pic>
        <p:nvPicPr>
          <p:cNvPr id="14338" name="Picture 2"/>
          <p:cNvPicPr>
            <a:picLocks noChangeAspect="1" noChangeArrowheads="1"/>
          </p:cNvPicPr>
          <p:nvPr/>
        </p:nvPicPr>
        <p:blipFill>
          <a:blip r:embed="rId2"/>
          <a:srcRect/>
          <a:stretch>
            <a:fillRect/>
          </a:stretch>
        </p:blipFill>
        <p:spPr bwMode="auto">
          <a:xfrm>
            <a:off x="7286644" y="4071942"/>
            <a:ext cx="1643042" cy="1010167"/>
          </a:xfrm>
          <a:prstGeom prst="rect">
            <a:avLst/>
          </a:prstGeom>
          <a:noFill/>
          <a:ln w="9525">
            <a:noFill/>
            <a:miter lim="800000"/>
            <a:headEnd/>
            <a:tailEnd/>
          </a:ln>
          <a:effectLst/>
        </p:spPr>
      </p:pic>
      <p:pic>
        <p:nvPicPr>
          <p:cNvPr id="14339" name="Picture 3"/>
          <p:cNvPicPr>
            <a:picLocks noChangeAspect="1" noChangeArrowheads="1"/>
          </p:cNvPicPr>
          <p:nvPr/>
        </p:nvPicPr>
        <p:blipFill>
          <a:blip r:embed="rId3"/>
          <a:srcRect/>
          <a:stretch>
            <a:fillRect/>
          </a:stretch>
        </p:blipFill>
        <p:spPr bwMode="auto">
          <a:xfrm>
            <a:off x="3357554" y="2714620"/>
            <a:ext cx="860784" cy="1143008"/>
          </a:xfrm>
          <a:prstGeom prst="rect">
            <a:avLst/>
          </a:prstGeom>
          <a:noFill/>
          <a:ln w="9525">
            <a:noFill/>
            <a:miter lim="800000"/>
            <a:headEnd/>
            <a:tailEnd/>
          </a:ln>
          <a:effectLst/>
        </p:spPr>
      </p:pic>
    </p:spTree>
    <p:extLst>
      <p:ext uri="{BB962C8B-B14F-4D97-AF65-F5344CB8AC3E}">
        <p14:creationId xmlns:p14="http://schemas.microsoft.com/office/powerpoint/2010/main" val="41745038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714349" y="0"/>
            <a:ext cx="5381651" cy="1328718"/>
          </a:xfrm>
        </p:spPr>
        <p:txBody>
          <a:bodyPr>
            <a:normAutofit/>
          </a:bodyPr>
          <a:lstStyle/>
          <a:p>
            <a:r>
              <a:rPr lang="en-US" sz="3200" b="1" dirty="0">
                <a:solidFill>
                  <a:srgbClr val="040E08"/>
                </a:solidFill>
                <a:latin typeface="+mj-lt"/>
                <a:ea typeface="+mj-ea"/>
                <a:cs typeface="+mj-cs"/>
              </a:rPr>
              <a:t>Depending on the image </a:t>
            </a:r>
            <a:r>
              <a:rPr lang="en-US" sz="3200" b="1" dirty="0" smtClean="0">
                <a:solidFill>
                  <a:srgbClr val="040E08"/>
                </a:solidFill>
                <a:latin typeface="+mj-lt"/>
                <a:ea typeface="+mj-ea"/>
                <a:cs typeface="+mj-cs"/>
              </a:rPr>
              <a:t>of </a:t>
            </a:r>
            <a:r>
              <a:rPr lang="en-GB" sz="3200" b="1" dirty="0" smtClean="0">
                <a:solidFill>
                  <a:srgbClr val="040E08"/>
                </a:solidFill>
                <a:latin typeface="+mj-lt"/>
                <a:ea typeface="+mj-ea"/>
                <a:cs typeface="+mj-cs"/>
              </a:rPr>
              <a:t>the </a:t>
            </a:r>
            <a:r>
              <a:rPr lang="en-GB" sz="3200" b="1" dirty="0">
                <a:solidFill>
                  <a:srgbClr val="040E08"/>
                </a:solidFill>
                <a:latin typeface="+mj-lt"/>
                <a:ea typeface="+mj-ea"/>
                <a:cs typeface="+mj-cs"/>
              </a:rPr>
              <a:t>country companies say...</a:t>
            </a:r>
            <a:endParaRPr lang="en-GB" sz="3200" b="1" dirty="0">
              <a:solidFill>
                <a:srgbClr val="040E08"/>
              </a:solidFill>
            </a:endParaRPr>
          </a:p>
        </p:txBody>
      </p:sp>
      <p:sp>
        <p:nvSpPr>
          <p:cNvPr id="60419" name="Rectangle 3"/>
          <p:cNvSpPr>
            <a:spLocks noGrp="1" noChangeArrowheads="1"/>
          </p:cNvSpPr>
          <p:nvPr>
            <p:ph type="body" idx="1"/>
          </p:nvPr>
        </p:nvSpPr>
        <p:spPr>
          <a:xfrm>
            <a:off x="714348" y="2057400"/>
            <a:ext cx="8143932" cy="4800600"/>
          </a:xfrm>
        </p:spPr>
        <p:txBody>
          <a:bodyPr/>
          <a:lstStyle/>
          <a:p>
            <a:r>
              <a:rPr lang="en-GB" sz="2800" i="1" dirty="0">
                <a:solidFill>
                  <a:srgbClr val="040E08"/>
                </a:solidFill>
                <a:latin typeface="+mn-lt"/>
                <a:ea typeface="+mn-ea"/>
                <a:cs typeface="+mn-cs"/>
              </a:rPr>
              <a:t>Made </a:t>
            </a:r>
            <a:r>
              <a:rPr lang="en-GB" sz="2800" i="1" dirty="0" smtClean="0">
                <a:solidFill>
                  <a:srgbClr val="040E08"/>
                </a:solidFill>
                <a:latin typeface="+mn-lt"/>
                <a:ea typeface="+mn-ea"/>
                <a:cs typeface="+mn-cs"/>
              </a:rPr>
              <a:t>in ….</a:t>
            </a:r>
          </a:p>
          <a:p>
            <a:pPr>
              <a:buNone/>
            </a:pPr>
            <a:endParaRPr lang="en-US" sz="2800" i="1" dirty="0" smtClean="0">
              <a:solidFill>
                <a:srgbClr val="040E08"/>
              </a:solidFill>
            </a:endParaRPr>
          </a:p>
          <a:p>
            <a:pPr>
              <a:buNone/>
            </a:pPr>
            <a:r>
              <a:rPr lang="en-US" sz="2800" i="1" dirty="0" smtClean="0">
                <a:solidFill>
                  <a:srgbClr val="040E08"/>
                </a:solidFill>
                <a:latin typeface="+mn-lt"/>
                <a:ea typeface="+mn-ea"/>
                <a:cs typeface="+mn-cs"/>
              </a:rPr>
              <a:t>Or</a:t>
            </a:r>
            <a:r>
              <a:rPr lang="en-GB" sz="2800" i="1" dirty="0" smtClean="0">
                <a:solidFill>
                  <a:srgbClr val="040E08"/>
                </a:solidFill>
              </a:rPr>
              <a:t>                              </a:t>
            </a:r>
            <a:r>
              <a:rPr lang="en-GB" sz="2800" dirty="0" smtClean="0">
                <a:solidFill>
                  <a:srgbClr val="040E08"/>
                </a:solidFill>
                <a:latin typeface="+mn-lt"/>
                <a:ea typeface="+mn-ea"/>
                <a:cs typeface="+mn-cs"/>
              </a:rPr>
              <a:t>Positive image of </a:t>
            </a:r>
            <a:r>
              <a:rPr lang="en-GB" sz="2800" dirty="0">
                <a:solidFill>
                  <a:srgbClr val="040E08"/>
                </a:solidFill>
                <a:latin typeface="+mn-lt"/>
                <a:ea typeface="+mn-ea"/>
                <a:cs typeface="+mn-cs"/>
              </a:rPr>
              <a:t>the </a:t>
            </a:r>
            <a:r>
              <a:rPr lang="en-GB" sz="2800" dirty="0" smtClean="0">
                <a:solidFill>
                  <a:srgbClr val="040E08"/>
                </a:solidFill>
                <a:latin typeface="+mn-lt"/>
                <a:ea typeface="+mn-ea"/>
                <a:cs typeface="+mn-cs"/>
              </a:rPr>
              <a:t>country</a:t>
            </a:r>
          </a:p>
          <a:p>
            <a:r>
              <a:rPr lang="en-GB" sz="2800" i="1" dirty="0" smtClean="0">
                <a:solidFill>
                  <a:srgbClr val="040E08"/>
                </a:solidFill>
                <a:latin typeface="+mn-lt"/>
                <a:ea typeface="+mn-ea"/>
                <a:cs typeface="+mn-cs"/>
              </a:rPr>
              <a:t>Assembled </a:t>
            </a:r>
            <a:r>
              <a:rPr lang="en-GB" sz="2800" i="1" dirty="0">
                <a:solidFill>
                  <a:srgbClr val="040E08"/>
                </a:solidFill>
                <a:latin typeface="+mn-lt"/>
                <a:ea typeface="+mn-ea"/>
                <a:cs typeface="+mn-cs"/>
              </a:rPr>
              <a:t>in </a:t>
            </a:r>
            <a:r>
              <a:rPr lang="en-GB" sz="2800" i="1" dirty="0" smtClean="0">
                <a:solidFill>
                  <a:srgbClr val="040E08"/>
                </a:solidFill>
                <a:latin typeface="+mn-lt"/>
                <a:ea typeface="+mn-ea"/>
                <a:cs typeface="+mn-cs"/>
              </a:rPr>
              <a:t>….</a:t>
            </a:r>
          </a:p>
          <a:p>
            <a:pPr>
              <a:buNone/>
            </a:pPr>
            <a:r>
              <a:rPr lang="en-US" sz="2800" i="1" dirty="0" smtClean="0">
                <a:solidFill>
                  <a:srgbClr val="040E08"/>
                </a:solidFill>
                <a:latin typeface="+mn-lt"/>
                <a:ea typeface="+mn-ea"/>
                <a:cs typeface="+mn-cs"/>
              </a:rPr>
              <a:t>         </a:t>
            </a:r>
            <a:endParaRPr lang="en-GB" sz="2800" i="1" dirty="0" smtClean="0">
              <a:solidFill>
                <a:srgbClr val="040E08"/>
              </a:solidFill>
              <a:latin typeface="+mn-lt"/>
              <a:ea typeface="+mn-ea"/>
              <a:cs typeface="+mn-cs"/>
            </a:endParaRPr>
          </a:p>
          <a:p>
            <a:pPr>
              <a:buNone/>
            </a:pPr>
            <a:r>
              <a:rPr lang="en-GB" sz="2800" i="1" dirty="0">
                <a:solidFill>
                  <a:srgbClr val="040E08"/>
                </a:solidFill>
              </a:rPr>
              <a:t> </a:t>
            </a:r>
            <a:r>
              <a:rPr lang="en-GB" sz="2800" i="1" dirty="0" smtClean="0">
                <a:solidFill>
                  <a:srgbClr val="040E08"/>
                </a:solidFill>
              </a:rPr>
              <a:t>                               </a:t>
            </a:r>
            <a:r>
              <a:rPr lang="en-GB" sz="2800" dirty="0" smtClean="0">
                <a:solidFill>
                  <a:srgbClr val="040E08"/>
                </a:solidFill>
                <a:latin typeface="+mn-lt"/>
                <a:ea typeface="+mn-ea"/>
                <a:cs typeface="+mn-cs"/>
              </a:rPr>
              <a:t>Negative image of </a:t>
            </a:r>
            <a:r>
              <a:rPr lang="en-GB" sz="2800" dirty="0">
                <a:solidFill>
                  <a:srgbClr val="040E08"/>
                </a:solidFill>
                <a:latin typeface="+mn-lt"/>
                <a:ea typeface="+mn-ea"/>
                <a:cs typeface="+mn-cs"/>
              </a:rPr>
              <a:t>the country</a:t>
            </a:r>
            <a:endParaRPr lang="en-GB" sz="2800" i="1" dirty="0" smtClean="0">
              <a:solidFill>
                <a:srgbClr val="040E08"/>
              </a:solidFill>
            </a:endParaRPr>
          </a:p>
        </p:txBody>
      </p:sp>
      <p:sp>
        <p:nvSpPr>
          <p:cNvPr id="4" name="Left Arrow 3"/>
          <p:cNvSpPr/>
          <p:nvPr/>
        </p:nvSpPr>
        <p:spPr>
          <a:xfrm rot="1611621">
            <a:off x="2682287" y="2604366"/>
            <a:ext cx="1511623" cy="42862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Left Arrow 4"/>
          <p:cNvSpPr/>
          <p:nvPr/>
        </p:nvSpPr>
        <p:spPr>
          <a:xfrm rot="1611621">
            <a:off x="1463087" y="4433166"/>
            <a:ext cx="1511623" cy="42862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362" name="Picture 2"/>
          <p:cNvPicPr>
            <a:picLocks noChangeAspect="1" noChangeArrowheads="1"/>
          </p:cNvPicPr>
          <p:nvPr/>
        </p:nvPicPr>
        <p:blipFill>
          <a:blip r:embed="rId3"/>
          <a:srcRect/>
          <a:stretch>
            <a:fillRect/>
          </a:stretch>
        </p:blipFill>
        <p:spPr bwMode="auto">
          <a:xfrm>
            <a:off x="7000892" y="1214422"/>
            <a:ext cx="1643074" cy="1828383"/>
          </a:xfrm>
          <a:prstGeom prst="rect">
            <a:avLst/>
          </a:prstGeom>
          <a:ln>
            <a:noFill/>
          </a:ln>
          <a:effectLst>
            <a:softEdge rad="112500"/>
          </a:effectLst>
        </p:spPr>
      </p:pic>
    </p:spTree>
    <p:extLst>
      <p:ext uri="{BB962C8B-B14F-4D97-AF65-F5344CB8AC3E}">
        <p14:creationId xmlns:p14="http://schemas.microsoft.com/office/powerpoint/2010/main" val="25317911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Deciding the Production Site</a:t>
            </a:r>
            <a:endParaRPr lang="en-GB" b="1"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14</a:t>
            </a:fld>
            <a:endParaRPr lang="es-ES"/>
          </a:p>
        </p:txBody>
      </p:sp>
      <p:pic>
        <p:nvPicPr>
          <p:cNvPr id="16386" name="Picture 2"/>
          <p:cNvPicPr>
            <a:picLocks noGrp="1" noChangeAspect="1" noChangeArrowheads="1"/>
          </p:cNvPicPr>
          <p:nvPr>
            <p:ph idx="1"/>
          </p:nvPr>
        </p:nvPicPr>
        <p:blipFill>
          <a:blip r:embed="rId2"/>
          <a:srcRect/>
          <a:stretch>
            <a:fillRect/>
          </a:stretch>
        </p:blipFill>
        <p:spPr bwMode="auto">
          <a:xfrm>
            <a:off x="1071538" y="1357298"/>
            <a:ext cx="6720364" cy="4786346"/>
          </a:xfrm>
          <a:prstGeom prst="rect">
            <a:avLst/>
          </a:prstGeom>
          <a:ln>
            <a:noFill/>
          </a:ln>
          <a:effectLst>
            <a:softEdge rad="112500"/>
          </a:effectLst>
        </p:spPr>
      </p:pic>
    </p:spTree>
    <p:extLst>
      <p:ext uri="{BB962C8B-B14F-4D97-AF65-F5344CB8AC3E}">
        <p14:creationId xmlns:p14="http://schemas.microsoft.com/office/powerpoint/2010/main" val="27169805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Stereotypes</a:t>
            </a:r>
            <a:endParaRPr lang="en-GB" b="1" dirty="0"/>
          </a:p>
        </p:txBody>
      </p:sp>
      <p:sp>
        <p:nvSpPr>
          <p:cNvPr id="3" name="Content Placeholder 2"/>
          <p:cNvSpPr>
            <a:spLocks noGrp="1"/>
          </p:cNvSpPr>
          <p:nvPr>
            <p:ph idx="1"/>
          </p:nvPr>
        </p:nvSpPr>
        <p:spPr/>
        <p:txBody>
          <a:bodyPr/>
          <a:lstStyle/>
          <a:p>
            <a:pPr>
              <a:buNone/>
            </a:pPr>
            <a:r>
              <a:rPr lang="en-GB" dirty="0" smtClean="0"/>
              <a:t>Product-country stereotypes</a:t>
            </a:r>
          </a:p>
          <a:p>
            <a:pPr>
              <a:buNone/>
            </a:pPr>
            <a:r>
              <a:rPr lang="en-GB" dirty="0" smtClean="0"/>
              <a:t>Service stereotypes</a:t>
            </a:r>
            <a:endParaRPr lang="en-GB"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15</a:t>
            </a:fld>
            <a:endParaRPr lang="es-ES" dirty="0"/>
          </a:p>
        </p:txBody>
      </p:sp>
      <p:pic>
        <p:nvPicPr>
          <p:cNvPr id="17410" name="Picture 2"/>
          <p:cNvPicPr>
            <a:picLocks noChangeAspect="1" noChangeArrowheads="1"/>
          </p:cNvPicPr>
          <p:nvPr/>
        </p:nvPicPr>
        <p:blipFill>
          <a:blip r:embed="rId2"/>
          <a:srcRect/>
          <a:stretch>
            <a:fillRect/>
          </a:stretch>
        </p:blipFill>
        <p:spPr bwMode="auto">
          <a:xfrm>
            <a:off x="5357817" y="3000372"/>
            <a:ext cx="2895579" cy="2786082"/>
          </a:xfrm>
          <a:prstGeom prst="rect">
            <a:avLst/>
          </a:prstGeom>
          <a:ln>
            <a:noFill/>
          </a:ln>
          <a:effectLst>
            <a:softEdge rad="112500"/>
          </a:effectLst>
        </p:spPr>
      </p:pic>
    </p:spTree>
    <p:extLst>
      <p:ext uri="{BB962C8B-B14F-4D97-AF65-F5344CB8AC3E}">
        <p14:creationId xmlns:p14="http://schemas.microsoft.com/office/powerpoint/2010/main" val="26233625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Country of Origin Effect</a:t>
            </a:r>
            <a:endParaRPr lang="en-GB" dirty="0"/>
          </a:p>
        </p:txBody>
      </p:sp>
      <p:sp>
        <p:nvSpPr>
          <p:cNvPr id="3" name="Content Placeholder 2"/>
          <p:cNvSpPr>
            <a:spLocks noGrp="1"/>
          </p:cNvSpPr>
          <p:nvPr>
            <p:ph idx="1"/>
          </p:nvPr>
        </p:nvSpPr>
        <p:spPr/>
        <p:txBody>
          <a:bodyPr>
            <a:normAutofit fontScale="92500"/>
          </a:bodyPr>
          <a:lstStyle/>
          <a:p>
            <a:pPr>
              <a:buNone/>
            </a:pPr>
            <a:r>
              <a:rPr lang="en-US" dirty="0" smtClean="0"/>
              <a:t>Imagine you intend to buy a digital camera. Would you prefer a German camera or the exact same camera made in Poland? </a:t>
            </a:r>
          </a:p>
          <a:p>
            <a:pPr>
              <a:buNone/>
            </a:pPr>
            <a:r>
              <a:rPr lang="en-US" dirty="0" smtClean="0"/>
              <a:t>Professor Brett Martin (2011) found that the German camera receives much higher evaluations and purchase intentions than the Polish one because we tend to stereotype German products as being of good quality (and Polish ones as poor quality).</a:t>
            </a:r>
            <a:endParaRPr lang="en-GB" dirty="0"/>
          </a:p>
        </p:txBody>
      </p:sp>
      <p:sp>
        <p:nvSpPr>
          <p:cNvPr id="4" name="TextBox 3"/>
          <p:cNvSpPr txBox="1"/>
          <p:nvPr/>
        </p:nvSpPr>
        <p:spPr>
          <a:xfrm>
            <a:off x="1752600" y="6477000"/>
            <a:ext cx="5562600" cy="553998"/>
          </a:xfrm>
          <a:prstGeom prst="rect">
            <a:avLst/>
          </a:prstGeom>
          <a:noFill/>
        </p:spPr>
        <p:txBody>
          <a:bodyPr wrap="square" rtlCol="0">
            <a:spAutoFit/>
          </a:bodyPr>
          <a:lstStyle/>
          <a:p>
            <a:r>
              <a:rPr lang="en-US" sz="1000" dirty="0" smtClean="0"/>
              <a:t>Martin, </a:t>
            </a:r>
            <a:r>
              <a:rPr lang="en-US" sz="1000" dirty="0" err="1" smtClean="0"/>
              <a:t>Shyue</a:t>
            </a:r>
            <a:r>
              <a:rPr lang="en-US" sz="1000" dirty="0" smtClean="0"/>
              <a:t> </a:t>
            </a:r>
            <a:r>
              <a:rPr lang="en-US" sz="1000" dirty="0" err="1" smtClean="0"/>
              <a:t>Wai</a:t>
            </a:r>
            <a:r>
              <a:rPr lang="en-US" sz="1000" dirty="0" smtClean="0"/>
              <a:t> Lee &amp; Lacey, Journal of Consumer </a:t>
            </a:r>
            <a:r>
              <a:rPr lang="en-US" sz="1000" dirty="0" err="1" smtClean="0"/>
              <a:t>Behaviour</a:t>
            </a:r>
            <a:r>
              <a:rPr lang="en-US" sz="1000" dirty="0" smtClean="0"/>
              <a:t>, Vol. 10: 80–92 (2011). “Countering negative country of origin effects using imagery processing”</a:t>
            </a:r>
          </a:p>
          <a:p>
            <a:endParaRPr lang="en-GB" sz="1000" dirty="0"/>
          </a:p>
        </p:txBody>
      </p:sp>
    </p:spTree>
    <p:extLst>
      <p:ext uri="{BB962C8B-B14F-4D97-AF65-F5344CB8AC3E}">
        <p14:creationId xmlns:p14="http://schemas.microsoft.com/office/powerpoint/2010/main" val="26073392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6019800" cy="1295400"/>
          </a:xfrm>
        </p:spPr>
        <p:txBody>
          <a:bodyPr>
            <a:normAutofit/>
          </a:bodyPr>
          <a:lstStyle/>
          <a:p>
            <a:r>
              <a:rPr lang="en-US" sz="3600" b="1" dirty="0" smtClean="0"/>
              <a:t>Country of Origin, Price, and</a:t>
            </a:r>
            <a:br>
              <a:rPr lang="en-US" sz="3600" b="1" dirty="0" smtClean="0"/>
            </a:br>
            <a:r>
              <a:rPr lang="en-GB" sz="3600" b="1" dirty="0" smtClean="0"/>
              <a:t>Brand, as Evaluative Criteria</a:t>
            </a:r>
            <a:endParaRPr lang="en-GB" sz="3600" b="1" dirty="0"/>
          </a:p>
        </p:txBody>
      </p:sp>
      <p:sp>
        <p:nvSpPr>
          <p:cNvPr id="3" name="Content Placeholder 2"/>
          <p:cNvSpPr>
            <a:spLocks noGrp="1"/>
          </p:cNvSpPr>
          <p:nvPr>
            <p:ph idx="1"/>
          </p:nvPr>
        </p:nvSpPr>
        <p:spPr>
          <a:xfrm>
            <a:off x="457200" y="1600200"/>
            <a:ext cx="8229600" cy="4525963"/>
          </a:xfrm>
        </p:spPr>
        <p:txBody>
          <a:bodyPr/>
          <a:lstStyle/>
          <a:p>
            <a:pPr>
              <a:buNone/>
            </a:pPr>
            <a:r>
              <a:rPr lang="en-US" sz="2400" b="1" dirty="0" smtClean="0"/>
              <a:t>Country of origin is used to signal product quality</a:t>
            </a:r>
          </a:p>
          <a:p>
            <a:pPr>
              <a:buNone/>
            </a:pPr>
            <a:r>
              <a:rPr lang="en-US" sz="2400" b="1" dirty="0" smtClean="0"/>
              <a:t>Use of price as criterion varies across product </a:t>
            </a:r>
            <a:r>
              <a:rPr lang="en-GB" sz="2400" b="1" dirty="0" smtClean="0"/>
              <a:t>categories:</a:t>
            </a:r>
          </a:p>
          <a:p>
            <a:pPr>
              <a:buNone/>
            </a:pPr>
            <a:r>
              <a:rPr lang="en-US" sz="2400" dirty="0" smtClean="0">
                <a:solidFill>
                  <a:schemeClr val="tx2"/>
                </a:solidFill>
              </a:rPr>
              <a:t>Acceptable price range is determined by past purchases; perception of benefits vs. costs indicates value; and the </a:t>
            </a:r>
            <a:r>
              <a:rPr lang="en-GB" sz="2400" dirty="0" smtClean="0">
                <a:solidFill>
                  <a:schemeClr val="tx2"/>
                </a:solidFill>
              </a:rPr>
              <a:t>buying situation.</a:t>
            </a:r>
          </a:p>
          <a:p>
            <a:pPr>
              <a:buNone/>
            </a:pPr>
            <a:r>
              <a:rPr lang="en-GB" sz="2400" b="1" dirty="0" smtClean="0"/>
              <a:t>Brand reputation</a:t>
            </a:r>
          </a:p>
          <a:p>
            <a:pPr>
              <a:buNone/>
            </a:pPr>
            <a:r>
              <a:rPr lang="en-US" sz="2400" dirty="0" smtClean="0">
                <a:solidFill>
                  <a:schemeClr val="tx2"/>
                </a:solidFill>
              </a:rPr>
              <a:t>Brand may be viewed as an indicator of quality and/or consistency of satisfaction - lessening risk.</a:t>
            </a:r>
            <a:endParaRPr lang="en-GB" sz="2400" dirty="0">
              <a:solidFill>
                <a:schemeClr val="tx2"/>
              </a:solidFill>
            </a:endParaRPr>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17</a:t>
            </a:fld>
            <a:endParaRPr lang="es-ES" dirty="0"/>
          </a:p>
        </p:txBody>
      </p:sp>
      <p:pic>
        <p:nvPicPr>
          <p:cNvPr id="18434" name="Picture 2"/>
          <p:cNvPicPr>
            <a:picLocks noChangeAspect="1" noChangeArrowheads="1"/>
          </p:cNvPicPr>
          <p:nvPr/>
        </p:nvPicPr>
        <p:blipFill>
          <a:blip r:embed="rId2"/>
          <a:srcRect/>
          <a:stretch>
            <a:fillRect/>
          </a:stretch>
        </p:blipFill>
        <p:spPr bwMode="auto">
          <a:xfrm>
            <a:off x="7358082" y="5143512"/>
            <a:ext cx="994349" cy="1204917"/>
          </a:xfrm>
          <a:prstGeom prst="rect">
            <a:avLst/>
          </a:prstGeom>
          <a:ln>
            <a:noFill/>
          </a:ln>
          <a:effectLst>
            <a:softEdge rad="112500"/>
          </a:effectLst>
        </p:spPr>
      </p:pic>
    </p:spTree>
    <p:extLst>
      <p:ext uri="{BB962C8B-B14F-4D97-AF65-F5344CB8AC3E}">
        <p14:creationId xmlns:p14="http://schemas.microsoft.com/office/powerpoint/2010/main" val="2514829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6248400" cy="1219200"/>
          </a:xfrm>
        </p:spPr>
        <p:txBody>
          <a:bodyPr>
            <a:normAutofit/>
          </a:bodyPr>
          <a:lstStyle/>
          <a:p>
            <a:r>
              <a:rPr lang="en-GB" sz="3600" b="1" dirty="0" smtClean="0"/>
              <a:t>Attitude towards the Country</a:t>
            </a:r>
            <a:br>
              <a:rPr lang="en-GB" sz="3600" b="1" dirty="0" smtClean="0"/>
            </a:br>
            <a:r>
              <a:rPr lang="en-GB" sz="3600" b="1" dirty="0" smtClean="0"/>
              <a:t>of Origin</a:t>
            </a:r>
            <a:endParaRPr lang="en-GB" sz="3600" b="1" dirty="0"/>
          </a:p>
        </p:txBody>
      </p:sp>
      <p:sp>
        <p:nvSpPr>
          <p:cNvPr id="3" name="Content Placeholder 2"/>
          <p:cNvSpPr>
            <a:spLocks noGrp="1"/>
          </p:cNvSpPr>
          <p:nvPr>
            <p:ph idx="1"/>
          </p:nvPr>
        </p:nvSpPr>
        <p:spPr/>
        <p:txBody>
          <a:bodyPr/>
          <a:lstStyle/>
          <a:p>
            <a:pPr>
              <a:buNone/>
            </a:pPr>
            <a:r>
              <a:rPr lang="en-US" sz="2400" b="1" dirty="0" smtClean="0"/>
              <a:t>Stereotyped attitudes toward foreign products &amp; services can </a:t>
            </a:r>
            <a:r>
              <a:rPr lang="en-US" sz="2400" b="1" dirty="0" err="1" smtClean="0"/>
              <a:t>favour</a:t>
            </a:r>
            <a:r>
              <a:rPr lang="en-US" sz="2400" b="1" dirty="0" smtClean="0"/>
              <a:t> or hinder marketing efforts</a:t>
            </a:r>
          </a:p>
          <a:p>
            <a:pPr>
              <a:buNone/>
            </a:pPr>
            <a:r>
              <a:rPr lang="en-US" sz="2400" b="1" dirty="0" smtClean="0"/>
              <a:t>If the quality is perceived to be low</a:t>
            </a:r>
          </a:p>
          <a:p>
            <a:pPr>
              <a:buNone/>
            </a:pPr>
            <a:r>
              <a:rPr lang="en-US" sz="2400" dirty="0" smtClean="0">
                <a:solidFill>
                  <a:schemeClr val="tx2"/>
                </a:solidFill>
              </a:rPr>
              <a:t>Foreign origin of the product can be disguised</a:t>
            </a:r>
          </a:p>
          <a:p>
            <a:pPr>
              <a:buNone/>
            </a:pPr>
            <a:r>
              <a:rPr lang="en-US" sz="2400" dirty="0" smtClean="0">
                <a:solidFill>
                  <a:schemeClr val="tx2"/>
                </a:solidFill>
              </a:rPr>
              <a:t>Foreign identification of the product can be continued &amp; consumer attitudes towards the product can be changed</a:t>
            </a:r>
          </a:p>
          <a:p>
            <a:pPr>
              <a:buNone/>
            </a:pPr>
            <a:r>
              <a:rPr lang="en-US" sz="2400" b="1" dirty="0" smtClean="0"/>
              <a:t>In some market segments foreign products have a substantial advantage because they are foreign</a:t>
            </a:r>
            <a:endParaRPr lang="en-GB" sz="2400"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18</a:t>
            </a:fld>
            <a:endParaRPr lang="es-ES"/>
          </a:p>
        </p:txBody>
      </p:sp>
    </p:spTree>
    <p:extLst>
      <p:ext uri="{BB962C8B-B14F-4D97-AF65-F5344CB8AC3E}">
        <p14:creationId xmlns:p14="http://schemas.microsoft.com/office/powerpoint/2010/main" val="40159110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533400" y="0"/>
            <a:ext cx="5691214" cy="1066800"/>
          </a:xfrm>
        </p:spPr>
        <p:txBody>
          <a:bodyPr/>
          <a:lstStyle/>
          <a:p>
            <a:r>
              <a:rPr lang="en-GB" sz="3200" b="1" dirty="0">
                <a:solidFill>
                  <a:srgbClr val="040E08"/>
                </a:solidFill>
                <a:latin typeface="+mj-lt"/>
                <a:ea typeface="+mj-ea"/>
                <a:cs typeface="+mj-cs"/>
              </a:rPr>
              <a:t>Country of Origin - Germany</a:t>
            </a:r>
            <a:endParaRPr lang="en-GB" sz="3200" b="1" dirty="0">
              <a:solidFill>
                <a:srgbClr val="040E08"/>
              </a:solidFill>
            </a:endParaRPr>
          </a:p>
        </p:txBody>
      </p:sp>
      <p:sp>
        <p:nvSpPr>
          <p:cNvPr id="60419" name="Rectangle 3"/>
          <p:cNvSpPr>
            <a:spLocks noGrp="1" noChangeArrowheads="1"/>
          </p:cNvSpPr>
          <p:nvPr>
            <p:ph type="body" idx="1"/>
          </p:nvPr>
        </p:nvSpPr>
        <p:spPr>
          <a:xfrm>
            <a:off x="785786" y="1428736"/>
            <a:ext cx="6934200" cy="4800600"/>
          </a:xfrm>
        </p:spPr>
        <p:txBody>
          <a:bodyPr/>
          <a:lstStyle/>
          <a:p>
            <a:pPr>
              <a:buNone/>
            </a:pPr>
            <a:r>
              <a:rPr lang="en-US" sz="2000" b="1" dirty="0">
                <a:solidFill>
                  <a:srgbClr val="040E08"/>
                </a:solidFill>
                <a:latin typeface="+mn-lt"/>
                <a:ea typeface="+mn-ea"/>
                <a:cs typeface="+mn-cs"/>
              </a:rPr>
              <a:t>Of </a:t>
            </a:r>
            <a:r>
              <a:rPr lang="en-US" sz="2000" b="1" dirty="0" err="1">
                <a:solidFill>
                  <a:srgbClr val="040E08"/>
                </a:solidFill>
                <a:latin typeface="+mn-lt"/>
                <a:ea typeface="+mn-ea"/>
                <a:cs typeface="+mn-cs"/>
              </a:rPr>
              <a:t>Interbrand’s</a:t>
            </a:r>
            <a:r>
              <a:rPr lang="en-US" sz="2000" b="1" dirty="0">
                <a:solidFill>
                  <a:srgbClr val="040E08"/>
                </a:solidFill>
                <a:latin typeface="+mn-lt"/>
                <a:ea typeface="+mn-ea"/>
                <a:cs typeface="+mn-cs"/>
              </a:rPr>
              <a:t> Top 100 Global Brands in 2008, </a:t>
            </a:r>
            <a:r>
              <a:rPr lang="en-US" sz="2000" b="1" dirty="0" smtClean="0">
                <a:solidFill>
                  <a:srgbClr val="040E08"/>
                </a:solidFill>
                <a:latin typeface="+mn-lt"/>
                <a:ea typeface="+mn-ea"/>
                <a:cs typeface="+mn-cs"/>
              </a:rPr>
              <a:t>ten were</a:t>
            </a:r>
            <a:r>
              <a:rPr lang="en-US" sz="2000" b="1" dirty="0">
                <a:solidFill>
                  <a:srgbClr val="040E08"/>
                </a:solidFill>
              </a:rPr>
              <a:t> </a:t>
            </a:r>
            <a:r>
              <a:rPr lang="en-GB" sz="2000" b="1" dirty="0" smtClean="0">
                <a:solidFill>
                  <a:srgbClr val="040E08"/>
                </a:solidFill>
                <a:latin typeface="+mn-lt"/>
                <a:ea typeface="+mn-ea"/>
                <a:cs typeface="+mn-cs"/>
              </a:rPr>
              <a:t>German </a:t>
            </a:r>
            <a:r>
              <a:rPr lang="en-GB" sz="2000" b="1" dirty="0">
                <a:solidFill>
                  <a:srgbClr val="040E08"/>
                </a:solidFill>
                <a:latin typeface="+mn-lt"/>
                <a:ea typeface="+mn-ea"/>
                <a:cs typeface="+mn-cs"/>
              </a:rPr>
              <a:t>brands, valued at over US$ 98 billion. Brands in:</a:t>
            </a:r>
          </a:p>
          <a:p>
            <a:pPr>
              <a:buNone/>
            </a:pPr>
            <a:r>
              <a:rPr lang="en-GB" sz="2000" dirty="0">
                <a:solidFill>
                  <a:schemeClr val="tx2"/>
                </a:solidFill>
                <a:latin typeface="+mn-lt"/>
                <a:ea typeface="+mn-ea"/>
                <a:cs typeface="+mn-cs"/>
              </a:rPr>
              <a:t>Automobile industry (Audi, BMW, Mercedes-Benz, Porsche </a:t>
            </a:r>
            <a:r>
              <a:rPr lang="en-GB" sz="2000" dirty="0" smtClean="0">
                <a:solidFill>
                  <a:schemeClr val="tx2"/>
                </a:solidFill>
                <a:latin typeface="+mn-lt"/>
                <a:ea typeface="+mn-ea"/>
                <a:cs typeface="+mn-cs"/>
              </a:rPr>
              <a:t>and </a:t>
            </a:r>
            <a:r>
              <a:rPr lang="en-GB" sz="2000" dirty="0" err="1" smtClean="0">
                <a:solidFill>
                  <a:schemeClr val="tx2"/>
                </a:solidFill>
                <a:latin typeface="+mn-lt"/>
                <a:ea typeface="+mn-ea"/>
                <a:cs typeface="+mn-cs"/>
              </a:rPr>
              <a:t>Volkwagen</a:t>
            </a:r>
            <a:r>
              <a:rPr lang="en-GB" sz="2000" dirty="0">
                <a:solidFill>
                  <a:schemeClr val="tx2"/>
                </a:solidFill>
                <a:latin typeface="+mn-lt"/>
                <a:ea typeface="+mn-ea"/>
                <a:cs typeface="+mn-cs"/>
              </a:rPr>
              <a:t>)</a:t>
            </a:r>
          </a:p>
          <a:p>
            <a:pPr>
              <a:buNone/>
            </a:pPr>
            <a:r>
              <a:rPr lang="en-GB" sz="2000" dirty="0">
                <a:solidFill>
                  <a:schemeClr val="tx2"/>
                </a:solidFill>
                <a:latin typeface="+mn-lt"/>
                <a:ea typeface="+mn-ea"/>
                <a:cs typeface="+mn-cs"/>
              </a:rPr>
              <a:t>Technology (SAP and Siemens),</a:t>
            </a:r>
          </a:p>
          <a:p>
            <a:pPr>
              <a:buNone/>
            </a:pPr>
            <a:r>
              <a:rPr lang="en-GB" sz="2000" dirty="0">
                <a:solidFill>
                  <a:schemeClr val="tx2"/>
                </a:solidFill>
                <a:latin typeface="+mn-lt"/>
                <a:ea typeface="+mn-ea"/>
                <a:cs typeface="+mn-cs"/>
              </a:rPr>
              <a:t>Clothing (Adidas),</a:t>
            </a:r>
          </a:p>
          <a:p>
            <a:pPr>
              <a:buNone/>
            </a:pPr>
            <a:r>
              <a:rPr lang="en-GB" sz="2000" dirty="0">
                <a:solidFill>
                  <a:schemeClr val="tx2"/>
                </a:solidFill>
                <a:latin typeface="+mn-lt"/>
                <a:ea typeface="+mn-ea"/>
                <a:cs typeface="+mn-cs"/>
              </a:rPr>
              <a:t>Financial services (Allianz) and</a:t>
            </a:r>
          </a:p>
          <a:p>
            <a:pPr>
              <a:buNone/>
            </a:pPr>
            <a:r>
              <a:rPr lang="en-GB" sz="2000" dirty="0">
                <a:solidFill>
                  <a:schemeClr val="tx2"/>
                </a:solidFill>
                <a:latin typeface="+mn-lt"/>
                <a:ea typeface="+mn-ea"/>
                <a:cs typeface="+mn-cs"/>
              </a:rPr>
              <a:t>Cosmetics (</a:t>
            </a:r>
            <a:r>
              <a:rPr lang="en-GB" sz="2000" dirty="0" err="1">
                <a:solidFill>
                  <a:schemeClr val="tx2"/>
                </a:solidFill>
                <a:latin typeface="+mn-lt"/>
                <a:ea typeface="+mn-ea"/>
                <a:cs typeface="+mn-cs"/>
              </a:rPr>
              <a:t>Nivea</a:t>
            </a:r>
            <a:r>
              <a:rPr lang="en-GB" sz="2000" dirty="0">
                <a:solidFill>
                  <a:schemeClr val="tx2"/>
                </a:solidFill>
                <a:latin typeface="+mn-lt"/>
                <a:ea typeface="+mn-ea"/>
                <a:cs typeface="+mn-cs"/>
              </a:rPr>
              <a:t>).</a:t>
            </a:r>
          </a:p>
          <a:p>
            <a:pPr>
              <a:buNone/>
            </a:pPr>
            <a:r>
              <a:rPr lang="en-US" sz="2000" b="1" dirty="0">
                <a:solidFill>
                  <a:srgbClr val="040E08"/>
                </a:solidFill>
                <a:latin typeface="+mn-lt"/>
                <a:ea typeface="+mn-ea"/>
                <a:cs typeface="+mn-cs"/>
              </a:rPr>
              <a:t>Germany was second only to the United States in the</a:t>
            </a:r>
          </a:p>
          <a:p>
            <a:pPr>
              <a:buNone/>
            </a:pPr>
            <a:r>
              <a:rPr lang="en-US" sz="2000" b="1" dirty="0">
                <a:solidFill>
                  <a:srgbClr val="040E08"/>
                </a:solidFill>
                <a:latin typeface="+mn-lt"/>
                <a:ea typeface="+mn-ea"/>
                <a:cs typeface="+mn-cs"/>
              </a:rPr>
              <a:t>number of brands making the Top 100 list.</a:t>
            </a:r>
          </a:p>
          <a:p>
            <a:pPr>
              <a:buNone/>
            </a:pPr>
            <a:r>
              <a:rPr lang="en-US" sz="2000" b="1" dirty="0">
                <a:solidFill>
                  <a:srgbClr val="040E08"/>
                </a:solidFill>
                <a:latin typeface="+mn-lt"/>
                <a:ea typeface="+mn-ea"/>
                <a:cs typeface="+mn-cs"/>
              </a:rPr>
              <a:t>What are the key associations with “Germany”?</a:t>
            </a:r>
          </a:p>
          <a:p>
            <a:pPr>
              <a:buNone/>
            </a:pPr>
            <a:r>
              <a:rPr lang="en-GB" sz="2000" b="1" dirty="0">
                <a:solidFill>
                  <a:srgbClr val="040E08"/>
                </a:solidFill>
                <a:latin typeface="+mn-lt"/>
                <a:ea typeface="+mn-ea"/>
                <a:cs typeface="+mn-cs"/>
              </a:rPr>
              <a:t>discipline and quality</a:t>
            </a:r>
            <a:endParaRPr lang="en-GB" sz="2000" dirty="0">
              <a:solidFill>
                <a:srgbClr val="040E08"/>
              </a:solidFill>
              <a:latin typeface="Comic Sans MS" pitchFamily="66" charset="0"/>
            </a:endParaRPr>
          </a:p>
        </p:txBody>
      </p:sp>
      <p:pic>
        <p:nvPicPr>
          <p:cNvPr id="202754" name="Picture 2"/>
          <p:cNvPicPr>
            <a:picLocks noChangeAspect="1" noChangeArrowheads="1"/>
          </p:cNvPicPr>
          <p:nvPr/>
        </p:nvPicPr>
        <p:blipFill>
          <a:blip r:embed="rId3"/>
          <a:srcRect/>
          <a:stretch>
            <a:fillRect/>
          </a:stretch>
        </p:blipFill>
        <p:spPr bwMode="auto">
          <a:xfrm>
            <a:off x="7772400" y="2800350"/>
            <a:ext cx="1371600" cy="3086100"/>
          </a:xfrm>
          <a:prstGeom prst="rect">
            <a:avLst/>
          </a:prstGeom>
          <a:noFill/>
          <a:ln w="9525" cap="flat" cmpd="sng" algn="ctr">
            <a:noFill/>
            <a:prstDash val="solid"/>
            <a:miter lim="800000"/>
            <a:headEnd/>
            <a:tailEnd/>
          </a:ln>
          <a:effectLst/>
        </p:spPr>
      </p:pic>
      <p:pic>
        <p:nvPicPr>
          <p:cNvPr id="19458" name="Picture 2"/>
          <p:cNvPicPr>
            <a:picLocks noChangeAspect="1" noChangeArrowheads="1"/>
          </p:cNvPicPr>
          <p:nvPr/>
        </p:nvPicPr>
        <p:blipFill>
          <a:blip r:embed="rId4"/>
          <a:srcRect/>
          <a:stretch>
            <a:fillRect/>
          </a:stretch>
        </p:blipFill>
        <p:spPr bwMode="auto">
          <a:xfrm>
            <a:off x="7924800" y="1524000"/>
            <a:ext cx="953970" cy="1033468"/>
          </a:xfrm>
          <a:prstGeom prst="rect">
            <a:avLst/>
          </a:prstGeom>
          <a:noFill/>
          <a:ln w="9525">
            <a:noFill/>
            <a:miter lim="800000"/>
            <a:headEnd/>
            <a:tailEnd/>
          </a:ln>
          <a:effectLst/>
        </p:spPr>
      </p:pic>
    </p:spTree>
    <p:extLst>
      <p:ext uri="{BB962C8B-B14F-4D97-AF65-F5344CB8AC3E}">
        <p14:creationId xmlns:p14="http://schemas.microsoft.com/office/powerpoint/2010/main" val="29548907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Play…</a:t>
            </a:r>
            <a:endParaRPr lang="en-GB" dirty="0"/>
          </a:p>
        </p:txBody>
      </p:sp>
      <p:sp>
        <p:nvSpPr>
          <p:cNvPr id="3" name="Content Placeholder 2"/>
          <p:cNvSpPr>
            <a:spLocks noGrp="1"/>
          </p:cNvSpPr>
          <p:nvPr>
            <p:ph idx="1"/>
          </p:nvPr>
        </p:nvSpPr>
        <p:spPr/>
        <p:txBody>
          <a:bodyPr/>
          <a:lstStyle/>
          <a:p>
            <a:r>
              <a:rPr lang="en-US" dirty="0" smtClean="0"/>
              <a:t>Client Eastwood- Its half time- Video</a:t>
            </a:r>
          </a:p>
          <a:p>
            <a:r>
              <a:rPr lang="en-GB" dirty="0" smtClean="0"/>
              <a:t>Chrysler Detroit-Video</a:t>
            </a:r>
            <a:endParaRPr lang="en-GB"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20</a:t>
            </a:fld>
            <a:endParaRPr lang="es-ES"/>
          </a:p>
        </p:txBody>
      </p:sp>
    </p:spTree>
    <p:extLst>
      <p:ext uri="{BB962C8B-B14F-4D97-AF65-F5344CB8AC3E}">
        <p14:creationId xmlns:p14="http://schemas.microsoft.com/office/powerpoint/2010/main" val="36187255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906963"/>
          </a:xfrm>
        </p:spPr>
        <p:txBody>
          <a:bodyPr/>
          <a:lstStyle/>
          <a:p>
            <a:pPr>
              <a:buNone/>
            </a:pPr>
            <a:r>
              <a:rPr lang="en-US" sz="2800" i="1" dirty="0" smtClean="0"/>
              <a:t>“Our ‘</a:t>
            </a:r>
            <a:r>
              <a:rPr lang="en-US" sz="2800" i="1" dirty="0" err="1" smtClean="0"/>
              <a:t>Dutchness</a:t>
            </a:r>
            <a:r>
              <a:rPr lang="en-US" sz="2800" i="1" dirty="0" smtClean="0"/>
              <a:t>’ – our DNA if you line –</a:t>
            </a:r>
          </a:p>
          <a:p>
            <a:pPr>
              <a:buNone/>
            </a:pPr>
            <a:r>
              <a:rPr lang="en-US" sz="2800" i="1" dirty="0" smtClean="0"/>
              <a:t>plays an important role in how consumers</a:t>
            </a:r>
          </a:p>
          <a:p>
            <a:pPr>
              <a:buNone/>
            </a:pPr>
            <a:r>
              <a:rPr lang="en-US" sz="2800" i="1" dirty="0" smtClean="0"/>
              <a:t>perceive us, Cabin attendants combine</a:t>
            </a:r>
          </a:p>
          <a:p>
            <a:pPr>
              <a:buNone/>
            </a:pPr>
            <a:r>
              <a:rPr lang="en-US" sz="2800" i="1" dirty="0" smtClean="0"/>
              <a:t>traditional values such as openness and</a:t>
            </a:r>
          </a:p>
          <a:p>
            <a:pPr>
              <a:buNone/>
            </a:pPr>
            <a:r>
              <a:rPr lang="en-US" sz="2800" i="1" dirty="0" smtClean="0"/>
              <a:t>tolerance, with excellent educational and</a:t>
            </a:r>
          </a:p>
          <a:p>
            <a:pPr>
              <a:buNone/>
            </a:pPr>
            <a:r>
              <a:rPr lang="en-US" sz="2800" i="1" dirty="0" smtClean="0"/>
              <a:t>multilingual skills to efficiently operate in the</a:t>
            </a:r>
          </a:p>
          <a:p>
            <a:pPr>
              <a:buNone/>
            </a:pPr>
            <a:r>
              <a:rPr lang="en-US" sz="2800" i="1" dirty="0" smtClean="0"/>
              <a:t>global village in which they work”</a:t>
            </a:r>
            <a:endParaRPr lang="en-GB" sz="2800" i="1"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21</a:t>
            </a:fld>
            <a:endParaRPr lang="es-ES"/>
          </a:p>
        </p:txBody>
      </p:sp>
      <p:pic>
        <p:nvPicPr>
          <p:cNvPr id="20482" name="Picture 2"/>
          <p:cNvPicPr>
            <a:picLocks noChangeAspect="1" noChangeArrowheads="1"/>
          </p:cNvPicPr>
          <p:nvPr/>
        </p:nvPicPr>
        <p:blipFill>
          <a:blip r:embed="rId2"/>
          <a:srcRect/>
          <a:stretch>
            <a:fillRect/>
          </a:stretch>
        </p:blipFill>
        <p:spPr bwMode="auto">
          <a:xfrm>
            <a:off x="7620000" y="1676400"/>
            <a:ext cx="1217179" cy="866779"/>
          </a:xfrm>
          <a:prstGeom prst="rect">
            <a:avLst/>
          </a:prstGeom>
          <a:ln>
            <a:noFill/>
          </a:ln>
          <a:effectLst>
            <a:softEdge rad="112500"/>
          </a:effectLst>
        </p:spPr>
      </p:pic>
      <p:sp>
        <p:nvSpPr>
          <p:cNvPr id="6" name="Footer Placeholder 5"/>
          <p:cNvSpPr>
            <a:spLocks noGrp="1"/>
          </p:cNvSpPr>
          <p:nvPr>
            <p:ph type="ftr" sz="quarter" idx="4294967295"/>
          </p:nvPr>
        </p:nvSpPr>
        <p:spPr>
          <a:xfrm>
            <a:off x="3286116" y="5214950"/>
            <a:ext cx="3876692" cy="476250"/>
          </a:xfrm>
          <a:prstGeom prst="rect">
            <a:avLst/>
          </a:prstGeom>
        </p:spPr>
        <p:txBody>
          <a:bodyPr/>
          <a:lstStyle/>
          <a:p>
            <a:r>
              <a:rPr lang="pt-BR" dirty="0" smtClean="0"/>
              <a:t>Fatima de Gloria de Sousa, Director of Corporate Identity at KLM, 2007</a:t>
            </a:r>
            <a:endParaRPr lang="es-ES" dirty="0"/>
          </a:p>
        </p:txBody>
      </p:sp>
    </p:spTree>
    <p:extLst>
      <p:ext uri="{BB962C8B-B14F-4D97-AF65-F5344CB8AC3E}">
        <p14:creationId xmlns:p14="http://schemas.microsoft.com/office/powerpoint/2010/main" val="6896504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5791200" cy="1219200"/>
          </a:xfrm>
        </p:spPr>
        <p:txBody>
          <a:bodyPr>
            <a:normAutofit fontScale="90000"/>
          </a:bodyPr>
          <a:lstStyle/>
          <a:p>
            <a:r>
              <a:rPr lang="en-US" sz="3600" b="1" dirty="0" smtClean="0"/>
              <a:t>Giving a lot of emphasis on the</a:t>
            </a:r>
            <a:br>
              <a:rPr lang="en-US" sz="3600" b="1" dirty="0" smtClean="0"/>
            </a:br>
            <a:r>
              <a:rPr lang="en-GB" sz="3600" b="1" dirty="0" smtClean="0"/>
              <a:t>country of origin</a:t>
            </a:r>
            <a:endParaRPr lang="en-GB" sz="3600" b="1"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22</a:t>
            </a:fld>
            <a:endParaRPr lang="es-ES"/>
          </a:p>
        </p:txBody>
      </p:sp>
      <p:pic>
        <p:nvPicPr>
          <p:cNvPr id="5" name="Picture 2" descr="C:\Users\Muhammad\Desktop\Junk\Swiss_Made_Heuer_Carrera.jpg"/>
          <p:cNvPicPr>
            <a:picLocks noChangeAspect="1" noChangeArrowheads="1"/>
          </p:cNvPicPr>
          <p:nvPr/>
        </p:nvPicPr>
        <p:blipFill>
          <a:blip r:embed="rId2"/>
          <a:srcRect/>
          <a:stretch>
            <a:fillRect/>
          </a:stretch>
        </p:blipFill>
        <p:spPr bwMode="auto">
          <a:xfrm>
            <a:off x="5715000" y="1600200"/>
            <a:ext cx="3149600" cy="2362200"/>
          </a:xfrm>
          <a:prstGeom prst="rect">
            <a:avLst/>
          </a:prstGeom>
          <a:noFill/>
        </p:spPr>
      </p:pic>
      <p:pic>
        <p:nvPicPr>
          <p:cNvPr id="2050" name="Picture 2" descr="C:\Users\Muhammad\Desktop\Junk\Brand-Positioning-On-Country-of-Origin.jpg"/>
          <p:cNvPicPr>
            <a:picLocks noChangeAspect="1" noChangeArrowheads="1"/>
          </p:cNvPicPr>
          <p:nvPr/>
        </p:nvPicPr>
        <p:blipFill>
          <a:blip r:embed="rId3"/>
          <a:srcRect/>
          <a:stretch>
            <a:fillRect/>
          </a:stretch>
        </p:blipFill>
        <p:spPr bwMode="auto">
          <a:xfrm>
            <a:off x="4495800" y="4343400"/>
            <a:ext cx="3352800" cy="2236946"/>
          </a:xfrm>
          <a:prstGeom prst="rect">
            <a:avLst/>
          </a:prstGeom>
          <a:noFill/>
        </p:spPr>
      </p:pic>
      <p:pic>
        <p:nvPicPr>
          <p:cNvPr id="2051" name="Picture 3" descr="C:\Users\Muhammad\Desktop\Junk\images (17).jpg"/>
          <p:cNvPicPr>
            <a:picLocks noChangeAspect="1" noChangeArrowheads="1"/>
          </p:cNvPicPr>
          <p:nvPr/>
        </p:nvPicPr>
        <p:blipFill>
          <a:blip r:embed="rId4"/>
          <a:srcRect/>
          <a:stretch>
            <a:fillRect/>
          </a:stretch>
        </p:blipFill>
        <p:spPr bwMode="auto">
          <a:xfrm>
            <a:off x="1066800" y="3962400"/>
            <a:ext cx="2157695" cy="2743200"/>
          </a:xfrm>
          <a:prstGeom prst="rect">
            <a:avLst/>
          </a:prstGeom>
          <a:noFill/>
        </p:spPr>
      </p:pic>
      <p:pic>
        <p:nvPicPr>
          <p:cNvPr id="2052" name="Picture 4"/>
          <p:cNvPicPr>
            <a:picLocks noGrp="1" noChangeAspect="1" noChangeArrowheads="1"/>
          </p:cNvPicPr>
          <p:nvPr>
            <p:ph idx="1"/>
          </p:nvPr>
        </p:nvPicPr>
        <p:blipFill>
          <a:blip r:embed="rId5"/>
          <a:srcRect/>
          <a:stretch>
            <a:fillRect/>
          </a:stretch>
        </p:blipFill>
        <p:spPr bwMode="auto">
          <a:xfrm>
            <a:off x="3657599" y="1600200"/>
            <a:ext cx="1981201" cy="2351315"/>
          </a:xfrm>
          <a:prstGeom prst="rect">
            <a:avLst/>
          </a:prstGeom>
          <a:noFill/>
          <a:ln w="9525">
            <a:noFill/>
            <a:miter lim="800000"/>
            <a:headEnd/>
            <a:tailEnd/>
          </a:ln>
          <a:effectLst/>
        </p:spPr>
      </p:pic>
      <p:pic>
        <p:nvPicPr>
          <p:cNvPr id="2053" name="Picture 5" descr="C:\Users\Muhammad\Desktop\Junk\wine_france.jpg"/>
          <p:cNvPicPr>
            <a:picLocks noChangeAspect="1" noChangeArrowheads="1"/>
          </p:cNvPicPr>
          <p:nvPr/>
        </p:nvPicPr>
        <p:blipFill>
          <a:blip r:embed="rId6"/>
          <a:srcRect/>
          <a:stretch>
            <a:fillRect/>
          </a:stretch>
        </p:blipFill>
        <p:spPr bwMode="auto">
          <a:xfrm>
            <a:off x="838200" y="1295400"/>
            <a:ext cx="2676525" cy="2676525"/>
          </a:xfrm>
          <a:prstGeom prst="rect">
            <a:avLst/>
          </a:prstGeom>
          <a:noFill/>
        </p:spPr>
      </p:pic>
    </p:spTree>
    <p:extLst>
      <p:ext uri="{BB962C8B-B14F-4D97-AF65-F5344CB8AC3E}">
        <p14:creationId xmlns:p14="http://schemas.microsoft.com/office/powerpoint/2010/main" val="20427317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6934200" cy="2590800"/>
          </a:xfrm>
        </p:spPr>
        <p:txBody>
          <a:bodyPr>
            <a:normAutofit fontScale="90000"/>
          </a:bodyPr>
          <a:lstStyle/>
          <a:p>
            <a:r>
              <a:rPr lang="en-US" dirty="0" smtClean="0"/>
              <a:t>Each of us have certain attributes/perceptions that come to mind when we think of different countries.</a:t>
            </a:r>
            <a:endParaRPr lang="en-GB" dirty="0"/>
          </a:p>
        </p:txBody>
      </p:sp>
      <p:sp>
        <p:nvSpPr>
          <p:cNvPr id="3" name="Content Placeholder 2"/>
          <p:cNvSpPr>
            <a:spLocks noGrp="1"/>
          </p:cNvSpPr>
          <p:nvPr>
            <p:ph idx="1"/>
          </p:nvPr>
        </p:nvSpPr>
        <p:spPr>
          <a:xfrm>
            <a:off x="457200" y="1905000"/>
            <a:ext cx="8229600" cy="4221163"/>
          </a:xfrm>
        </p:spPr>
        <p:txBody>
          <a:bodyPr>
            <a:normAutofit fontScale="85000" lnSpcReduction="20000"/>
          </a:bodyPr>
          <a:lstStyle/>
          <a:p>
            <a:endParaRPr lang="en-US" dirty="0" smtClean="0"/>
          </a:p>
          <a:p>
            <a:endParaRPr lang="en-US" dirty="0" smtClean="0"/>
          </a:p>
          <a:p>
            <a:r>
              <a:rPr lang="en-US" dirty="0" smtClean="0"/>
              <a:t>France is “perfumes”.</a:t>
            </a:r>
          </a:p>
          <a:p>
            <a:r>
              <a:rPr lang="en-US" dirty="0" smtClean="0"/>
              <a:t> Italy is “fashion and design”.</a:t>
            </a:r>
          </a:p>
          <a:p>
            <a:r>
              <a:rPr lang="en-US" dirty="0" smtClean="0"/>
              <a:t> Sweden is “simple and functional design”.</a:t>
            </a:r>
          </a:p>
          <a:p>
            <a:r>
              <a:rPr lang="en-US" dirty="0" smtClean="0"/>
              <a:t> Germany is “great engineering”.</a:t>
            </a:r>
          </a:p>
          <a:p>
            <a:r>
              <a:rPr lang="en-US" dirty="0" smtClean="0"/>
              <a:t> India is “spices”.</a:t>
            </a:r>
          </a:p>
          <a:p>
            <a:r>
              <a:rPr lang="en-US" dirty="0" smtClean="0"/>
              <a:t> Argentina is “tango”.</a:t>
            </a:r>
          </a:p>
          <a:p>
            <a:r>
              <a:rPr lang="en-US" dirty="0" smtClean="0"/>
              <a:t> Switzerland is “watches”.</a:t>
            </a:r>
          </a:p>
          <a:p>
            <a:r>
              <a:rPr lang="en-US" dirty="0" smtClean="0"/>
              <a:t> China is “low cost manufacturing”.</a:t>
            </a:r>
            <a:endParaRPr lang="en-GB" b="1" dirty="0"/>
          </a:p>
        </p:txBody>
      </p:sp>
    </p:spTree>
    <p:extLst>
      <p:ext uri="{BB962C8B-B14F-4D97-AF65-F5344CB8AC3E}">
        <p14:creationId xmlns:p14="http://schemas.microsoft.com/office/powerpoint/2010/main" val="32806315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Two Things to Consider.</a:t>
            </a:r>
            <a:endParaRPr lang="en-GB" dirty="0"/>
          </a:p>
        </p:txBody>
      </p:sp>
      <p:sp>
        <p:nvSpPr>
          <p:cNvPr id="3" name="Content Placeholder 2"/>
          <p:cNvSpPr>
            <a:spLocks noGrp="1"/>
          </p:cNvSpPr>
          <p:nvPr>
            <p:ph idx="1"/>
          </p:nvPr>
        </p:nvSpPr>
        <p:spPr/>
        <p:txBody>
          <a:bodyPr/>
          <a:lstStyle/>
          <a:p>
            <a:pPr marL="514350" indent="-514350">
              <a:buFont typeface="+mj-lt"/>
              <a:buAutoNum type="arabicPeriod"/>
            </a:pPr>
            <a:r>
              <a:rPr lang="en-US" dirty="0" smtClean="0"/>
              <a:t>The importance of “country of origin” in the purchase decision varies by product category.</a:t>
            </a:r>
          </a:p>
          <a:p>
            <a:pPr marL="514350" indent="-514350">
              <a:buFont typeface="+mj-lt"/>
              <a:buAutoNum type="arabicPeriod"/>
            </a:pPr>
            <a:r>
              <a:rPr lang="en-US" dirty="0" smtClean="0"/>
              <a:t>Country of origin play la lesser role when products can easily be differentiated through other elements.</a:t>
            </a:r>
          </a:p>
          <a:p>
            <a:pPr marL="514350" indent="-514350">
              <a:buNone/>
            </a:pPr>
            <a:endParaRPr lang="en-GB" dirty="0"/>
          </a:p>
        </p:txBody>
      </p:sp>
    </p:spTree>
    <p:extLst>
      <p:ext uri="{BB962C8B-B14F-4D97-AF65-F5344CB8AC3E}">
        <p14:creationId xmlns:p14="http://schemas.microsoft.com/office/powerpoint/2010/main" val="34163208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Ethnocentrism</a:t>
            </a:r>
            <a:endParaRPr lang="en-GB" dirty="0"/>
          </a:p>
        </p:txBody>
      </p:sp>
      <p:sp>
        <p:nvSpPr>
          <p:cNvPr id="3" name="Content Placeholder 2"/>
          <p:cNvSpPr>
            <a:spLocks noGrp="1"/>
          </p:cNvSpPr>
          <p:nvPr>
            <p:ph idx="1"/>
          </p:nvPr>
        </p:nvSpPr>
        <p:spPr/>
        <p:txBody>
          <a:bodyPr/>
          <a:lstStyle/>
          <a:p>
            <a:pPr>
              <a:buNone/>
            </a:pPr>
            <a:r>
              <a:rPr lang="en-US" sz="2800" dirty="0" smtClean="0"/>
              <a:t>The belief that purchasing foreign products hurts the local economy by causing loss of jobs, and that it is morally wrong and unpatriotic</a:t>
            </a:r>
          </a:p>
          <a:p>
            <a:pPr>
              <a:buNone/>
            </a:pPr>
            <a:r>
              <a:rPr lang="en-US" sz="2800" dirty="0" smtClean="0"/>
              <a:t>Leads to the rejection of foreign products</a:t>
            </a:r>
          </a:p>
          <a:p>
            <a:pPr>
              <a:buNone/>
            </a:pPr>
            <a:r>
              <a:rPr lang="en-US" sz="2800" dirty="0" smtClean="0"/>
              <a:t>Example: US people tend to buy US products</a:t>
            </a:r>
            <a:endParaRPr lang="en-GB" sz="2800"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25</a:t>
            </a:fld>
            <a:endParaRPr lang="es-ES"/>
          </a:p>
        </p:txBody>
      </p:sp>
      <p:pic>
        <p:nvPicPr>
          <p:cNvPr id="1026" name="Picture 2"/>
          <p:cNvPicPr>
            <a:picLocks noChangeAspect="1" noChangeArrowheads="1"/>
          </p:cNvPicPr>
          <p:nvPr/>
        </p:nvPicPr>
        <p:blipFill>
          <a:blip r:embed="rId2"/>
          <a:srcRect/>
          <a:stretch>
            <a:fillRect/>
          </a:stretch>
        </p:blipFill>
        <p:spPr bwMode="auto">
          <a:xfrm>
            <a:off x="3143240" y="4214818"/>
            <a:ext cx="2790126" cy="1643074"/>
          </a:xfrm>
          <a:prstGeom prst="rect">
            <a:avLst/>
          </a:prstGeom>
          <a:ln>
            <a:noFill/>
          </a:ln>
          <a:effectLst>
            <a:softEdge rad="112500"/>
          </a:effectLst>
        </p:spPr>
      </p:pic>
    </p:spTree>
    <p:extLst>
      <p:ext uri="{BB962C8B-B14F-4D97-AF65-F5344CB8AC3E}">
        <p14:creationId xmlns:p14="http://schemas.microsoft.com/office/powerpoint/2010/main" val="15144639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a:bodyPr>
          <a:lstStyle/>
          <a:p>
            <a:pPr>
              <a:buNone/>
            </a:pPr>
            <a:r>
              <a:rPr lang="en-US" sz="2400" dirty="0" smtClean="0"/>
              <a:t>Under the </a:t>
            </a:r>
            <a:r>
              <a:rPr lang="en-GB" sz="2400" dirty="0" err="1" smtClean="0"/>
              <a:t>strapline</a:t>
            </a:r>
            <a:r>
              <a:rPr lang="en-US" sz="2400" dirty="0" smtClean="0"/>
              <a:t> “You drink, we</a:t>
            </a:r>
          </a:p>
          <a:p>
            <a:pPr>
              <a:buNone/>
            </a:pPr>
            <a:r>
              <a:rPr lang="en-US" sz="2400" dirty="0" smtClean="0"/>
              <a:t>donate!” Purely Scottish Mineral Water</a:t>
            </a:r>
          </a:p>
          <a:p>
            <a:pPr>
              <a:buNone/>
            </a:pPr>
            <a:r>
              <a:rPr lang="en-US" sz="2400" dirty="0" smtClean="0"/>
              <a:t>have agreed to make a donation to the</a:t>
            </a:r>
          </a:p>
          <a:p>
            <a:pPr>
              <a:buNone/>
            </a:pPr>
            <a:r>
              <a:rPr lang="en-US" sz="2400" dirty="0" smtClean="0"/>
              <a:t>Scottish Football Association and Scottish</a:t>
            </a:r>
          </a:p>
          <a:p>
            <a:pPr>
              <a:buNone/>
            </a:pPr>
            <a:r>
              <a:rPr lang="en-US" sz="2400" dirty="0" smtClean="0"/>
              <a:t>Rugby for every </a:t>
            </a:r>
            <a:r>
              <a:rPr lang="en-GB" sz="2400" dirty="0" smtClean="0"/>
              <a:t>litre</a:t>
            </a:r>
            <a:r>
              <a:rPr lang="en-US" sz="2400" dirty="0" smtClean="0"/>
              <a:t> of water they sell.</a:t>
            </a:r>
            <a:endParaRPr lang="en-GB" sz="2400"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26</a:t>
            </a:fld>
            <a:endParaRPr lang="es-ES"/>
          </a:p>
        </p:txBody>
      </p:sp>
      <p:pic>
        <p:nvPicPr>
          <p:cNvPr id="2050" name="Picture 2"/>
          <p:cNvPicPr>
            <a:picLocks noChangeAspect="1" noChangeArrowheads="1"/>
          </p:cNvPicPr>
          <p:nvPr/>
        </p:nvPicPr>
        <p:blipFill>
          <a:blip r:embed="rId2"/>
          <a:srcRect/>
          <a:stretch>
            <a:fillRect/>
          </a:stretch>
        </p:blipFill>
        <p:spPr bwMode="auto">
          <a:xfrm>
            <a:off x="2153854" y="3733800"/>
            <a:ext cx="2458692" cy="2409844"/>
          </a:xfrm>
          <a:prstGeom prst="rect">
            <a:avLst/>
          </a:prstGeom>
          <a:noFill/>
          <a:ln w="9525">
            <a:noFill/>
            <a:miter lim="800000"/>
            <a:headEnd/>
            <a:tailEnd/>
          </a:ln>
          <a:effectLst/>
        </p:spPr>
      </p:pic>
      <p:pic>
        <p:nvPicPr>
          <p:cNvPr id="2051" name="Picture 3"/>
          <p:cNvPicPr>
            <a:picLocks noChangeAspect="1" noChangeArrowheads="1"/>
          </p:cNvPicPr>
          <p:nvPr/>
        </p:nvPicPr>
        <p:blipFill>
          <a:blip r:embed="rId3"/>
          <a:srcRect/>
          <a:stretch>
            <a:fillRect/>
          </a:stretch>
        </p:blipFill>
        <p:spPr bwMode="auto">
          <a:xfrm>
            <a:off x="5943600" y="3048000"/>
            <a:ext cx="2773590" cy="2071702"/>
          </a:xfrm>
          <a:prstGeom prst="rect">
            <a:avLst/>
          </a:prstGeom>
          <a:noFill/>
          <a:ln w="9525">
            <a:noFill/>
            <a:miter lim="800000"/>
            <a:headEnd/>
            <a:tailEnd/>
          </a:ln>
          <a:effectLst/>
        </p:spPr>
      </p:pic>
    </p:spTree>
    <p:extLst>
      <p:ext uri="{BB962C8B-B14F-4D97-AF65-F5344CB8AC3E}">
        <p14:creationId xmlns:p14="http://schemas.microsoft.com/office/powerpoint/2010/main" val="33950464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6477000" cy="1417638"/>
          </a:xfrm>
        </p:spPr>
        <p:txBody>
          <a:bodyPr>
            <a:normAutofit/>
          </a:bodyPr>
          <a:lstStyle/>
          <a:p>
            <a:r>
              <a:rPr lang="en-GB" sz="3600" b="1" dirty="0" smtClean="0"/>
              <a:t>Attitudes Toward Foreign</a:t>
            </a:r>
            <a:br>
              <a:rPr lang="en-GB" sz="3600" b="1" dirty="0" smtClean="0"/>
            </a:br>
            <a:r>
              <a:rPr lang="en-GB" sz="3600" b="1" dirty="0" smtClean="0"/>
              <a:t>Products</a:t>
            </a:r>
            <a:endParaRPr lang="en-GB" sz="3600" b="1" dirty="0"/>
          </a:p>
        </p:txBody>
      </p:sp>
      <p:sp>
        <p:nvSpPr>
          <p:cNvPr id="3" name="Content Placeholder 2"/>
          <p:cNvSpPr>
            <a:spLocks noGrp="1"/>
          </p:cNvSpPr>
          <p:nvPr>
            <p:ph idx="1"/>
          </p:nvPr>
        </p:nvSpPr>
        <p:spPr/>
        <p:txBody>
          <a:bodyPr/>
          <a:lstStyle/>
          <a:p>
            <a:pPr>
              <a:buNone/>
            </a:pPr>
            <a:endParaRPr lang="en-GB" sz="2800" b="1" dirty="0" smtClean="0">
              <a:solidFill>
                <a:srgbClr val="C00000"/>
              </a:solidFill>
            </a:endParaRPr>
          </a:p>
          <a:p>
            <a:pPr>
              <a:buNone/>
            </a:pPr>
            <a:r>
              <a:rPr lang="en-GB" sz="2800" b="1" dirty="0" smtClean="0">
                <a:solidFill>
                  <a:schemeClr val="tx2"/>
                </a:solidFill>
              </a:rPr>
              <a:t>High ethnocentric consumers: </a:t>
            </a:r>
            <a:r>
              <a:rPr lang="en-GB" sz="2800" dirty="0" smtClean="0"/>
              <a:t>purchasing </a:t>
            </a:r>
            <a:r>
              <a:rPr lang="en-US" sz="2800" dirty="0" smtClean="0"/>
              <a:t>imported products is wrong because it hurts the domestic economy, causes loss of jobs, and is </a:t>
            </a:r>
            <a:r>
              <a:rPr lang="en-GB" sz="2800" dirty="0" smtClean="0"/>
              <a:t>plainly unpatriotic.</a:t>
            </a:r>
          </a:p>
          <a:p>
            <a:pPr>
              <a:buNone/>
            </a:pPr>
            <a:r>
              <a:rPr lang="en-US" sz="2800" b="1" dirty="0" smtClean="0">
                <a:solidFill>
                  <a:schemeClr val="tx2"/>
                </a:solidFill>
              </a:rPr>
              <a:t>Low ethnocentric consumers: </a:t>
            </a:r>
            <a:r>
              <a:rPr lang="en-US" sz="2800" dirty="0" smtClean="0"/>
              <a:t>foreign products should be evaluated on their own merit, without </a:t>
            </a:r>
            <a:r>
              <a:rPr lang="en-GB" sz="2800" dirty="0" smtClean="0"/>
              <a:t>regard for country-of-origin.</a:t>
            </a:r>
            <a:endParaRPr lang="en-GB" sz="2800"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27</a:t>
            </a:fld>
            <a:endParaRPr lang="es-ES"/>
          </a:p>
        </p:txBody>
      </p:sp>
    </p:spTree>
    <p:extLst>
      <p:ext uri="{BB962C8B-B14F-4D97-AF65-F5344CB8AC3E}">
        <p14:creationId xmlns:p14="http://schemas.microsoft.com/office/powerpoint/2010/main" val="19829108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5105400" cy="1417638"/>
          </a:xfrm>
        </p:spPr>
        <p:txBody>
          <a:bodyPr>
            <a:normAutofit fontScale="90000"/>
          </a:bodyPr>
          <a:lstStyle/>
          <a:p>
            <a:r>
              <a:rPr lang="en-US" sz="3200" b="1" dirty="0" smtClean="0"/>
              <a:t>What is the nationality of this</a:t>
            </a:r>
            <a:br>
              <a:rPr lang="en-US" sz="3200" b="1" dirty="0" smtClean="0"/>
            </a:br>
            <a:r>
              <a:rPr lang="en-GB" sz="3200" b="1" dirty="0" smtClean="0"/>
              <a:t>brand? </a:t>
            </a:r>
            <a:endParaRPr lang="en-GB" sz="3200" b="1" dirty="0"/>
          </a:p>
        </p:txBody>
      </p:sp>
      <p:sp>
        <p:nvSpPr>
          <p:cNvPr id="4" name="Slide Number Placeholder 3"/>
          <p:cNvSpPr>
            <a:spLocks noGrp="1"/>
          </p:cNvSpPr>
          <p:nvPr>
            <p:ph type="sldNum" sz="quarter" idx="4294967295"/>
          </p:nvPr>
        </p:nvSpPr>
        <p:spPr>
          <a:xfrm>
            <a:off x="6553200" y="6245225"/>
            <a:ext cx="2133600" cy="476250"/>
          </a:xfrm>
          <a:prstGeom prst="rect">
            <a:avLst/>
          </a:prstGeom>
        </p:spPr>
        <p:txBody>
          <a:bodyPr/>
          <a:lstStyle/>
          <a:p>
            <a:fld id="{466DAE2A-D864-458F-BDEB-9A8775021BA3}" type="slidenum">
              <a:rPr lang="es-ES" smtClean="0"/>
              <a:pPr/>
              <a:t>28</a:t>
            </a:fld>
            <a:endParaRPr lang="es-ES"/>
          </a:p>
        </p:txBody>
      </p:sp>
      <p:pic>
        <p:nvPicPr>
          <p:cNvPr id="6146" name="Picture 2"/>
          <p:cNvPicPr>
            <a:picLocks noGrp="1" noChangeAspect="1" noChangeArrowheads="1"/>
          </p:cNvPicPr>
          <p:nvPr>
            <p:ph idx="1"/>
          </p:nvPr>
        </p:nvPicPr>
        <p:blipFill>
          <a:blip r:embed="rId2"/>
          <a:srcRect/>
          <a:stretch>
            <a:fillRect/>
          </a:stretch>
        </p:blipFill>
        <p:spPr bwMode="auto">
          <a:xfrm>
            <a:off x="785786" y="1928802"/>
            <a:ext cx="2323315" cy="1785950"/>
          </a:xfrm>
          <a:prstGeom prst="rect">
            <a:avLst/>
          </a:prstGeom>
          <a:noFill/>
          <a:ln w="9525">
            <a:noFill/>
            <a:miter lim="800000"/>
            <a:headEnd/>
            <a:tailEnd/>
          </a:ln>
          <a:effectLst/>
        </p:spPr>
      </p:pic>
      <p:pic>
        <p:nvPicPr>
          <p:cNvPr id="6147" name="Picture 3"/>
          <p:cNvPicPr>
            <a:picLocks noChangeAspect="1" noChangeArrowheads="1"/>
          </p:cNvPicPr>
          <p:nvPr/>
        </p:nvPicPr>
        <p:blipFill>
          <a:blip r:embed="rId3"/>
          <a:srcRect/>
          <a:stretch>
            <a:fillRect/>
          </a:stretch>
        </p:blipFill>
        <p:spPr bwMode="auto">
          <a:xfrm>
            <a:off x="3429000" y="1676400"/>
            <a:ext cx="2491421" cy="609603"/>
          </a:xfrm>
          <a:prstGeom prst="rect">
            <a:avLst/>
          </a:prstGeom>
          <a:noFill/>
          <a:ln w="9525">
            <a:noFill/>
            <a:miter lim="800000"/>
            <a:headEnd/>
            <a:tailEnd/>
          </a:ln>
          <a:effectLst/>
        </p:spPr>
      </p:pic>
      <p:pic>
        <p:nvPicPr>
          <p:cNvPr id="6148" name="Picture 4"/>
          <p:cNvPicPr>
            <a:picLocks noChangeAspect="1" noChangeArrowheads="1"/>
          </p:cNvPicPr>
          <p:nvPr/>
        </p:nvPicPr>
        <p:blipFill>
          <a:blip r:embed="rId4"/>
          <a:srcRect/>
          <a:stretch>
            <a:fillRect/>
          </a:stretch>
        </p:blipFill>
        <p:spPr bwMode="auto">
          <a:xfrm>
            <a:off x="5143472" y="2362200"/>
            <a:ext cx="4000528" cy="2614724"/>
          </a:xfrm>
          <a:prstGeom prst="rect">
            <a:avLst/>
          </a:prstGeom>
          <a:noFill/>
          <a:ln w="9525">
            <a:noFill/>
            <a:miter lim="800000"/>
            <a:headEnd/>
            <a:tailEnd/>
          </a:ln>
          <a:effectLst/>
        </p:spPr>
      </p:pic>
      <p:pic>
        <p:nvPicPr>
          <p:cNvPr id="1026" name="Picture 2"/>
          <p:cNvPicPr>
            <a:picLocks noChangeAspect="1" noChangeArrowheads="1"/>
          </p:cNvPicPr>
          <p:nvPr/>
        </p:nvPicPr>
        <p:blipFill>
          <a:blip r:embed="rId5"/>
          <a:srcRect/>
          <a:stretch>
            <a:fillRect/>
          </a:stretch>
        </p:blipFill>
        <p:spPr bwMode="auto">
          <a:xfrm>
            <a:off x="533400" y="4114800"/>
            <a:ext cx="4136717" cy="2114550"/>
          </a:xfrm>
          <a:prstGeom prst="rect">
            <a:avLst/>
          </a:prstGeom>
          <a:noFill/>
          <a:ln w="9525">
            <a:noFill/>
            <a:miter lim="800000"/>
            <a:headEnd/>
            <a:tailEnd/>
          </a:ln>
          <a:effectLst/>
        </p:spPr>
      </p:pic>
    </p:spTree>
    <p:extLst>
      <p:ext uri="{BB962C8B-B14F-4D97-AF65-F5344CB8AC3E}">
        <p14:creationId xmlns:p14="http://schemas.microsoft.com/office/powerpoint/2010/main" val="15389251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a:t>Home Country Actions and Global Competitiveness</a:t>
            </a:r>
          </a:p>
          <a:p>
            <a:r>
              <a:rPr lang="en-US" dirty="0"/>
              <a:t>Competitors from Emerging Markets</a:t>
            </a:r>
          </a:p>
          <a:p>
            <a:r>
              <a:rPr lang="en-US" dirty="0"/>
              <a:t>The Country-of-Origin Advantage</a:t>
            </a:r>
            <a:r>
              <a:rPr lang="en-US" sz="2800" dirty="0"/>
              <a:t> </a:t>
            </a:r>
          </a:p>
          <a:p>
            <a:endParaRPr lang="en-US" dirty="0"/>
          </a:p>
        </p:txBody>
      </p:sp>
    </p:spTree>
    <p:extLst>
      <p:ext uri="{BB962C8B-B14F-4D97-AF65-F5344CB8AC3E}">
        <p14:creationId xmlns:p14="http://schemas.microsoft.com/office/powerpoint/2010/main" val="14765888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ndara" pitchFamily="34" charset="0"/>
              </a:rPr>
              <a:t>References</a:t>
            </a:r>
            <a:endParaRPr lang="en-US" dirty="0">
              <a:latin typeface="Candara" pitchFamily="34" charset="0"/>
            </a:endParaRPr>
          </a:p>
        </p:txBody>
      </p:sp>
      <p:sp>
        <p:nvSpPr>
          <p:cNvPr id="3" name="Content Placeholder 2"/>
          <p:cNvSpPr>
            <a:spLocks noGrp="1"/>
          </p:cNvSpPr>
          <p:nvPr>
            <p:ph idx="1"/>
          </p:nvPr>
        </p:nvSpPr>
        <p:spPr/>
        <p:txBody>
          <a:bodyPr/>
          <a:lstStyle/>
          <a:p>
            <a:r>
              <a:rPr lang="en-US" dirty="0" smtClean="0">
                <a:latin typeface="Candara" pitchFamily="34" charset="0"/>
              </a:rPr>
              <a:t>Gillespie, K., Jeannet, J.P. </a:t>
            </a:r>
            <a:r>
              <a:rPr lang="en-US" dirty="0">
                <a:latin typeface="Candara" pitchFamily="34" charset="0"/>
              </a:rPr>
              <a:t>and </a:t>
            </a:r>
            <a:r>
              <a:rPr lang="en-US" dirty="0" smtClean="0">
                <a:latin typeface="Candara" pitchFamily="34" charset="0"/>
              </a:rPr>
              <a:t>Hennessey, H.D. </a:t>
            </a:r>
            <a:r>
              <a:rPr lang="en-US" dirty="0">
                <a:latin typeface="Candara" pitchFamily="34" charset="0"/>
              </a:rPr>
              <a:t>(</a:t>
            </a:r>
            <a:r>
              <a:rPr lang="en-US" dirty="0" smtClean="0">
                <a:latin typeface="Candara" pitchFamily="34" charset="0"/>
              </a:rPr>
              <a:t>2004), </a:t>
            </a:r>
            <a:r>
              <a:rPr lang="en-GB" dirty="0" smtClean="0">
                <a:latin typeface="Candara" pitchFamily="34" charset="0"/>
              </a:rPr>
              <a:t>Global Marketing: An Interactive Approach, Houghton Mifflin, Boston, NY.</a:t>
            </a:r>
            <a:endParaRPr lang="en-GB" dirty="0">
              <a:latin typeface="Candara" pitchFamily="34" charset="0"/>
            </a:endParaRPr>
          </a:p>
          <a:p>
            <a:endParaRPr lang="en-US" dirty="0">
              <a:latin typeface="Candara" pitchFamily="34" charset="0"/>
            </a:endParaRPr>
          </a:p>
        </p:txBody>
      </p:sp>
    </p:spTree>
    <p:extLst>
      <p:ext uri="{BB962C8B-B14F-4D97-AF65-F5344CB8AC3E}">
        <p14:creationId xmlns:p14="http://schemas.microsoft.com/office/powerpoint/2010/main" val="29688532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175</TotalTime>
  <Words>1313</Words>
  <Application>Microsoft Office PowerPoint</Application>
  <PresentationFormat>On-screen Show (4:3)</PresentationFormat>
  <Paragraphs>166</Paragraphs>
  <Slides>30</Slides>
  <Notes>7</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Global Competitors </vt:lpstr>
      <vt:lpstr>Recap</vt:lpstr>
      <vt:lpstr>Competitors from Emerging Markets</vt:lpstr>
      <vt:lpstr>Government Barriers to Competition</vt:lpstr>
      <vt:lpstr>Managing Country of  Origin Perceptions</vt:lpstr>
      <vt:lpstr>Country of Origin Issues –  Beyond Quality</vt:lpstr>
      <vt:lpstr>COUNTRY OF ORIGIN</vt:lpstr>
      <vt:lpstr>Country of Origin</vt:lpstr>
      <vt:lpstr>Which is their nationality??</vt:lpstr>
      <vt:lpstr>Parma Ham</vt:lpstr>
      <vt:lpstr>Global Branding</vt:lpstr>
      <vt:lpstr>Which is the country of origin?</vt:lpstr>
      <vt:lpstr>Depending on the image of the country companies say...</vt:lpstr>
      <vt:lpstr>Deciding the Production Site</vt:lpstr>
      <vt:lpstr>Stereotypes</vt:lpstr>
      <vt:lpstr>Country of Origin Effect</vt:lpstr>
      <vt:lpstr>Country of Origin, Price, and Brand, as Evaluative Criteria</vt:lpstr>
      <vt:lpstr>Attitude towards the Country of Origin</vt:lpstr>
      <vt:lpstr>Country of Origin - Germany</vt:lpstr>
      <vt:lpstr>Play…</vt:lpstr>
      <vt:lpstr>PowerPoint Presentation</vt:lpstr>
      <vt:lpstr>Giving a lot of emphasis on the country of origin</vt:lpstr>
      <vt:lpstr>Each of us have certain attributes/perceptions that come to mind when we think of different countries.</vt:lpstr>
      <vt:lpstr>Two Things to Consider.</vt:lpstr>
      <vt:lpstr>Ethnocentrism</vt:lpstr>
      <vt:lpstr>PowerPoint Presentation</vt:lpstr>
      <vt:lpstr>Attitudes Toward Foreign Products</vt:lpstr>
      <vt:lpstr>What is the nationality of this brand? </vt:lpstr>
      <vt:lpstr>Summary</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Muhammad Waqas</dc:creator>
  <cp:lastModifiedBy>home</cp:lastModifiedBy>
  <cp:revision>22</cp:revision>
  <dcterms:created xsi:type="dcterms:W3CDTF">2013-04-14T12:30:45Z</dcterms:created>
  <dcterms:modified xsi:type="dcterms:W3CDTF">2014-06-17T11:27:01Z</dcterms:modified>
</cp:coreProperties>
</file>