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66" r:id="rId2"/>
    <p:sldId id="267" r:id="rId3"/>
    <p:sldId id="257" r:id="rId4"/>
    <p:sldId id="258" r:id="rId5"/>
    <p:sldId id="269" r:id="rId6"/>
    <p:sldId id="259" r:id="rId7"/>
    <p:sldId id="272" r:id="rId8"/>
    <p:sldId id="273" r:id="rId9"/>
    <p:sldId id="260" r:id="rId10"/>
    <p:sldId id="261" r:id="rId11"/>
    <p:sldId id="262" r:id="rId12"/>
    <p:sldId id="270"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0" autoAdjust="0"/>
    <p:restoredTop sz="94662"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5634"/>
    </p:cViewPr>
  </p:outlineViewPr>
  <p:notesTextViewPr>
    <p:cViewPr>
      <p:scale>
        <a:sx n="100" d="100"/>
        <a:sy n="100" d="100"/>
      </p:scale>
      <p:origin x="0" y="0"/>
    </p:cViewPr>
  </p:notesTextViewPr>
  <p:notesViewPr>
    <p:cSldViewPr>
      <p:cViewPr varScale="1">
        <p:scale>
          <a:sx n="55" d="100"/>
          <a:sy n="55" d="100"/>
        </p:scale>
        <p:origin x="-2904"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692B2D8-BBBA-4707-B4A9-45B0D0010AFB}" type="datetimeFigureOut">
              <a:rPr lang="en-US" smtClean="0"/>
              <a:t>16-Jun-14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A2E6893-ACD1-44AB-88E0-429F93198447}" type="slidenum">
              <a:rPr lang="en-GB" smtClean="0"/>
              <a:t>‹#›</a:t>
            </a:fld>
            <a:endParaRPr lang="en-GB"/>
          </a:p>
        </p:txBody>
      </p:sp>
    </p:spTree>
    <p:extLst>
      <p:ext uri="{BB962C8B-B14F-4D97-AF65-F5344CB8AC3E}">
        <p14:creationId xmlns:p14="http://schemas.microsoft.com/office/powerpoint/2010/main" val="3798682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892D86-0C6E-46DA-A954-F35C08BAC0DA}" type="datetimeFigureOut">
              <a:rPr lang="en-US" smtClean="0"/>
              <a:t>16-Jun-14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99B40ED-9D06-469D-8EEA-16A20DE8B722}" type="slidenum">
              <a:rPr lang="en-US" smtClean="0"/>
              <a:t>‹#›</a:t>
            </a:fld>
            <a:endParaRPr lang="en-US"/>
          </a:p>
        </p:txBody>
      </p:sp>
    </p:spTree>
    <p:extLst>
      <p:ext uri="{BB962C8B-B14F-4D97-AF65-F5344CB8AC3E}">
        <p14:creationId xmlns:p14="http://schemas.microsoft.com/office/powerpoint/2010/main" val="173230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3492" name="Slide Number Placeholder 3"/>
          <p:cNvSpPr txBox="1">
            <a:spLocks noGrp="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eaLnBrk="0" hangingPunct="0">
              <a:defRPr sz="2800">
                <a:solidFill>
                  <a:schemeClr val="tx1"/>
                </a:solidFill>
                <a:latin typeface="Arial" charset="0"/>
              </a:defRPr>
            </a:lvl1pPr>
            <a:lvl2pPr marL="742950" indent="-285750" eaLnBrk="0" hangingPunct="0">
              <a:defRPr sz="2800">
                <a:solidFill>
                  <a:schemeClr val="tx1"/>
                </a:solidFill>
                <a:latin typeface="Arial" charset="0"/>
              </a:defRPr>
            </a:lvl2pPr>
            <a:lvl3pPr marL="1143000" indent="-228600" eaLnBrk="0" hangingPunct="0">
              <a:defRPr sz="2800">
                <a:solidFill>
                  <a:schemeClr val="tx1"/>
                </a:solidFill>
                <a:latin typeface="Arial" charset="0"/>
              </a:defRPr>
            </a:lvl3pPr>
            <a:lvl4pPr marL="1600200" indent="-228600" eaLnBrk="0" hangingPunct="0">
              <a:defRPr sz="2800">
                <a:solidFill>
                  <a:schemeClr val="tx1"/>
                </a:solidFill>
                <a:latin typeface="Arial" charset="0"/>
              </a:defRPr>
            </a:lvl4pPr>
            <a:lvl5pPr marL="2057400" indent="-228600" eaLnBrk="0" hangingPunct="0">
              <a:defRPr sz="2800">
                <a:solidFill>
                  <a:schemeClr val="tx1"/>
                </a:solidFill>
                <a:latin typeface="Arial" charset="0"/>
              </a:defRPr>
            </a:lvl5pPr>
            <a:lvl6pPr marL="2514600" indent="-228600"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5BD9C850-3CD6-4CDE-96DF-8ABC822A702E}" type="slidenum">
              <a:rPr lang="en-US" sz="1200">
                <a:latin typeface="Times New Roman" pitchFamily="18" charset="0"/>
              </a:rPr>
              <a:pPr algn="r" eaLnBrk="1" hangingPunct="1">
                <a:spcBef>
                  <a:spcPct val="0"/>
                </a:spcBef>
                <a:buSzTx/>
                <a:buFontTx/>
                <a:buNone/>
              </a:pPr>
              <a:t>3</a:t>
            </a:fld>
            <a:endParaRPr lang="en-US" sz="120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F0C1BABA-99F9-4A3F-96BB-A0D532F77533}" type="slidenum">
              <a:rPr lang="en-US" sz="1200">
                <a:latin typeface="Times New Roman" pitchFamily="18" charset="0"/>
              </a:rPr>
              <a:pPr algn="r" eaLnBrk="1" hangingPunct="1">
                <a:spcBef>
                  <a:spcPct val="0"/>
                </a:spcBef>
                <a:buSzTx/>
                <a:buFontTx/>
                <a:buNone/>
              </a:pPr>
              <a:t>4</a:t>
            </a:fld>
            <a:endParaRPr lang="en-US" sz="1200">
              <a:latin typeface="Times New Roman" pitchFamily="18"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4CAADF8D-6886-4A03-95D4-98FF555398F1}" type="slidenum">
              <a:rPr lang="en-US" sz="1200">
                <a:latin typeface="Times New Roman" pitchFamily="18" charset="0"/>
              </a:rPr>
              <a:pPr algn="r" eaLnBrk="1" hangingPunct="1">
                <a:spcBef>
                  <a:spcPct val="0"/>
                </a:spcBef>
                <a:buSzTx/>
                <a:buFontTx/>
                <a:buNone/>
              </a:pPr>
              <a:t>6</a:t>
            </a:fld>
            <a:endParaRPr lang="en-US" sz="1200">
              <a:latin typeface="Times New Roman" pitchFamily="18" charset="0"/>
            </a:endParaRPr>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979E4019-9E54-4111-B1D8-48C60D402727}" type="slidenum">
              <a:rPr lang="en-US" sz="1200">
                <a:latin typeface="Times New Roman" pitchFamily="18" charset="0"/>
              </a:rPr>
              <a:pPr algn="r" eaLnBrk="1" hangingPunct="1">
                <a:spcBef>
                  <a:spcPct val="0"/>
                </a:spcBef>
                <a:buSzTx/>
                <a:buFontTx/>
                <a:buNone/>
              </a:pPr>
              <a:t>9</a:t>
            </a:fld>
            <a:endParaRPr lang="en-US" sz="1200">
              <a:latin typeface="Times New Roman" pitchFamily="18" charset="0"/>
            </a:endParaRPr>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smtClean="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F886217B-18CC-4CA2-BA9C-6FDD327CAA4F}" type="slidenum">
              <a:rPr lang="en-US" sz="1200">
                <a:latin typeface="Times New Roman" pitchFamily="18" charset="0"/>
              </a:rPr>
              <a:pPr algn="r" eaLnBrk="1" hangingPunct="1">
                <a:spcBef>
                  <a:spcPct val="0"/>
                </a:spcBef>
                <a:buSzTx/>
                <a:buFontTx/>
                <a:buNone/>
              </a:pPr>
              <a:t>10</a:t>
            </a:fld>
            <a:endParaRPr lang="en-US" sz="1200">
              <a:latin typeface="Times New Roman" pitchFamily="18" charset="0"/>
            </a:endParaRPr>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3883827" y="8684926"/>
            <a:ext cx="2972590" cy="45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161" tIns="46081" rIns="92161" bIns="46081" anchor="b"/>
          <a:lstStyle>
            <a:lvl1pPr defTabSz="931863" eaLnBrk="0" hangingPunct="0">
              <a:defRPr sz="2800">
                <a:solidFill>
                  <a:schemeClr val="tx1"/>
                </a:solidFill>
                <a:latin typeface="Arial" charset="0"/>
              </a:defRPr>
            </a:lvl1pPr>
            <a:lvl2pPr marL="742950" indent="-285750" defTabSz="931863" eaLnBrk="0" hangingPunct="0">
              <a:defRPr sz="2800">
                <a:solidFill>
                  <a:schemeClr val="tx1"/>
                </a:solidFill>
                <a:latin typeface="Arial" charset="0"/>
              </a:defRPr>
            </a:lvl2pPr>
            <a:lvl3pPr marL="1143000" indent="-228600" defTabSz="931863" eaLnBrk="0" hangingPunct="0">
              <a:defRPr sz="2800">
                <a:solidFill>
                  <a:schemeClr val="tx1"/>
                </a:solidFill>
                <a:latin typeface="Arial" charset="0"/>
              </a:defRPr>
            </a:lvl3pPr>
            <a:lvl4pPr marL="1600200" indent="-228600" defTabSz="931863" eaLnBrk="0" hangingPunct="0">
              <a:defRPr sz="2800">
                <a:solidFill>
                  <a:schemeClr val="tx1"/>
                </a:solidFill>
                <a:latin typeface="Arial" charset="0"/>
              </a:defRPr>
            </a:lvl4pPr>
            <a:lvl5pPr marL="2057400" indent="-228600" defTabSz="931863" eaLnBrk="0" hangingPunct="0">
              <a:defRPr sz="2800">
                <a:solidFill>
                  <a:schemeClr val="tx1"/>
                </a:solidFill>
                <a:latin typeface="Arial" charset="0"/>
              </a:defRPr>
            </a:lvl5pPr>
            <a:lvl6pPr marL="25146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6pPr>
            <a:lvl7pPr marL="29718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7pPr>
            <a:lvl8pPr marL="34290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8pPr>
            <a:lvl9pPr marL="3886200" indent="-228600" defTabSz="931863" eaLnBrk="0" fontAlgn="base" hangingPunct="0">
              <a:spcBef>
                <a:spcPct val="20000"/>
              </a:spcBef>
              <a:spcAft>
                <a:spcPct val="0"/>
              </a:spcAft>
              <a:buSzPct val="75000"/>
              <a:buFont typeface="Wingdings" pitchFamily="2" charset="2"/>
              <a:buChar char="l"/>
              <a:defRPr sz="2800">
                <a:solidFill>
                  <a:schemeClr val="tx1"/>
                </a:solidFill>
                <a:latin typeface="Arial" charset="0"/>
              </a:defRPr>
            </a:lvl9pPr>
          </a:lstStyle>
          <a:p>
            <a:pPr algn="r" eaLnBrk="1" hangingPunct="1">
              <a:spcBef>
                <a:spcPct val="0"/>
              </a:spcBef>
              <a:buSzTx/>
              <a:buFontTx/>
              <a:buNone/>
            </a:pPr>
            <a:fld id="{9AE1A0BF-694D-498B-AD05-F90A9F078C0C}" type="slidenum">
              <a:rPr lang="en-US" sz="1200">
                <a:latin typeface="Times New Roman" pitchFamily="18" charset="0"/>
              </a:rPr>
              <a:pPr algn="r" eaLnBrk="1" hangingPunct="1">
                <a:spcBef>
                  <a:spcPct val="0"/>
                </a:spcBef>
                <a:buSzTx/>
                <a:buFontTx/>
                <a:buNone/>
              </a:pPr>
              <a:t>11</a:t>
            </a:fld>
            <a:endParaRPr lang="en-US" sz="1200">
              <a:latin typeface="Times New Roman" pitchFamily="18"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2130425"/>
            <a:ext cx="7391400" cy="1470025"/>
          </a:xfrm>
        </p:spPr>
        <p:txBody>
          <a:bodyPr/>
          <a:lstStyle/>
          <a:p>
            <a:r>
              <a:rPr lang="en-US" dirty="0"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pic>
        <p:nvPicPr>
          <p:cNvPr id="102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7"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
        <p:nvSpPr>
          <p:cNvPr id="3" name="Content Placeholder 2"/>
          <p:cNvSpPr>
            <a:spLocks noGrp="1"/>
          </p:cNvSpPr>
          <p:nvPr>
            <p:ph idx="1"/>
          </p:nvPr>
        </p:nvSpPr>
        <p:spPr/>
        <p:txBody>
          <a:bodyPr/>
          <a:lstStyle>
            <a:lvl1pPr>
              <a:defRPr>
                <a:latin typeface="Candara" pitchFamily="34" charset="0"/>
              </a:defRPr>
            </a:lvl1pPr>
            <a:lvl2pPr>
              <a:defRPr>
                <a:latin typeface="Candara" pitchFamily="34" charset="0"/>
              </a:defRPr>
            </a:lvl2pPr>
            <a:lvl3pPr>
              <a:defRPr>
                <a:latin typeface="Candara" pitchFamily="34" charset="0"/>
              </a:defRPr>
            </a:lvl3pPr>
            <a:lvl4pPr>
              <a:defRPr>
                <a:latin typeface="Candara" pitchFamily="34" charset="0"/>
              </a:defRPr>
            </a:lvl4pPr>
            <a:lvl5pPr>
              <a:defRPr>
                <a:latin typeface="Candara"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8"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andara" pitchFamily="34" charset="0"/>
              </a:defRPr>
            </a:lvl1pPr>
            <a:lvl2pPr>
              <a:defRPr sz="2400">
                <a:latin typeface="Candara" pitchFamily="34" charset="0"/>
              </a:defRPr>
            </a:lvl2pPr>
            <a:lvl3pPr>
              <a:defRPr sz="2000">
                <a:latin typeface="Candara" pitchFamily="34" charset="0"/>
              </a:defRPr>
            </a:lvl3pPr>
            <a:lvl4pPr>
              <a:defRPr sz="1800">
                <a:latin typeface="Candara" pitchFamily="34" charset="0"/>
              </a:defRPr>
            </a:lvl4pPr>
            <a:lvl5pPr>
              <a:defRPr sz="1800">
                <a:latin typeface="Candara"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pic>
        <p:nvPicPr>
          <p:cNvPr id="8" name="Picture 4" descr="C:\Users\Muhammad\Desktop\blue.jpg"/>
          <p:cNvPicPr>
            <a:picLocks noChangeAspect="1" noChangeArrowheads="1"/>
          </p:cNvPicPr>
          <p:nvPr userDrawn="1"/>
        </p:nvPicPr>
        <p:blipFill>
          <a:blip r:embed="rId2"/>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
        <p:nvSpPr>
          <p:cNvPr id="10" name="Title 1"/>
          <p:cNvSpPr>
            <a:spLocks noGrp="1"/>
          </p:cNvSpPr>
          <p:nvPr>
            <p:ph type="title"/>
          </p:nvPr>
        </p:nvSpPr>
        <p:spPr>
          <a:xfrm>
            <a:off x="685800" y="0"/>
            <a:ext cx="4572000" cy="1371600"/>
          </a:xfrm>
        </p:spPr>
        <p:style>
          <a:lnRef idx="1">
            <a:schemeClr val="accent1"/>
          </a:lnRef>
          <a:fillRef idx="2">
            <a:schemeClr val="accent1"/>
          </a:fillRef>
          <a:effectRef idx="1">
            <a:schemeClr val="accent1"/>
          </a:effectRef>
          <a:fontRef idx="none"/>
        </p:style>
        <p:txBody>
          <a:bodyPr/>
          <a:lstStyle>
            <a:lvl1pPr>
              <a:defRPr>
                <a:latin typeface="Candara" pitchFamily="34" charset="0"/>
              </a:defRPr>
            </a:lvl1pPr>
          </a:lstStyle>
          <a:p>
            <a:r>
              <a:rPr lang="en-US" dirty="0" smtClean="0"/>
              <a:t>Click to edit Master title style</a:t>
            </a:r>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fld id="{8AF6B836-0174-4D36-95E4-13B903BADCDC}" type="datetimeFigureOut">
              <a:rPr lang="en-US"/>
              <a:pPr>
                <a:defRPr/>
              </a:pPr>
              <a:t>16-Jun-14</a:t>
            </a:fld>
            <a:endParaRPr 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p>
        </p:txBody>
      </p:sp>
      <p:sp>
        <p:nvSpPr>
          <p:cNvPr id="4" name="Rectangle 7"/>
          <p:cNvSpPr>
            <a:spLocks noGrp="1" noChangeArrowheads="1"/>
          </p:cNvSpPr>
          <p:nvPr>
            <p:ph type="sldNum" sz="quarter" idx="12"/>
          </p:nvPr>
        </p:nvSpPr>
        <p:spPr>
          <a:ln/>
        </p:spPr>
        <p:txBody>
          <a:bodyPr/>
          <a:lstStyle>
            <a:lvl1pPr>
              <a:defRPr/>
            </a:lvl1pPr>
          </a:lstStyle>
          <a:p>
            <a:pPr>
              <a:defRPr/>
            </a:pPr>
            <a:fld id="{0AAEE104-583A-4EC5-A4C3-A1CEDE834412}" type="slidenum">
              <a:rPr lang="en-US"/>
              <a:pPr>
                <a:defRPr/>
              </a:pPr>
              <a:t>‹#›</a:t>
            </a:fld>
            <a:endParaRPr lang="en-US"/>
          </a:p>
        </p:txBody>
      </p:sp>
    </p:spTree>
    <p:extLst>
      <p:ext uri="{BB962C8B-B14F-4D97-AF65-F5344CB8AC3E}">
        <p14:creationId xmlns:p14="http://schemas.microsoft.com/office/powerpoint/2010/main" val="38004834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141A38-8029-403E-B959-D7E465D58827}" type="datetimeFigureOut">
              <a:rPr lang="en-US" smtClean="0"/>
              <a:pPr/>
              <a:t>16-Jun-14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AB844B-BB75-4355-A9B0-4FBDB390B0A7}" type="slidenum">
              <a:rPr lang="en-GB" smtClean="0"/>
              <a:pPr/>
              <a:t>‹#›</a:t>
            </a:fld>
            <a:endParaRPr lang="en-GB"/>
          </a:p>
        </p:txBody>
      </p:sp>
      <p:pic>
        <p:nvPicPr>
          <p:cNvPr id="7" name="Picture 4" descr="C:\Users\Muhammad\Desktop\blue.jpg"/>
          <p:cNvPicPr>
            <a:picLocks noChangeAspect="1" noChangeArrowheads="1"/>
          </p:cNvPicPr>
          <p:nvPr userDrawn="1"/>
        </p:nvPicPr>
        <p:blipFill>
          <a:blip r:embed="rId7"/>
          <a:srcRect/>
          <a:stretch>
            <a:fillRect/>
          </a:stretch>
        </p:blipFill>
        <p:spPr bwMode="auto">
          <a:xfrm rot="16200000">
            <a:off x="-3238500" y="3238500"/>
            <a:ext cx="6858000" cy="381000"/>
          </a:xfrm>
          <a:prstGeom prst="rect">
            <a:avLst/>
          </a:prstGeom>
          <a:noFill/>
        </p:spPr>
      </p:pic>
      <p:sp>
        <p:nvSpPr>
          <p:cNvPr id="9" name="Date Placeholder 3"/>
          <p:cNvSpPr txBox="1">
            <a:spLocks/>
          </p:cNvSpPr>
          <p:nvPr userDrawn="1"/>
        </p:nvSpPr>
        <p:spPr>
          <a:xfrm rot="16200000">
            <a:off x="-1143000" y="5410200"/>
            <a:ext cx="2590800" cy="304800"/>
          </a:xfrm>
          <a:prstGeom prst="rect">
            <a:avLst/>
          </a:prstGeom>
        </p:spPr>
        <p:txBody>
          <a:bodyPr vert="horz" lIns="91440" tIns="45720" rIns="91440" bIns="45720" rtlCol="0" anchor="ctr"/>
          <a:lstStyle>
            <a:lvl1pPr>
              <a:defRPr sz="1200" b="1" i="1">
                <a:solidFill>
                  <a:schemeClr val="tx1"/>
                </a:solidFill>
                <a:latin typeface="Bookman Old Style" pitchFamily="18"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Bookman Old Style" pitchFamily="18" charset="0"/>
                <a:ea typeface="+mn-ea"/>
                <a:cs typeface="+mn-cs"/>
              </a:rPr>
              <a:t>Muhammad Waqas</a:t>
            </a:r>
            <a:endParaRPr kumimoji="0" lang="en-GB" sz="1200" b="1" i="1" u="none" strike="noStrike" kern="1200" cap="none" spc="0" normalizeH="0" baseline="0" noProof="0" dirty="0" smtClean="0">
              <a:ln>
                <a:noFill/>
              </a:ln>
              <a:solidFill>
                <a:schemeClr val="tx1"/>
              </a:solidFill>
              <a:effectLst/>
              <a:uLnTx/>
              <a:uFillTx/>
              <a:latin typeface="Bookman Old Style"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latin typeface="Candara" pitchFamily="34" charset="0"/>
              </a:rPr>
              <a:t>Global Competitors</a:t>
            </a:r>
            <a:br>
              <a:rPr lang="en-US" dirty="0">
                <a:latin typeface="Candara" pitchFamily="34" charset="0"/>
              </a:rPr>
            </a:br>
            <a:endParaRPr lang="en-US" dirty="0">
              <a:latin typeface="Candara" pitchFamily="34" charset="0"/>
            </a:endParaRPr>
          </a:p>
        </p:txBody>
      </p:sp>
      <p:sp>
        <p:nvSpPr>
          <p:cNvPr id="3" name="Subtitle 2"/>
          <p:cNvSpPr>
            <a:spLocks noGrp="1"/>
          </p:cNvSpPr>
          <p:nvPr>
            <p:ph type="subTitle" idx="1"/>
          </p:nvPr>
        </p:nvSpPr>
        <p:spPr/>
        <p:txBody>
          <a:bodyPr/>
          <a:lstStyle/>
          <a:p>
            <a:r>
              <a:rPr lang="en-US" dirty="0" smtClean="0">
                <a:latin typeface="Candara" pitchFamily="34" charset="0"/>
              </a:rPr>
              <a:t>Lecture 11</a:t>
            </a:r>
            <a:endParaRPr lang="en-US" dirty="0">
              <a:latin typeface="Candara" pitchFamily="34" charset="0"/>
            </a:endParaRPr>
          </a:p>
        </p:txBody>
      </p:sp>
    </p:spTree>
    <p:extLst>
      <p:ext uri="{BB962C8B-B14F-4D97-AF65-F5344CB8AC3E}">
        <p14:creationId xmlns:p14="http://schemas.microsoft.com/office/powerpoint/2010/main" val="152298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ndara" pitchFamily="34" charset="0"/>
              </a:rPr>
              <a:t>Recap</a:t>
            </a:r>
            <a:endParaRPr lang="en-US" dirty="0">
              <a:latin typeface="Candara" pitchFamily="34" charset="0"/>
            </a:endParaRPr>
          </a:p>
        </p:txBody>
      </p:sp>
      <p:sp>
        <p:nvSpPr>
          <p:cNvPr id="3" name="Content Placeholder 2"/>
          <p:cNvSpPr>
            <a:spLocks noGrp="1"/>
          </p:cNvSpPr>
          <p:nvPr>
            <p:ph idx="1"/>
          </p:nvPr>
        </p:nvSpPr>
        <p:spPr/>
        <p:txBody>
          <a:bodyPr/>
          <a:lstStyle/>
          <a:p>
            <a:r>
              <a:rPr lang="en-US" dirty="0">
                <a:latin typeface="Candara" pitchFamily="34" charset="0"/>
              </a:rPr>
              <a:t>Business market</a:t>
            </a:r>
          </a:p>
          <a:p>
            <a:r>
              <a:rPr lang="en-US" dirty="0">
                <a:latin typeface="Candara" pitchFamily="34" charset="0"/>
              </a:rPr>
              <a:t>Government market</a:t>
            </a:r>
          </a:p>
          <a:p>
            <a:endParaRPr lang="en-US" dirty="0">
              <a:latin typeface="Candara" pitchFamily="34" charset="0"/>
            </a:endParaRPr>
          </a:p>
        </p:txBody>
      </p:sp>
    </p:spTree>
    <p:extLst>
      <p:ext uri="{BB962C8B-B14F-4D97-AF65-F5344CB8AC3E}">
        <p14:creationId xmlns:p14="http://schemas.microsoft.com/office/powerpoint/2010/main" val="3876684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normAutofit fontScale="90000"/>
          </a:bodyPr>
          <a:lstStyle/>
          <a:p>
            <a:pPr eaLnBrk="1" hangingPunct="1"/>
            <a:r>
              <a:rPr lang="en-US" smtClean="0">
                <a:latin typeface="Candara" pitchFamily="34" charset="0"/>
              </a:rPr>
              <a:t>Learning Objectives</a:t>
            </a:r>
          </a:p>
        </p:txBody>
      </p:sp>
      <p:sp>
        <p:nvSpPr>
          <p:cNvPr id="4099" name="Rectangle 3"/>
          <p:cNvSpPr>
            <a:spLocks noGrp="1" noChangeArrowheads="1"/>
          </p:cNvSpPr>
          <p:nvPr>
            <p:ph idx="1"/>
          </p:nvPr>
        </p:nvSpPr>
        <p:spPr/>
        <p:txBody>
          <a:bodyPr/>
          <a:lstStyle/>
          <a:p>
            <a:pPr eaLnBrk="1" hangingPunct="1">
              <a:lnSpc>
                <a:spcPct val="80000"/>
              </a:lnSpc>
            </a:pPr>
            <a:r>
              <a:rPr lang="en-US" sz="2200" dirty="0" smtClean="0">
                <a:latin typeface="Candara" pitchFamily="34" charset="0"/>
              </a:rPr>
              <a:t>Describe ways in which one global competitor can address another. </a:t>
            </a:r>
          </a:p>
          <a:p>
            <a:pPr eaLnBrk="1" hangingPunct="1">
              <a:lnSpc>
                <a:spcPct val="80000"/>
              </a:lnSpc>
            </a:pPr>
            <a:r>
              <a:rPr lang="en-US" sz="2200" dirty="0" smtClean="0">
                <a:latin typeface="Candara" pitchFamily="34" charset="0"/>
              </a:rPr>
              <a:t>List and explain four basic strategic options that local firms can employ in the face of competition from multinational firms. Explain how attitudes toward competition have evolved differently in different cultures, and cite examples from both developed and developing countries. </a:t>
            </a:r>
          </a:p>
          <a:p>
            <a:pPr eaLnBrk="1" hangingPunct="1">
              <a:lnSpc>
                <a:spcPct val="80000"/>
              </a:lnSpc>
            </a:pPr>
            <a:r>
              <a:rPr lang="en-US" sz="2200" dirty="0" smtClean="0">
                <a:latin typeface="Candara" pitchFamily="34" charset="0"/>
              </a:rPr>
              <a:t>Note examples of how home governments can still support the global competitiveness of their firms despite the trend toward trade liberalization. </a:t>
            </a:r>
          </a:p>
          <a:p>
            <a:pPr eaLnBrk="1" hangingPunct="1">
              <a:lnSpc>
                <a:spcPct val="80000"/>
              </a:lnSpc>
            </a:pPr>
            <a:r>
              <a:rPr lang="en-US" sz="2200" dirty="0" smtClean="0">
                <a:latin typeface="Candara" pitchFamily="34" charset="0"/>
              </a:rPr>
              <a:t>Discuss the major competitors from developing countries— state-owned enterprises and business groups— and explain how they differ from multinational companies. </a:t>
            </a:r>
          </a:p>
          <a:p>
            <a:pPr eaLnBrk="1" hangingPunct="1">
              <a:lnSpc>
                <a:spcPct val="80000"/>
              </a:lnSpc>
            </a:pPr>
            <a:r>
              <a:rPr lang="en-US" sz="2200" dirty="0" smtClean="0">
                <a:latin typeface="Candara" pitchFamily="34" charset="0"/>
              </a:rPr>
              <a:t>Describe how a firm’s country of origin can help or hurt it in the global marketplace. </a:t>
            </a:r>
          </a:p>
        </p:txBody>
      </p:sp>
    </p:spTree>
    <p:extLst>
      <p:ext uri="{BB962C8B-B14F-4D97-AF65-F5344CB8AC3E}">
        <p14:creationId xmlns:p14="http://schemas.microsoft.com/office/powerpoint/2010/main" val="323889539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2000"/>
                                        <p:tgtEl>
                                          <p:spTgt spid="40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9">
                                            <p:txEl>
                                              <p:pRg st="0" end="0"/>
                                            </p:txEl>
                                          </p:spTgt>
                                        </p:tgtEl>
                                        <p:attrNameLst>
                                          <p:attrName>style.visibility</p:attrName>
                                        </p:attrNameLst>
                                      </p:cBhvr>
                                      <p:to>
                                        <p:strVal val="visible"/>
                                      </p:to>
                                    </p:set>
                                    <p:animEffect transition="in" filter="wipe(left)">
                                      <p:cBhvr>
                                        <p:cTn id="12" dur="500"/>
                                        <p:tgtEl>
                                          <p:spTgt spid="40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9">
                                            <p:txEl>
                                              <p:pRg st="1" end="1"/>
                                            </p:txEl>
                                          </p:spTgt>
                                        </p:tgtEl>
                                        <p:attrNameLst>
                                          <p:attrName>style.visibility</p:attrName>
                                        </p:attrNameLst>
                                      </p:cBhvr>
                                      <p:to>
                                        <p:strVal val="visible"/>
                                      </p:to>
                                    </p:set>
                                    <p:animEffect transition="in" filter="wipe(left)">
                                      <p:cBhvr>
                                        <p:cTn id="17" dur="500"/>
                                        <p:tgtEl>
                                          <p:spTgt spid="40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9">
                                            <p:txEl>
                                              <p:pRg st="2" end="2"/>
                                            </p:txEl>
                                          </p:spTgt>
                                        </p:tgtEl>
                                        <p:attrNameLst>
                                          <p:attrName>style.visibility</p:attrName>
                                        </p:attrNameLst>
                                      </p:cBhvr>
                                      <p:to>
                                        <p:strVal val="visible"/>
                                      </p:to>
                                    </p:set>
                                    <p:animEffect transition="in" filter="wipe(left)">
                                      <p:cBhvr>
                                        <p:cTn id="22" dur="500"/>
                                        <p:tgtEl>
                                          <p:spTgt spid="409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9">
                                            <p:txEl>
                                              <p:pRg st="3" end="3"/>
                                            </p:txEl>
                                          </p:spTgt>
                                        </p:tgtEl>
                                        <p:attrNameLst>
                                          <p:attrName>style.visibility</p:attrName>
                                        </p:attrNameLst>
                                      </p:cBhvr>
                                      <p:to>
                                        <p:strVal val="visible"/>
                                      </p:to>
                                    </p:set>
                                    <p:animEffect transition="in" filter="wipe(left)">
                                      <p:cBhvr>
                                        <p:cTn id="27" dur="500"/>
                                        <p:tgtEl>
                                          <p:spTgt spid="409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099">
                                            <p:txEl>
                                              <p:pRg st="4" end="4"/>
                                            </p:txEl>
                                          </p:spTgt>
                                        </p:tgtEl>
                                        <p:attrNameLst>
                                          <p:attrName>style.visibility</p:attrName>
                                        </p:attrNameLst>
                                      </p:cBhvr>
                                      <p:to>
                                        <p:strVal val="visible"/>
                                      </p:to>
                                    </p:set>
                                    <p:animEffect transition="in" filter="wipe(left)">
                                      <p:cBhvr>
                                        <p:cTn id="32"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chorCtr="1"/>
          <a:lstStyle/>
          <a:p>
            <a:pPr eaLnBrk="1" hangingPunct="1"/>
            <a:r>
              <a:rPr lang="en-US" dirty="0" smtClean="0">
                <a:latin typeface="Candara" pitchFamily="34" charset="0"/>
              </a:rPr>
              <a:t>Chapter Overview</a:t>
            </a:r>
          </a:p>
        </p:txBody>
      </p:sp>
      <p:sp>
        <p:nvSpPr>
          <p:cNvPr id="5123" name="Rectangle 3"/>
          <p:cNvSpPr>
            <a:spLocks noGrp="1" noChangeArrowheads="1"/>
          </p:cNvSpPr>
          <p:nvPr>
            <p:ph idx="1"/>
          </p:nvPr>
        </p:nvSpPr>
        <p:spPr/>
        <p:txBody>
          <a:bodyPr/>
          <a:lstStyle/>
          <a:p>
            <a:pPr eaLnBrk="1" hangingPunct="1"/>
            <a:r>
              <a:rPr lang="en-US" dirty="0" smtClean="0">
                <a:latin typeface="Candara" pitchFamily="34" charset="0"/>
              </a:rPr>
              <a:t>The Globalization of Competition</a:t>
            </a:r>
          </a:p>
          <a:p>
            <a:pPr eaLnBrk="1" hangingPunct="1"/>
            <a:r>
              <a:rPr lang="en-US" dirty="0" smtClean="0">
                <a:latin typeface="Candara" pitchFamily="34" charset="0"/>
              </a:rPr>
              <a:t>Strategic Options for Local Firms </a:t>
            </a:r>
          </a:p>
          <a:p>
            <a:pPr eaLnBrk="1" hangingPunct="1"/>
            <a:r>
              <a:rPr lang="en-US" dirty="0" smtClean="0">
                <a:latin typeface="Candara" pitchFamily="34" charset="0"/>
              </a:rPr>
              <a:t>Cultural Attitudes toward Competition</a:t>
            </a:r>
          </a:p>
          <a:p>
            <a:pPr eaLnBrk="1" hangingPunct="1"/>
            <a:r>
              <a:rPr lang="en-US" dirty="0" smtClean="0">
                <a:latin typeface="Candara" pitchFamily="34" charset="0"/>
              </a:rPr>
              <a:t>Home Country Actions and Global Competitiveness</a:t>
            </a:r>
          </a:p>
          <a:p>
            <a:pPr eaLnBrk="1" hangingPunct="1"/>
            <a:r>
              <a:rPr lang="en-US" dirty="0" smtClean="0">
                <a:latin typeface="Candara" pitchFamily="34" charset="0"/>
              </a:rPr>
              <a:t>Competitors from Emerging Markets</a:t>
            </a:r>
          </a:p>
          <a:p>
            <a:pPr eaLnBrk="1" hangingPunct="1"/>
            <a:r>
              <a:rPr lang="en-US" dirty="0" smtClean="0">
                <a:latin typeface="Candara" pitchFamily="34" charset="0"/>
              </a:rPr>
              <a:t>The Country-of-Origin Advantage</a:t>
            </a:r>
            <a:r>
              <a:rPr lang="en-US" sz="2800" dirty="0" smtClean="0">
                <a:latin typeface="Candara" pitchFamily="34" charset="0"/>
              </a:rPr>
              <a:t> </a:t>
            </a:r>
          </a:p>
        </p:txBody>
      </p:sp>
    </p:spTree>
    <p:extLst>
      <p:ext uri="{BB962C8B-B14F-4D97-AF65-F5344CB8AC3E}">
        <p14:creationId xmlns:p14="http://schemas.microsoft.com/office/powerpoint/2010/main" val="412817997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Effect transition="in" filter="wipe(left)">
                                      <p:cBhvr>
                                        <p:cTn id="12" dur="500"/>
                                        <p:tgtEl>
                                          <p:spTgt spid="512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3">
                                            <p:txEl>
                                              <p:pRg st="1" end="1"/>
                                            </p:txEl>
                                          </p:spTgt>
                                        </p:tgtEl>
                                        <p:attrNameLst>
                                          <p:attrName>style.visibility</p:attrName>
                                        </p:attrNameLst>
                                      </p:cBhvr>
                                      <p:to>
                                        <p:strVal val="visible"/>
                                      </p:to>
                                    </p:set>
                                    <p:animEffect transition="in" filter="wipe(left)">
                                      <p:cBhvr>
                                        <p:cTn id="17" dur="500"/>
                                        <p:tgtEl>
                                          <p:spTgt spid="512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3">
                                            <p:txEl>
                                              <p:pRg st="2" end="2"/>
                                            </p:txEl>
                                          </p:spTgt>
                                        </p:tgtEl>
                                        <p:attrNameLst>
                                          <p:attrName>style.visibility</p:attrName>
                                        </p:attrNameLst>
                                      </p:cBhvr>
                                      <p:to>
                                        <p:strVal val="visible"/>
                                      </p:to>
                                    </p:set>
                                    <p:animEffect transition="in" filter="wipe(left)">
                                      <p:cBhvr>
                                        <p:cTn id="22" dur="500"/>
                                        <p:tgtEl>
                                          <p:spTgt spid="512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3">
                                            <p:txEl>
                                              <p:pRg st="3" end="3"/>
                                            </p:txEl>
                                          </p:spTgt>
                                        </p:tgtEl>
                                        <p:attrNameLst>
                                          <p:attrName>style.visibility</p:attrName>
                                        </p:attrNameLst>
                                      </p:cBhvr>
                                      <p:to>
                                        <p:strVal val="visible"/>
                                      </p:to>
                                    </p:set>
                                    <p:animEffect transition="in" filter="wipe(left)">
                                      <p:cBhvr>
                                        <p:cTn id="27" dur="500"/>
                                        <p:tgtEl>
                                          <p:spTgt spid="512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123">
                                            <p:txEl>
                                              <p:pRg st="4" end="4"/>
                                            </p:txEl>
                                          </p:spTgt>
                                        </p:tgtEl>
                                        <p:attrNameLst>
                                          <p:attrName>style.visibility</p:attrName>
                                        </p:attrNameLst>
                                      </p:cBhvr>
                                      <p:to>
                                        <p:strVal val="visible"/>
                                      </p:to>
                                    </p:set>
                                    <p:animEffect transition="in" filter="wipe(left)">
                                      <p:cBhvr>
                                        <p:cTn id="32" dur="500"/>
                                        <p:tgtEl>
                                          <p:spTgt spid="512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123">
                                            <p:txEl>
                                              <p:pRg st="5" end="5"/>
                                            </p:txEl>
                                          </p:spTgt>
                                        </p:tgtEl>
                                        <p:attrNameLst>
                                          <p:attrName>style.visibility</p:attrName>
                                        </p:attrNameLst>
                                      </p:cBhvr>
                                      <p:to>
                                        <p:strVal val="visible"/>
                                      </p:to>
                                    </p:set>
                                    <p:animEffect transition="in" filter="wipe(left)">
                                      <p:cBhvr>
                                        <p:cTn id="37" dur="500"/>
                                        <p:tgtEl>
                                          <p:spTgt spid="51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nimBg="1"/>
      <p:bldP spid="512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Globalization of Competition</a:t>
            </a:r>
            <a:endParaRPr lang="en-US" dirty="0"/>
          </a:p>
        </p:txBody>
      </p:sp>
      <p:sp>
        <p:nvSpPr>
          <p:cNvPr id="3" name="Content Placeholder 2"/>
          <p:cNvSpPr>
            <a:spLocks noGrp="1"/>
          </p:cNvSpPr>
          <p:nvPr>
            <p:ph idx="1"/>
          </p:nvPr>
        </p:nvSpPr>
        <p:spPr/>
        <p:txBody>
          <a:bodyPr/>
          <a:lstStyle/>
          <a:p>
            <a:r>
              <a:rPr lang="en-US" dirty="0" smtClean="0"/>
              <a:t>Global firm versus global firm</a:t>
            </a:r>
          </a:p>
          <a:p>
            <a:r>
              <a:rPr lang="en-US" dirty="0" smtClean="0"/>
              <a:t>Global firm versus local firm</a:t>
            </a:r>
            <a:endParaRPr lang="en-US" dirty="0"/>
          </a:p>
        </p:txBody>
      </p:sp>
    </p:spTree>
    <p:extLst>
      <p:ext uri="{BB962C8B-B14F-4D97-AF65-F5344CB8AC3E}">
        <p14:creationId xmlns:p14="http://schemas.microsoft.com/office/powerpoint/2010/main" val="2735220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chorCtr="1">
            <a:normAutofit fontScale="90000"/>
          </a:bodyPr>
          <a:lstStyle/>
          <a:p>
            <a:pPr eaLnBrk="1" hangingPunct="1"/>
            <a:r>
              <a:rPr lang="en-US" smtClean="0">
                <a:latin typeface="Candara" pitchFamily="34" charset="0"/>
              </a:rPr>
              <a:t>Global Competitors Face Off </a:t>
            </a:r>
          </a:p>
        </p:txBody>
      </p:sp>
      <p:sp>
        <p:nvSpPr>
          <p:cNvPr id="9219" name="Rectangle 3"/>
          <p:cNvSpPr>
            <a:spLocks noGrp="1" noChangeArrowheads="1"/>
          </p:cNvSpPr>
          <p:nvPr>
            <p:ph idx="1"/>
          </p:nvPr>
        </p:nvSpPr>
        <p:spPr/>
        <p:txBody>
          <a:bodyPr/>
          <a:lstStyle/>
          <a:p>
            <a:pPr eaLnBrk="1" hangingPunct="1"/>
            <a:r>
              <a:rPr lang="en-US" smtClean="0">
                <a:latin typeface="Candara" pitchFamily="34" charset="0"/>
              </a:rPr>
              <a:t>Cross-country subsidization</a:t>
            </a:r>
          </a:p>
          <a:p>
            <a:pPr eaLnBrk="1" hangingPunct="1"/>
            <a:r>
              <a:rPr lang="en-US" smtClean="0">
                <a:latin typeface="Candara" pitchFamily="34" charset="0"/>
              </a:rPr>
              <a:t>Counter-parry/counter attack</a:t>
            </a:r>
          </a:p>
          <a:p>
            <a:pPr eaLnBrk="1" hangingPunct="1"/>
            <a:r>
              <a:rPr lang="en-US" smtClean="0">
                <a:latin typeface="Candara" pitchFamily="34" charset="0"/>
              </a:rPr>
              <a:t>Globally coordinated moves</a:t>
            </a:r>
          </a:p>
          <a:p>
            <a:pPr eaLnBrk="1" hangingPunct="1"/>
            <a:r>
              <a:rPr lang="en-US" smtClean="0">
                <a:latin typeface="Candara" pitchFamily="34" charset="0"/>
              </a:rPr>
              <a:t>Targeting of global competitors </a:t>
            </a:r>
          </a:p>
        </p:txBody>
      </p:sp>
    </p:spTree>
    <p:extLst>
      <p:ext uri="{BB962C8B-B14F-4D97-AF65-F5344CB8AC3E}">
        <p14:creationId xmlns:p14="http://schemas.microsoft.com/office/powerpoint/2010/main" val="173077098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2000"/>
                                        <p:tgtEl>
                                          <p:spTgt spid="92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219">
                                            <p:txEl>
                                              <p:pRg st="0" end="0"/>
                                            </p:txEl>
                                          </p:spTgt>
                                        </p:tgtEl>
                                        <p:attrNameLst>
                                          <p:attrName>style.visibility</p:attrName>
                                        </p:attrNameLst>
                                      </p:cBhvr>
                                      <p:to>
                                        <p:strVal val="visible"/>
                                      </p:to>
                                    </p:set>
                                    <p:animEffect transition="in" filter="wipe(left)">
                                      <p:cBhvr>
                                        <p:cTn id="12" dur="500"/>
                                        <p:tgtEl>
                                          <p:spTgt spid="92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219">
                                            <p:txEl>
                                              <p:pRg st="1" end="1"/>
                                            </p:txEl>
                                          </p:spTgt>
                                        </p:tgtEl>
                                        <p:attrNameLst>
                                          <p:attrName>style.visibility</p:attrName>
                                        </p:attrNameLst>
                                      </p:cBhvr>
                                      <p:to>
                                        <p:strVal val="visible"/>
                                      </p:to>
                                    </p:set>
                                    <p:animEffect transition="in" filter="wipe(left)">
                                      <p:cBhvr>
                                        <p:cTn id="17" dur="500"/>
                                        <p:tgtEl>
                                          <p:spTgt spid="921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219">
                                            <p:txEl>
                                              <p:pRg st="2" end="2"/>
                                            </p:txEl>
                                          </p:spTgt>
                                        </p:tgtEl>
                                        <p:attrNameLst>
                                          <p:attrName>style.visibility</p:attrName>
                                        </p:attrNameLst>
                                      </p:cBhvr>
                                      <p:to>
                                        <p:strVal val="visible"/>
                                      </p:to>
                                    </p:set>
                                    <p:animEffect transition="in" filter="wipe(left)">
                                      <p:cBhvr>
                                        <p:cTn id="22" dur="500"/>
                                        <p:tgtEl>
                                          <p:spTgt spid="921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219">
                                            <p:txEl>
                                              <p:pRg st="3" end="3"/>
                                            </p:txEl>
                                          </p:spTgt>
                                        </p:tgtEl>
                                        <p:attrNameLst>
                                          <p:attrName>style.visibility</p:attrName>
                                        </p:attrNameLst>
                                      </p:cBhvr>
                                      <p:to>
                                        <p:strVal val="visible"/>
                                      </p:to>
                                    </p:set>
                                    <p:animEffect transition="in" filter="wipe(left)">
                                      <p:cBhvr>
                                        <p:cTn id="27"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Global Firm versus Local Firm</a:t>
            </a:r>
            <a:endParaRPr lang="en-US" dirty="0"/>
          </a:p>
        </p:txBody>
      </p:sp>
      <p:sp>
        <p:nvSpPr>
          <p:cNvPr id="3" name="Content Placeholder 2"/>
          <p:cNvSpPr>
            <a:spLocks noGrp="1"/>
          </p:cNvSpPr>
          <p:nvPr>
            <p:ph idx="1"/>
          </p:nvPr>
        </p:nvSpPr>
        <p:spPr/>
        <p:txBody>
          <a:bodyPr/>
          <a:lstStyle/>
          <a:p>
            <a:r>
              <a:rPr lang="en-US" dirty="0" smtClean="0"/>
              <a:t>Local firms can compete effectively against much larger international companies if they act wisely.</a:t>
            </a:r>
          </a:p>
          <a:p>
            <a:r>
              <a:rPr lang="en-US" dirty="0" smtClean="0"/>
              <a:t>Example Ramlosa vs. Perrier</a:t>
            </a:r>
            <a:endParaRPr lang="en-US" dirty="0"/>
          </a:p>
        </p:txBody>
      </p:sp>
    </p:spTree>
    <p:extLst>
      <p:ext uri="{BB962C8B-B14F-4D97-AF65-F5344CB8AC3E}">
        <p14:creationId xmlns:p14="http://schemas.microsoft.com/office/powerpoint/2010/main" val="3790272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Strategies for Local Firms</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smtClean="0"/>
              <a:t>Defender Strategy</a:t>
            </a:r>
          </a:p>
          <a:p>
            <a:pPr marL="514350" indent="-514350">
              <a:buFont typeface="+mj-lt"/>
              <a:buAutoNum type="arabicPeriod"/>
            </a:pPr>
            <a:r>
              <a:rPr lang="en-US" dirty="0" smtClean="0"/>
              <a:t>Extender Strategy</a:t>
            </a:r>
          </a:p>
          <a:p>
            <a:pPr marL="514350" indent="-514350">
              <a:buFont typeface="+mj-lt"/>
              <a:buAutoNum type="arabicPeriod"/>
            </a:pPr>
            <a:r>
              <a:rPr lang="en-US" dirty="0" smtClean="0"/>
              <a:t>Contender Strategy</a:t>
            </a:r>
          </a:p>
          <a:p>
            <a:pPr marL="514350" indent="-514350">
              <a:buFont typeface="+mj-lt"/>
              <a:buAutoNum type="arabicPeriod"/>
            </a:pPr>
            <a:r>
              <a:rPr lang="en-US" dirty="0" smtClean="0"/>
              <a:t>Dodger Strategy</a:t>
            </a:r>
            <a:endParaRPr lang="en-US" dirty="0"/>
          </a:p>
        </p:txBody>
      </p:sp>
    </p:spTree>
    <p:extLst>
      <p:ext uri="{BB962C8B-B14F-4D97-AF65-F5344CB8AC3E}">
        <p14:creationId xmlns:p14="http://schemas.microsoft.com/office/powerpoint/2010/main" val="3772217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chorCtr="1">
            <a:normAutofit fontScale="90000"/>
          </a:bodyPr>
          <a:lstStyle/>
          <a:p>
            <a:pPr eaLnBrk="1" hangingPunct="1"/>
            <a:r>
              <a:rPr lang="en-US" smtClean="0">
                <a:latin typeface="Candara" pitchFamily="34" charset="0"/>
              </a:rPr>
              <a:t>Global Firm Buys Local Firm</a:t>
            </a:r>
          </a:p>
        </p:txBody>
      </p:sp>
      <p:sp>
        <p:nvSpPr>
          <p:cNvPr id="20483" name="Rectangle 3"/>
          <p:cNvSpPr>
            <a:spLocks noGrp="1" noChangeArrowheads="1"/>
          </p:cNvSpPr>
          <p:nvPr>
            <p:ph idx="1"/>
          </p:nvPr>
        </p:nvSpPr>
        <p:spPr/>
        <p:txBody>
          <a:bodyPr/>
          <a:lstStyle/>
          <a:p>
            <a:pPr eaLnBrk="1" hangingPunct="1"/>
            <a:r>
              <a:rPr lang="en-US" smtClean="0">
                <a:latin typeface="Candara" pitchFamily="34" charset="0"/>
              </a:rPr>
              <a:t>This can upset the local competitive environment </a:t>
            </a:r>
          </a:p>
          <a:p>
            <a:pPr lvl="1" eaLnBrk="1" hangingPunct="1"/>
            <a:r>
              <a:rPr lang="en-US" smtClean="0">
                <a:latin typeface="Candara" pitchFamily="34" charset="0"/>
              </a:rPr>
              <a:t>Heinz dominated soy sauce in Indonesia with its ABC brand</a:t>
            </a:r>
          </a:p>
          <a:p>
            <a:pPr lvl="1" eaLnBrk="1" hangingPunct="1"/>
            <a:r>
              <a:rPr lang="en-US" smtClean="0">
                <a:latin typeface="Candara" pitchFamily="34" charset="0"/>
              </a:rPr>
              <a:t>Then Unilever bought rival Bango brand</a:t>
            </a:r>
          </a:p>
          <a:p>
            <a:pPr lvl="1" eaLnBrk="1" hangingPunct="1"/>
            <a:r>
              <a:rPr lang="en-US" smtClean="0">
                <a:latin typeface="Candara" pitchFamily="34" charset="0"/>
              </a:rPr>
              <a:t>Bango sales surged due to Unilever’s vast distribution system in Indonesia</a:t>
            </a:r>
          </a:p>
        </p:txBody>
      </p:sp>
    </p:spTree>
    <p:extLst>
      <p:ext uri="{BB962C8B-B14F-4D97-AF65-F5344CB8AC3E}">
        <p14:creationId xmlns:p14="http://schemas.microsoft.com/office/powerpoint/2010/main" val="316697027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2000"/>
                                        <p:tgtEl>
                                          <p:spTgt spid="2048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3">
                                            <p:txEl>
                                              <p:pRg st="0" end="0"/>
                                            </p:txEl>
                                          </p:spTgt>
                                        </p:tgtEl>
                                        <p:attrNameLst>
                                          <p:attrName>style.visibility</p:attrName>
                                        </p:attrNameLst>
                                      </p:cBhvr>
                                      <p:to>
                                        <p:strVal val="visible"/>
                                      </p:to>
                                    </p:set>
                                    <p:animEffect transition="in" filter="wipe(left)">
                                      <p:cBhvr>
                                        <p:cTn id="12" dur="500"/>
                                        <p:tgtEl>
                                          <p:spTgt spid="20483">
                                            <p:txEl>
                                              <p:pRg st="0" end="0"/>
                                            </p:txEl>
                                          </p:spTgt>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20483">
                                            <p:txEl>
                                              <p:pRg st="1" end="1"/>
                                            </p:txEl>
                                          </p:spTgt>
                                        </p:tgtEl>
                                        <p:attrNameLst>
                                          <p:attrName>style.visibility</p:attrName>
                                        </p:attrNameLst>
                                      </p:cBhvr>
                                      <p:to>
                                        <p:strVal val="visible"/>
                                      </p:to>
                                    </p:set>
                                    <p:animEffect transition="in" filter="wipe(left)">
                                      <p:cBhvr>
                                        <p:cTn id="15" dur="500"/>
                                        <p:tgtEl>
                                          <p:spTgt spid="20483">
                                            <p:txEl>
                                              <p:pRg st="1" end="1"/>
                                            </p:txEl>
                                          </p:spTgt>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0483">
                                            <p:txEl>
                                              <p:pRg st="2" end="2"/>
                                            </p:txEl>
                                          </p:spTgt>
                                        </p:tgtEl>
                                        <p:attrNameLst>
                                          <p:attrName>style.visibility</p:attrName>
                                        </p:attrNameLst>
                                      </p:cBhvr>
                                      <p:to>
                                        <p:strVal val="visible"/>
                                      </p:to>
                                    </p:set>
                                    <p:animEffect transition="in" filter="wipe(left)">
                                      <p:cBhvr>
                                        <p:cTn id="18" dur="500"/>
                                        <p:tgtEl>
                                          <p:spTgt spid="20483">
                                            <p:txEl>
                                              <p:pRg st="2" end="2"/>
                                            </p:txEl>
                                          </p:spTgt>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0483">
                                            <p:txEl>
                                              <p:pRg st="3" end="3"/>
                                            </p:txEl>
                                          </p:spTgt>
                                        </p:tgtEl>
                                        <p:attrNameLst>
                                          <p:attrName>style.visibility</p:attrName>
                                        </p:attrNameLst>
                                      </p:cBhvr>
                                      <p:to>
                                        <p:strVal val="visible"/>
                                      </p:to>
                                    </p:set>
                                    <p:animEffect transition="in" filter="wipe(left)">
                                      <p:cBhvr>
                                        <p:cTn id="21" dur="500"/>
                                        <p:tgtEl>
                                          <p:spTgt spid="204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4"/>
          <p:cNvSpPr>
            <a:spLocks noGrp="1" noChangeArrowheads="1"/>
          </p:cNvSpPr>
          <p:nvPr>
            <p:ph type="title"/>
          </p:nvPr>
        </p:nvSpPr>
        <p:spPr>
          <a:xfrm>
            <a:off x="609600" y="0"/>
            <a:ext cx="5334000" cy="1371600"/>
          </a:xfrm>
        </p:spPr>
        <p:txBody>
          <a:bodyPr anchorCtr="1">
            <a:normAutofit fontScale="90000"/>
          </a:bodyPr>
          <a:lstStyle/>
          <a:p>
            <a:pPr eaLnBrk="1" hangingPunct="1"/>
            <a:r>
              <a:rPr lang="en-US" smtClean="0">
                <a:latin typeface="Candara" pitchFamily="34" charset="0"/>
              </a:rPr>
              <a:t>Cultural Attitudes Toward Competition </a:t>
            </a:r>
          </a:p>
        </p:txBody>
      </p:sp>
      <p:sp>
        <p:nvSpPr>
          <p:cNvPr id="21507" name="Rectangle 5"/>
          <p:cNvSpPr>
            <a:spLocks noGrp="1" noChangeArrowheads="1"/>
          </p:cNvSpPr>
          <p:nvPr>
            <p:ph idx="1"/>
          </p:nvPr>
        </p:nvSpPr>
        <p:spPr/>
        <p:txBody>
          <a:bodyPr/>
          <a:lstStyle/>
          <a:p>
            <a:pPr eaLnBrk="1" hangingPunct="1"/>
            <a:r>
              <a:rPr lang="en-US" smtClean="0">
                <a:latin typeface="Candara" pitchFamily="34" charset="0"/>
              </a:rPr>
              <a:t>Rules - </a:t>
            </a:r>
            <a:r>
              <a:rPr lang="en-US" b="1" i="1" smtClean="0">
                <a:solidFill>
                  <a:srgbClr val="FF3300"/>
                </a:solidFill>
                <a:latin typeface="Candara" pitchFamily="34" charset="0"/>
              </a:rPr>
              <a:t>written and unwritten</a:t>
            </a:r>
            <a:r>
              <a:rPr lang="en-US" smtClean="0">
                <a:latin typeface="Candara" pitchFamily="34" charset="0"/>
              </a:rPr>
              <a:t> - of the competitive game vary across countries</a:t>
            </a:r>
          </a:p>
          <a:p>
            <a:pPr eaLnBrk="1" hangingPunct="1"/>
            <a:r>
              <a:rPr lang="en-US" smtClean="0">
                <a:latin typeface="Candara" pitchFamily="34" charset="0"/>
              </a:rPr>
              <a:t>Is competition good or bad? </a:t>
            </a:r>
          </a:p>
          <a:p>
            <a:pPr lvl="1" eaLnBrk="1" hangingPunct="1"/>
            <a:r>
              <a:rPr lang="en-US" smtClean="0">
                <a:latin typeface="Candara" pitchFamily="34" charset="0"/>
              </a:rPr>
              <a:t>U.S. antitrust laws traditionally encourage competition but are focused on the good for the consumer   </a:t>
            </a:r>
          </a:p>
        </p:txBody>
      </p:sp>
    </p:spTree>
    <p:extLst>
      <p:ext uri="{BB962C8B-B14F-4D97-AF65-F5344CB8AC3E}">
        <p14:creationId xmlns:p14="http://schemas.microsoft.com/office/powerpoint/2010/main" val="352076862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fade">
                                      <p:cBhvr>
                                        <p:cTn id="7" dur="2000"/>
                                        <p:tgtEl>
                                          <p:spTgt spid="2150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507">
                                            <p:txEl>
                                              <p:pRg st="0" end="0"/>
                                            </p:txEl>
                                          </p:spTgt>
                                        </p:tgtEl>
                                        <p:attrNameLst>
                                          <p:attrName>style.visibility</p:attrName>
                                        </p:attrNameLst>
                                      </p:cBhvr>
                                      <p:to>
                                        <p:strVal val="visible"/>
                                      </p:to>
                                    </p:set>
                                    <p:animEffect transition="in" filter="wipe(left)">
                                      <p:cBhvr>
                                        <p:cTn id="12" dur="500"/>
                                        <p:tgtEl>
                                          <p:spTgt spid="215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1507">
                                            <p:txEl>
                                              <p:pRg st="1" end="1"/>
                                            </p:txEl>
                                          </p:spTgt>
                                        </p:tgtEl>
                                        <p:attrNameLst>
                                          <p:attrName>style.visibility</p:attrName>
                                        </p:attrNameLst>
                                      </p:cBhvr>
                                      <p:to>
                                        <p:strVal val="visible"/>
                                      </p:to>
                                    </p:set>
                                    <p:animEffect transition="in" filter="wipe(left)">
                                      <p:cBhvr>
                                        <p:cTn id="17" dur="500"/>
                                        <p:tgtEl>
                                          <p:spTgt spid="21507">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1507">
                                            <p:txEl>
                                              <p:pRg st="2" end="2"/>
                                            </p:txEl>
                                          </p:spTgt>
                                        </p:tgtEl>
                                        <p:attrNameLst>
                                          <p:attrName>style.visibility</p:attrName>
                                        </p:attrNameLst>
                                      </p:cBhvr>
                                      <p:to>
                                        <p:strVal val="visible"/>
                                      </p:to>
                                    </p:set>
                                    <p:animEffect transition="in" filter="wipe(left)">
                                      <p:cBhvr>
                                        <p:cTn id="20" dur="5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animBg="1"/>
      <p:bldP spid="21507"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5"/>
          <p:cNvSpPr>
            <a:spLocks noGrp="1" noChangeArrowheads="1"/>
          </p:cNvSpPr>
          <p:nvPr>
            <p:ph type="title"/>
          </p:nvPr>
        </p:nvSpPr>
        <p:spPr/>
        <p:txBody>
          <a:bodyPr anchorCtr="1">
            <a:normAutofit fontScale="90000"/>
          </a:bodyPr>
          <a:lstStyle/>
          <a:p>
            <a:pPr eaLnBrk="1" hangingPunct="1"/>
            <a:r>
              <a:rPr lang="en-US" smtClean="0">
                <a:latin typeface="Candara" pitchFamily="34" charset="0"/>
              </a:rPr>
              <a:t>Competition in Emerging Markets</a:t>
            </a:r>
          </a:p>
        </p:txBody>
      </p:sp>
      <p:sp>
        <p:nvSpPr>
          <p:cNvPr id="30723" name="Rectangle 6"/>
          <p:cNvSpPr>
            <a:spLocks noGrp="1" noChangeArrowheads="1"/>
          </p:cNvSpPr>
          <p:nvPr>
            <p:ph idx="1"/>
          </p:nvPr>
        </p:nvSpPr>
        <p:spPr/>
        <p:txBody>
          <a:bodyPr/>
          <a:lstStyle/>
          <a:p>
            <a:pPr eaLnBrk="1" hangingPunct="1"/>
            <a:r>
              <a:rPr lang="en-US" smtClean="0">
                <a:latin typeface="Candara" pitchFamily="34" charset="0"/>
              </a:rPr>
              <a:t>Developing countries were traditionally wary of competition</a:t>
            </a:r>
          </a:p>
          <a:p>
            <a:pPr eaLnBrk="1" hangingPunct="1"/>
            <a:r>
              <a:rPr lang="en-US" smtClean="0">
                <a:latin typeface="Candara" pitchFamily="34" charset="0"/>
              </a:rPr>
              <a:t>Foreign competitors often faced discrimination</a:t>
            </a:r>
          </a:p>
          <a:p>
            <a:pPr lvl="1" eaLnBrk="1" hangingPunct="1"/>
            <a:r>
              <a:rPr lang="en-US" smtClean="0">
                <a:latin typeface="Candara" pitchFamily="34" charset="0"/>
              </a:rPr>
              <a:t>Restrictions on imports</a:t>
            </a:r>
          </a:p>
          <a:p>
            <a:pPr lvl="1" eaLnBrk="1" hangingPunct="1"/>
            <a:r>
              <a:rPr lang="en-US" smtClean="0">
                <a:latin typeface="Candara" pitchFamily="34" charset="0"/>
              </a:rPr>
              <a:t>Restrictions on FDI</a:t>
            </a:r>
          </a:p>
          <a:p>
            <a:pPr eaLnBrk="1" hangingPunct="1"/>
            <a:endParaRPr lang="en-US" smtClean="0">
              <a:latin typeface="Candara" pitchFamily="34" charset="0"/>
            </a:endParaRPr>
          </a:p>
        </p:txBody>
      </p:sp>
    </p:spTree>
    <p:extLst>
      <p:ext uri="{BB962C8B-B14F-4D97-AF65-F5344CB8AC3E}">
        <p14:creationId xmlns:p14="http://schemas.microsoft.com/office/powerpoint/2010/main" val="345501450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fade">
                                      <p:cBhvr>
                                        <p:cTn id="7" dur="2000"/>
                                        <p:tgtEl>
                                          <p:spTgt spid="307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723">
                                            <p:txEl>
                                              <p:pRg st="0" end="0"/>
                                            </p:txEl>
                                          </p:spTgt>
                                        </p:tgtEl>
                                        <p:attrNameLst>
                                          <p:attrName>style.visibility</p:attrName>
                                        </p:attrNameLst>
                                      </p:cBhvr>
                                      <p:to>
                                        <p:strVal val="visible"/>
                                      </p:to>
                                    </p:set>
                                    <p:animEffect transition="in" filter="wipe(left)">
                                      <p:cBhvr>
                                        <p:cTn id="12" dur="500"/>
                                        <p:tgtEl>
                                          <p:spTgt spid="3072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723">
                                            <p:txEl>
                                              <p:pRg st="1" end="1"/>
                                            </p:txEl>
                                          </p:spTgt>
                                        </p:tgtEl>
                                        <p:attrNameLst>
                                          <p:attrName>style.visibility</p:attrName>
                                        </p:attrNameLst>
                                      </p:cBhvr>
                                      <p:to>
                                        <p:strVal val="visible"/>
                                      </p:to>
                                    </p:set>
                                    <p:animEffect transition="in" filter="wipe(left)">
                                      <p:cBhvr>
                                        <p:cTn id="17" dur="500"/>
                                        <p:tgtEl>
                                          <p:spTgt spid="30723">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0723">
                                            <p:txEl>
                                              <p:pRg st="2" end="2"/>
                                            </p:txEl>
                                          </p:spTgt>
                                        </p:tgtEl>
                                        <p:attrNameLst>
                                          <p:attrName>style.visibility</p:attrName>
                                        </p:attrNameLst>
                                      </p:cBhvr>
                                      <p:to>
                                        <p:strVal val="visible"/>
                                      </p:to>
                                    </p:set>
                                    <p:animEffect transition="in" filter="wipe(left)">
                                      <p:cBhvr>
                                        <p:cTn id="20" dur="500"/>
                                        <p:tgtEl>
                                          <p:spTgt spid="30723">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0723">
                                            <p:txEl>
                                              <p:pRg st="3" end="3"/>
                                            </p:txEl>
                                          </p:spTgt>
                                        </p:tgtEl>
                                        <p:attrNameLst>
                                          <p:attrName>style.visibility</p:attrName>
                                        </p:attrNameLst>
                                      </p:cBhvr>
                                      <p:to>
                                        <p:strVal val="visible"/>
                                      </p:to>
                                    </p:set>
                                    <p:animEffect transition="in" filter="wipe(left)">
                                      <p:cBhvr>
                                        <p:cTn id="23" dur="500"/>
                                        <p:tgtEl>
                                          <p:spTgt spid="307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animBg="1"/>
      <p:bldP spid="3072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dirty="0"/>
              <a:t>The Globalization of Competition</a:t>
            </a:r>
          </a:p>
          <a:p>
            <a:r>
              <a:rPr lang="en-US" dirty="0"/>
              <a:t>Strategic Options for Local Firms </a:t>
            </a:r>
          </a:p>
          <a:p>
            <a:r>
              <a:rPr lang="en-US" dirty="0"/>
              <a:t>Cultural Attitudes toward Competition</a:t>
            </a:r>
          </a:p>
          <a:p>
            <a:endParaRPr lang="en-US" dirty="0"/>
          </a:p>
        </p:txBody>
      </p:sp>
    </p:spTree>
    <p:extLst>
      <p:ext uri="{BB962C8B-B14F-4D97-AF65-F5344CB8AC3E}">
        <p14:creationId xmlns:p14="http://schemas.microsoft.com/office/powerpoint/2010/main" val="1249425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andara" pitchFamily="34" charset="0"/>
              </a:rPr>
              <a:t>References</a:t>
            </a:r>
            <a:endParaRPr lang="en-US" dirty="0">
              <a:latin typeface="Candara" pitchFamily="34" charset="0"/>
            </a:endParaRPr>
          </a:p>
        </p:txBody>
      </p:sp>
      <p:sp>
        <p:nvSpPr>
          <p:cNvPr id="3" name="Content Placeholder 2"/>
          <p:cNvSpPr>
            <a:spLocks noGrp="1"/>
          </p:cNvSpPr>
          <p:nvPr>
            <p:ph idx="1"/>
          </p:nvPr>
        </p:nvSpPr>
        <p:spPr/>
        <p:txBody>
          <a:bodyPr/>
          <a:lstStyle/>
          <a:p>
            <a:r>
              <a:rPr lang="en-US" dirty="0" smtClean="0">
                <a:latin typeface="Candara" pitchFamily="34" charset="0"/>
              </a:rPr>
              <a:t>Gillespie, K., Jeannet, J.P. </a:t>
            </a:r>
            <a:r>
              <a:rPr lang="en-US" dirty="0">
                <a:latin typeface="Candara" pitchFamily="34" charset="0"/>
              </a:rPr>
              <a:t>and </a:t>
            </a:r>
            <a:r>
              <a:rPr lang="en-US" dirty="0" smtClean="0">
                <a:latin typeface="Candara" pitchFamily="34" charset="0"/>
              </a:rPr>
              <a:t>Hennessey, H.D. </a:t>
            </a:r>
            <a:r>
              <a:rPr lang="en-US" dirty="0">
                <a:latin typeface="Candara" pitchFamily="34" charset="0"/>
              </a:rPr>
              <a:t>(</a:t>
            </a:r>
            <a:r>
              <a:rPr lang="en-US" dirty="0" smtClean="0">
                <a:latin typeface="Candara" pitchFamily="34" charset="0"/>
              </a:rPr>
              <a:t>2004), </a:t>
            </a:r>
            <a:r>
              <a:rPr lang="en-GB" dirty="0" smtClean="0">
                <a:latin typeface="Candara" pitchFamily="34" charset="0"/>
              </a:rPr>
              <a:t>Global Marketing: An Interactive Approach, Houghton Mifflin, Boston, NY.</a:t>
            </a:r>
            <a:endParaRPr lang="en-GB" dirty="0">
              <a:latin typeface="Candara" pitchFamily="34" charset="0"/>
            </a:endParaRPr>
          </a:p>
          <a:p>
            <a:endParaRPr lang="en-US" dirty="0">
              <a:latin typeface="Candara" pitchFamily="34" charset="0"/>
            </a:endParaRPr>
          </a:p>
        </p:txBody>
      </p:sp>
    </p:spTree>
    <p:extLst>
      <p:ext uri="{BB962C8B-B14F-4D97-AF65-F5344CB8AC3E}">
        <p14:creationId xmlns:p14="http://schemas.microsoft.com/office/powerpoint/2010/main" val="18491564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TotalTime>
  <Words>373</Words>
  <Application>Microsoft Office PowerPoint</Application>
  <PresentationFormat>On-screen Show (4:3)</PresentationFormat>
  <Paragraphs>62</Paragraphs>
  <Slides>13</Slides>
  <Notes>6</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Global Competitors </vt:lpstr>
      <vt:lpstr>Recap</vt:lpstr>
      <vt:lpstr>Learning Objectives</vt:lpstr>
      <vt:lpstr>Chapter Overview</vt:lpstr>
      <vt:lpstr>Globalization of Competition</vt:lpstr>
      <vt:lpstr>Global Competitors Face Off </vt:lpstr>
      <vt:lpstr>Global Firm versus Local Firm</vt:lpstr>
      <vt:lpstr>Strategies for Local Firms</vt:lpstr>
      <vt:lpstr>Global Firm Buys Local Firm</vt:lpstr>
      <vt:lpstr>Cultural Attitudes Toward Competition </vt:lpstr>
      <vt:lpstr>Competition in Emerging Markets</vt:lpstr>
      <vt:lpstr>Summary</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Muhammad Waqas</dc:creator>
  <cp:lastModifiedBy>home</cp:lastModifiedBy>
  <cp:revision>22</cp:revision>
  <dcterms:created xsi:type="dcterms:W3CDTF">2013-04-14T12:30:45Z</dcterms:created>
  <dcterms:modified xsi:type="dcterms:W3CDTF">2014-06-16T11:27:02Z</dcterms:modified>
</cp:coreProperties>
</file>