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1" r:id="rId3"/>
    <p:sldId id="256" r:id="rId4"/>
    <p:sldId id="257" r:id="rId5"/>
    <p:sldId id="258" r:id="rId6"/>
    <p:sldId id="259" r:id="rId7"/>
    <p:sldId id="263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4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t>15-Jun-14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t>15-Jun-14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15-Jun-14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 Global Markets</a:t>
            </a:r>
            <a:br>
              <a:rPr lang="en-US" dirty="0">
                <a:latin typeface="Candara" pitchFamily="34" charset="0"/>
              </a:rPr>
            </a:br>
            <a:endParaRPr lang="en-US" dirty="0">
              <a:latin typeface="Candar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Lecture 10</a:t>
            </a: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051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Recap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Understanding buyers</a:t>
            </a:r>
          </a:p>
          <a:p>
            <a:r>
              <a:rPr lang="en-US" dirty="0">
                <a:latin typeface="Candara" pitchFamily="34" charset="0"/>
              </a:rPr>
              <a:t>The consumer market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734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Buyers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Candara" pitchFamily="34" charset="0"/>
              </a:rPr>
              <a:t>National global buyers</a:t>
            </a:r>
          </a:p>
          <a:p>
            <a:pPr lvl="1"/>
            <a:r>
              <a:rPr lang="en-US" sz="2400" dirty="0">
                <a:latin typeface="Candara" pitchFamily="34" charset="0"/>
              </a:rPr>
              <a:t>Search the world for products used in a single market</a:t>
            </a:r>
          </a:p>
          <a:p>
            <a:r>
              <a:rPr lang="en-US" sz="2800" dirty="0">
                <a:latin typeface="Candara" pitchFamily="34" charset="0"/>
              </a:rPr>
              <a:t>Multinational global buyers</a:t>
            </a:r>
          </a:p>
          <a:p>
            <a:pPr lvl="1"/>
            <a:r>
              <a:rPr lang="en-US" sz="2400" dirty="0">
                <a:latin typeface="Candara" pitchFamily="34" charset="0"/>
              </a:rPr>
              <a:t>Search the world for products used throughout their global operations</a:t>
            </a:r>
          </a:p>
          <a:p>
            <a:r>
              <a:rPr lang="en-US" sz="2800" dirty="0">
                <a:latin typeface="Candara" pitchFamily="34" charset="0"/>
              </a:rPr>
              <a:t>Global account management</a:t>
            </a:r>
          </a:p>
          <a:p>
            <a:pPr lvl="1"/>
            <a:r>
              <a:rPr lang="en-US" sz="2400" dirty="0">
                <a:latin typeface="Candara" pitchFamily="34" charset="0"/>
              </a:rPr>
              <a:t>Marketers assign special executive or teams to address demanding global </a:t>
            </a:r>
            <a:r>
              <a:rPr lang="en-US" sz="2400" dirty="0" smtClean="0">
                <a:latin typeface="Candara" pitchFamily="34" charset="0"/>
              </a:rPr>
              <a:t>buyers</a:t>
            </a:r>
            <a:endParaRPr lang="en-US" sz="2400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50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Government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The buying process</a:t>
            </a:r>
          </a:p>
          <a:p>
            <a:pPr lvl="1"/>
            <a:r>
              <a:rPr lang="en-US" dirty="0">
                <a:latin typeface="Candara" pitchFamily="34" charset="0"/>
              </a:rPr>
              <a:t>Procurement processes vary by country</a:t>
            </a:r>
          </a:p>
          <a:p>
            <a:pPr lvl="1"/>
            <a:r>
              <a:rPr lang="en-US" dirty="0">
                <a:latin typeface="Candara" pitchFamily="34" charset="0"/>
              </a:rPr>
              <a:t>Some contracts go to the lowest bidder</a:t>
            </a:r>
          </a:p>
          <a:p>
            <a:pPr lvl="1"/>
            <a:r>
              <a:rPr lang="en-US" dirty="0">
                <a:latin typeface="Candara" pitchFamily="34" charset="0"/>
              </a:rPr>
              <a:t>More sophisticated projects demand more complicated bidding processes</a:t>
            </a:r>
          </a:p>
          <a:p>
            <a:pPr lvl="1"/>
            <a:endParaRPr lang="en-US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71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6388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ndara" pitchFamily="34" charset="0"/>
              </a:rPr>
              <a:t>Government Contracts in Developing Countries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Eligibility Screen</a:t>
            </a:r>
          </a:p>
          <a:p>
            <a:r>
              <a:rPr lang="en-US" dirty="0" smtClean="0">
                <a:latin typeface="Candara" pitchFamily="34" charset="0"/>
              </a:rPr>
              <a:t>Procedural Screen</a:t>
            </a:r>
          </a:p>
          <a:p>
            <a:r>
              <a:rPr lang="en-US" dirty="0" smtClean="0">
                <a:latin typeface="Candara" pitchFamily="34" charset="0"/>
              </a:rPr>
              <a:t>Linkage Screen</a:t>
            </a:r>
          </a:p>
          <a:p>
            <a:r>
              <a:rPr lang="en-US" dirty="0" smtClean="0">
                <a:latin typeface="Candara" pitchFamily="34" charset="0"/>
              </a:rPr>
              <a:t>Competitve Screen</a:t>
            </a:r>
          </a:p>
          <a:p>
            <a:r>
              <a:rPr lang="en-US" dirty="0" smtClean="0">
                <a:latin typeface="Candara" pitchFamily="34" charset="0"/>
              </a:rPr>
              <a:t>Influence Screen</a:t>
            </a: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096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486400" cy="13716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Bribery and Government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Bribery is giving something of value to an individual in a position of trust to influence judgment or behavior </a:t>
            </a:r>
          </a:p>
          <a:p>
            <a:r>
              <a:rPr lang="en-US" dirty="0">
                <a:latin typeface="Candara" pitchFamily="34" charset="0"/>
              </a:rPr>
              <a:t>Government employees are trusted to do what’s best for the public good</a:t>
            </a:r>
          </a:p>
          <a:p>
            <a:r>
              <a:rPr lang="en-US" dirty="0">
                <a:latin typeface="Candara" pitchFamily="34" charset="0"/>
              </a:rPr>
              <a:t>Government corruption is more prevalent in emerging markets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302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Business market</a:t>
            </a:r>
          </a:p>
          <a:p>
            <a:r>
              <a:rPr lang="en-US" dirty="0"/>
              <a:t>Government market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795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051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172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 Global Markets </vt:lpstr>
      <vt:lpstr>Recap</vt:lpstr>
      <vt:lpstr>Global Buyers</vt:lpstr>
      <vt:lpstr>Government Markets</vt:lpstr>
      <vt:lpstr>Government Contracts in Developing Countries</vt:lpstr>
      <vt:lpstr>Bribery and Government Markets</vt:lpstr>
      <vt:lpstr>Summary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home</cp:lastModifiedBy>
  <cp:revision>22</cp:revision>
  <dcterms:created xsi:type="dcterms:W3CDTF">2013-04-14T12:30:45Z</dcterms:created>
  <dcterms:modified xsi:type="dcterms:W3CDTF">2014-06-15T07:46:24Z</dcterms:modified>
</cp:coreProperties>
</file>