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56" r:id="rId2"/>
    <p:sldId id="257" r:id="rId3"/>
    <p:sldId id="258" r:id="rId4"/>
    <p:sldId id="259" r:id="rId5"/>
    <p:sldId id="260" r:id="rId6"/>
    <p:sldId id="261" r:id="rId7"/>
    <p:sldId id="262" r:id="rId8"/>
    <p:sldId id="263" r:id="rId9"/>
    <p:sldId id="264" r:id="rId10"/>
    <p:sldId id="280"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65" r:id="rId25"/>
    <p:sldId id="279"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24" autoAdjust="0"/>
  </p:normalViewPr>
  <p:slideViewPr>
    <p:cSldViewPr>
      <p:cViewPr varScale="1">
        <p:scale>
          <a:sx n="65" d="100"/>
          <a:sy n="65" d="100"/>
        </p:scale>
        <p:origin x="-145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5" d="100"/>
          <a:sy n="55" d="100"/>
        </p:scale>
        <p:origin x="-2904"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692B2D8-BBBA-4707-B4A9-45B0D0010AFB}" type="datetimeFigureOut">
              <a:rPr lang="en-US" smtClean="0"/>
              <a:pPr/>
              <a:t>6/12/2014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A2E6893-ACD1-44AB-88E0-429F93198447}" type="slidenum">
              <a:rPr lang="en-GB" smtClean="0"/>
              <a:pPr/>
              <a:t>‹#›</a:t>
            </a:fld>
            <a:endParaRPr lang="en-GB"/>
          </a:p>
        </p:txBody>
      </p:sp>
    </p:spTree>
    <p:extLst>
      <p:ext uri="{BB962C8B-B14F-4D97-AF65-F5344CB8AC3E}">
        <p14:creationId xmlns:p14="http://schemas.microsoft.com/office/powerpoint/2010/main" xmlns="" val="37986826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892D86-0C6E-46DA-A954-F35C08BAC0DA}" type="datetimeFigureOut">
              <a:rPr lang="en-US" smtClean="0"/>
              <a:pPr/>
              <a:t>6/12/2014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9B40ED-9D06-469D-8EEA-16A20DE8B722}" type="slidenum">
              <a:rPr lang="en-US" smtClean="0"/>
              <a:pPr/>
              <a:t>‹#›</a:t>
            </a:fld>
            <a:endParaRPr lang="en-US"/>
          </a:p>
        </p:txBody>
      </p:sp>
    </p:spTree>
    <p:extLst>
      <p:ext uri="{BB962C8B-B14F-4D97-AF65-F5344CB8AC3E}">
        <p14:creationId xmlns:p14="http://schemas.microsoft.com/office/powerpoint/2010/main" xmlns="" val="173230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0777CDD0-0383-4533-9AE3-01EE4CE09214}" type="slidenum">
              <a:rPr lang="en-GB" smtClean="0"/>
              <a:pPr/>
              <a:t>7</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6D61D1-C25E-47C5-A9CF-19BAD7296AB5}" type="slidenum">
              <a:rPr lang="en-US"/>
              <a:pPr/>
              <a:t>11</a:t>
            </a:fld>
            <a:endParaRPr lang="en-US"/>
          </a:p>
        </p:txBody>
      </p:sp>
      <p:sp>
        <p:nvSpPr>
          <p:cNvPr id="121858" name="Rectangle 2"/>
          <p:cNvSpPr>
            <a:spLocks noGrp="1" noRot="1" noChangeAspect="1" noChangeArrowheads="1" noTextEdit="1"/>
          </p:cNvSpPr>
          <p:nvPr>
            <p:ph type="sldImg"/>
          </p:nvPr>
        </p:nvSpPr>
        <p:spPr>
          <a:xfrm>
            <a:off x="1146175" y="687388"/>
            <a:ext cx="4567238" cy="3425825"/>
          </a:xfrm>
          <a:ln w="12700" cap="flat"/>
        </p:spPr>
      </p:sp>
      <p:sp>
        <p:nvSpPr>
          <p:cNvPr id="121859" name="Rectangle 3"/>
          <p:cNvSpPr>
            <a:spLocks noGrp="1" noChangeArrowheads="1"/>
          </p:cNvSpPr>
          <p:nvPr>
            <p:ph type="body" idx="1"/>
          </p:nvPr>
        </p:nvSpPr>
        <p:spPr>
          <a:xfrm>
            <a:off x="914400" y="4343400"/>
            <a:ext cx="5029200" cy="4114800"/>
          </a:xfrm>
          <a:ln/>
        </p:spPr>
        <p:txBody>
          <a:bodyPr lIns="92075" tIns="46038" rIns="92075" bIns="46038"/>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A609C6-4C08-4B2B-8236-A9737065132A}" type="slidenum">
              <a:rPr lang="en-US"/>
              <a:pPr/>
              <a:t>12</a:t>
            </a:fld>
            <a:endParaRPr lang="en-US"/>
          </a:p>
        </p:txBody>
      </p:sp>
      <p:sp>
        <p:nvSpPr>
          <p:cNvPr id="123906" name="Rectangle 2"/>
          <p:cNvSpPr>
            <a:spLocks noGrp="1" noRot="1" noChangeAspect="1" noChangeArrowheads="1" noTextEdit="1"/>
          </p:cNvSpPr>
          <p:nvPr>
            <p:ph type="sldImg"/>
          </p:nvPr>
        </p:nvSpPr>
        <p:spPr>
          <a:xfrm>
            <a:off x="1146175" y="687388"/>
            <a:ext cx="4567238" cy="3425825"/>
          </a:xfrm>
          <a:ln w="12700" cap="flat"/>
        </p:spPr>
      </p:sp>
      <p:sp>
        <p:nvSpPr>
          <p:cNvPr id="123907" name="Rectangle 3"/>
          <p:cNvSpPr>
            <a:spLocks noGrp="1" noChangeArrowheads="1"/>
          </p:cNvSpPr>
          <p:nvPr>
            <p:ph type="body" idx="1"/>
          </p:nvPr>
        </p:nvSpPr>
        <p:spPr>
          <a:xfrm>
            <a:off x="914400" y="4343400"/>
            <a:ext cx="5029200" cy="4114800"/>
          </a:xfrm>
          <a:ln/>
        </p:spPr>
        <p:txBody>
          <a:bodyPr lIns="92075" tIns="46038" rIns="92075" bIns="46038"/>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CBB999-3B9F-4B5F-BB62-EAE05251EA24}" type="slidenum">
              <a:rPr lang="en-US"/>
              <a:pPr/>
              <a:t>13</a:t>
            </a:fld>
            <a:endParaRPr lang="en-US"/>
          </a:p>
        </p:txBody>
      </p:sp>
      <p:sp>
        <p:nvSpPr>
          <p:cNvPr id="125954" name="Rectangle 2"/>
          <p:cNvSpPr>
            <a:spLocks noGrp="1" noRot="1" noChangeAspect="1" noChangeArrowheads="1" noTextEdit="1"/>
          </p:cNvSpPr>
          <p:nvPr>
            <p:ph type="sldImg"/>
          </p:nvPr>
        </p:nvSpPr>
        <p:spPr>
          <a:xfrm>
            <a:off x="1146175" y="687388"/>
            <a:ext cx="4567238" cy="3425825"/>
          </a:xfrm>
          <a:ln w="12700" cap="flat"/>
        </p:spPr>
      </p:sp>
      <p:sp>
        <p:nvSpPr>
          <p:cNvPr id="125955" name="Rectangle 3"/>
          <p:cNvSpPr>
            <a:spLocks noGrp="1" noChangeArrowheads="1"/>
          </p:cNvSpPr>
          <p:nvPr>
            <p:ph type="body" idx="1"/>
          </p:nvPr>
        </p:nvSpPr>
        <p:spPr>
          <a:xfrm>
            <a:off x="914400" y="4343400"/>
            <a:ext cx="5029200" cy="4114800"/>
          </a:xfrm>
          <a:ln/>
        </p:spPr>
        <p:txBody>
          <a:bodyPr lIns="92075" tIns="46038" rIns="92075" bIns="46038"/>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39D16D-2DF1-4F0A-AB12-BE94C9C81814}" type="slidenum">
              <a:rPr lang="en-US"/>
              <a:pPr/>
              <a:t>14</a:t>
            </a:fld>
            <a:endParaRPr lang="en-US"/>
          </a:p>
        </p:txBody>
      </p:sp>
      <p:sp>
        <p:nvSpPr>
          <p:cNvPr id="128002" name="Rectangle 2"/>
          <p:cNvSpPr>
            <a:spLocks noGrp="1" noRot="1" noChangeAspect="1" noChangeArrowheads="1" noTextEdit="1"/>
          </p:cNvSpPr>
          <p:nvPr>
            <p:ph type="sldImg"/>
          </p:nvPr>
        </p:nvSpPr>
        <p:spPr>
          <a:xfrm>
            <a:off x="1146175" y="687388"/>
            <a:ext cx="4567238" cy="3425825"/>
          </a:xfrm>
          <a:ln w="12700" cap="flat"/>
        </p:spPr>
      </p:sp>
      <p:sp>
        <p:nvSpPr>
          <p:cNvPr id="128003" name="Rectangle 3"/>
          <p:cNvSpPr>
            <a:spLocks noGrp="1" noChangeArrowheads="1"/>
          </p:cNvSpPr>
          <p:nvPr>
            <p:ph type="body" idx="1"/>
          </p:nvPr>
        </p:nvSpPr>
        <p:spPr>
          <a:xfrm>
            <a:off x="914400" y="4343400"/>
            <a:ext cx="5029200" cy="4114800"/>
          </a:xfrm>
          <a:ln/>
        </p:spPr>
        <p:txBody>
          <a:bodyPr lIns="92075" tIns="46038" rIns="92075" bIns="46038"/>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D77CE2-94C6-480C-9FB0-0806252388CB}" type="slidenum">
              <a:rPr lang="en-US"/>
              <a:pPr/>
              <a:t>15</a:t>
            </a:fld>
            <a:endParaRPr lang="en-US"/>
          </a:p>
        </p:txBody>
      </p:sp>
      <p:sp>
        <p:nvSpPr>
          <p:cNvPr id="130050" name="Rectangle 2"/>
          <p:cNvSpPr>
            <a:spLocks noGrp="1" noRot="1" noChangeAspect="1" noChangeArrowheads="1" noTextEdit="1"/>
          </p:cNvSpPr>
          <p:nvPr>
            <p:ph type="sldImg"/>
          </p:nvPr>
        </p:nvSpPr>
        <p:spPr>
          <a:xfrm>
            <a:off x="1146175" y="687388"/>
            <a:ext cx="4567238" cy="3425825"/>
          </a:xfrm>
          <a:ln w="12700" cap="flat"/>
        </p:spPr>
      </p:sp>
      <p:sp>
        <p:nvSpPr>
          <p:cNvPr id="130051" name="Rectangle 3"/>
          <p:cNvSpPr>
            <a:spLocks noGrp="1" noChangeArrowheads="1"/>
          </p:cNvSpPr>
          <p:nvPr>
            <p:ph type="body" idx="1"/>
          </p:nvPr>
        </p:nvSpPr>
        <p:spPr>
          <a:xfrm>
            <a:off x="914400" y="4343400"/>
            <a:ext cx="5029200" cy="4114800"/>
          </a:xfrm>
          <a:ln/>
        </p:spPr>
        <p:txBody>
          <a:bodyPr lIns="92075" tIns="46038" rIns="92075" bIns="46038"/>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9F0483-EC89-4F3E-9584-26073DFE2769}" type="slidenum">
              <a:rPr lang="en-US"/>
              <a:pPr/>
              <a:t>16</a:t>
            </a:fld>
            <a:endParaRPr lang="en-US"/>
          </a:p>
        </p:txBody>
      </p:sp>
      <p:sp>
        <p:nvSpPr>
          <p:cNvPr id="132098" name="Rectangle 2"/>
          <p:cNvSpPr>
            <a:spLocks noGrp="1" noRot="1" noChangeAspect="1" noChangeArrowheads="1" noTextEdit="1"/>
          </p:cNvSpPr>
          <p:nvPr>
            <p:ph type="sldImg"/>
          </p:nvPr>
        </p:nvSpPr>
        <p:spPr>
          <a:xfrm>
            <a:off x="1146175" y="687388"/>
            <a:ext cx="4567238" cy="3425825"/>
          </a:xfrm>
          <a:ln w="12700" cap="flat"/>
        </p:spPr>
      </p:sp>
      <p:sp>
        <p:nvSpPr>
          <p:cNvPr id="132099" name="Rectangle 3"/>
          <p:cNvSpPr>
            <a:spLocks noGrp="1" noChangeArrowheads="1"/>
          </p:cNvSpPr>
          <p:nvPr>
            <p:ph type="body" idx="1"/>
          </p:nvPr>
        </p:nvSpPr>
        <p:spPr>
          <a:xfrm>
            <a:off x="914400" y="4343400"/>
            <a:ext cx="5029200" cy="4114800"/>
          </a:xfrm>
          <a:ln/>
        </p:spPr>
        <p:txBody>
          <a:bodyPr lIns="92075" tIns="46038" rIns="92075" bIns="46038"/>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527095-297F-4BDA-AC73-28C267E0295D}" type="slidenum">
              <a:rPr lang="en-US"/>
              <a:pPr/>
              <a:t>17</a:t>
            </a:fld>
            <a:endParaRPr lang="en-US"/>
          </a:p>
        </p:txBody>
      </p:sp>
      <p:sp>
        <p:nvSpPr>
          <p:cNvPr id="134146" name="Rectangle 2"/>
          <p:cNvSpPr>
            <a:spLocks noGrp="1" noRot="1" noChangeAspect="1" noChangeArrowheads="1" noTextEdit="1"/>
          </p:cNvSpPr>
          <p:nvPr>
            <p:ph type="sldImg"/>
          </p:nvPr>
        </p:nvSpPr>
        <p:spPr>
          <a:xfrm>
            <a:off x="1146175" y="687388"/>
            <a:ext cx="4567238" cy="3425825"/>
          </a:xfrm>
          <a:ln w="12700" cap="flat"/>
        </p:spPr>
      </p:sp>
      <p:sp>
        <p:nvSpPr>
          <p:cNvPr id="134147" name="Rectangle 3"/>
          <p:cNvSpPr>
            <a:spLocks noGrp="1" noChangeArrowheads="1"/>
          </p:cNvSpPr>
          <p:nvPr>
            <p:ph type="body" idx="1"/>
          </p:nvPr>
        </p:nvSpPr>
        <p:spPr>
          <a:xfrm>
            <a:off x="914400" y="4343400"/>
            <a:ext cx="5029200" cy="4114800"/>
          </a:xfrm>
          <a:ln/>
        </p:spPr>
        <p:txBody>
          <a:bodyPr lIns="92075" tIns="46038" rIns="92075" bIns="46038"/>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130425"/>
            <a:ext cx="7391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pic>
        <p:nvPicPr>
          <p:cNvPr id="1028"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7"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defRPr>
                <a:latin typeface="Candara" pitchFamily="34" charset="0"/>
              </a:defRPr>
            </a:lvl1pPr>
            <a:lvl2pPr>
              <a:defRPr>
                <a:latin typeface="Candara" pitchFamily="34" charset="0"/>
              </a:defRPr>
            </a:lvl2pPr>
            <a:lvl3pPr>
              <a:defRPr>
                <a:latin typeface="Candara" pitchFamily="34" charset="0"/>
              </a:defRPr>
            </a:lvl3pPr>
            <a:lvl4pPr>
              <a:defRPr>
                <a:latin typeface="Candara" pitchFamily="34" charset="0"/>
              </a:defRPr>
            </a:lvl4pPr>
            <a:lvl5pPr>
              <a:defRPr>
                <a:latin typeface="Candar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8"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8"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
        <p:nvSpPr>
          <p:cNvPr id="10" name="Title 1"/>
          <p:cNvSpPr>
            <a:spLocks noGrp="1"/>
          </p:cNvSpPr>
          <p:nvPr>
            <p:ph type="title"/>
          </p:nvPr>
        </p:nvSpPr>
        <p:spPr>
          <a:xfrm>
            <a:off x="6858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141A38-8029-403E-B959-D7E465D58827}" type="datetimeFigureOut">
              <a:rPr lang="en-US" smtClean="0"/>
              <a:pPr/>
              <a:t>6/12/2014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AB844B-BB75-4355-A9B0-4FBDB390B0A7}" type="slidenum">
              <a:rPr lang="en-GB" smtClean="0"/>
              <a:pPr/>
              <a:t>‹#›</a:t>
            </a:fld>
            <a:endParaRPr lang="en-GB"/>
          </a:p>
        </p:txBody>
      </p:sp>
      <p:pic>
        <p:nvPicPr>
          <p:cNvPr id="7" name="Picture 4" descr="C:\Users\Muhammad\Desktop\blue.jpg"/>
          <p:cNvPicPr>
            <a:picLocks noChangeAspect="1" noChangeArrowheads="1"/>
          </p:cNvPicPr>
          <p:nvPr userDrawn="1"/>
        </p:nvPicPr>
        <p:blipFill>
          <a:blip r:embed="rId6"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Global Marketing</a:t>
            </a:r>
            <a:endParaRPr lang="en-GB" dirty="0"/>
          </a:p>
        </p:txBody>
      </p:sp>
      <p:sp>
        <p:nvSpPr>
          <p:cNvPr id="3" name="Subtitle 2"/>
          <p:cNvSpPr>
            <a:spLocks noGrp="1"/>
          </p:cNvSpPr>
          <p:nvPr>
            <p:ph type="subTitle" idx="1"/>
          </p:nvPr>
        </p:nvSpPr>
        <p:spPr>
          <a:xfrm>
            <a:off x="1981200" y="3886200"/>
            <a:ext cx="5791200" cy="1752600"/>
          </a:xfrm>
        </p:spPr>
        <p:txBody>
          <a:bodyPr/>
          <a:lstStyle/>
          <a:p>
            <a:r>
              <a:rPr lang="en-GB" dirty="0" smtClean="0"/>
              <a:t>Muhammad Waqas</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Learning Outcomes</a:t>
            </a:r>
            <a:endParaRPr lang="en-US" dirty="0"/>
          </a:p>
        </p:txBody>
      </p:sp>
      <p:sp>
        <p:nvSpPr>
          <p:cNvPr id="3" name="Content Placeholder 2"/>
          <p:cNvSpPr>
            <a:spLocks noGrp="1"/>
          </p:cNvSpPr>
          <p:nvPr>
            <p:ph idx="1"/>
          </p:nvPr>
        </p:nvSpPr>
        <p:spPr>
          <a:xfrm>
            <a:off x="457200" y="1600200"/>
            <a:ext cx="8458200" cy="4876800"/>
          </a:xfrm>
        </p:spPr>
        <p:txBody>
          <a:bodyPr>
            <a:normAutofit fontScale="77500" lnSpcReduction="20000"/>
          </a:bodyPr>
          <a:lstStyle/>
          <a:p>
            <a:pPr marL="0" indent="0" algn="just">
              <a:buNone/>
            </a:pPr>
            <a:r>
              <a:rPr lang="en-GB" dirty="0"/>
              <a:t>By the end of the </a:t>
            </a:r>
            <a:r>
              <a:rPr lang="en-GB" b="1" dirty="0"/>
              <a:t>module</a:t>
            </a:r>
            <a:r>
              <a:rPr lang="en-GB" dirty="0"/>
              <a:t> students will be able to</a:t>
            </a:r>
            <a:r>
              <a:rPr lang="en-GB" dirty="0" smtClean="0"/>
              <a:t>:</a:t>
            </a:r>
          </a:p>
          <a:p>
            <a:pPr marL="0" indent="0" algn="just">
              <a:buNone/>
            </a:pPr>
            <a:endParaRPr lang="en-GB" dirty="0"/>
          </a:p>
          <a:p>
            <a:pPr algn="just"/>
            <a:r>
              <a:rPr lang="en-US" dirty="0" smtClean="0"/>
              <a:t>Gain </a:t>
            </a:r>
            <a:r>
              <a:rPr lang="en-US" dirty="0"/>
              <a:t>a thorough knowledge and understanding of </a:t>
            </a:r>
            <a:r>
              <a:rPr lang="en-US" dirty="0" smtClean="0"/>
              <a:t>Global </a:t>
            </a:r>
            <a:r>
              <a:rPr lang="en-US" dirty="0"/>
              <a:t>Marketing and how it operates within </a:t>
            </a:r>
            <a:r>
              <a:rPr lang="en-US" dirty="0" smtClean="0"/>
              <a:t>a </a:t>
            </a:r>
            <a:r>
              <a:rPr lang="en-US" dirty="0"/>
              <a:t>diverse and constantly changing Global Environment</a:t>
            </a:r>
            <a:r>
              <a:rPr lang="en-US" dirty="0" smtClean="0"/>
              <a:t>.</a:t>
            </a:r>
          </a:p>
          <a:p>
            <a:pPr algn="just"/>
            <a:r>
              <a:rPr lang="en-US" dirty="0" smtClean="0"/>
              <a:t>Critically </a:t>
            </a:r>
            <a:r>
              <a:rPr lang="en-US" dirty="0"/>
              <a:t>analyse and evaluate the macro and trading environments of organisations operating within the Global Economy using accepted international marketing theory, concepts and models to be able to formulate marketing policy and strategy. </a:t>
            </a:r>
            <a:endParaRPr lang="en-US" dirty="0" smtClean="0"/>
          </a:p>
          <a:p>
            <a:r>
              <a:rPr lang="en-US" dirty="0" smtClean="0"/>
              <a:t>Demonstrate </a:t>
            </a:r>
            <a:r>
              <a:rPr lang="en-US" dirty="0"/>
              <a:t>the use of cognitive skills of critical thinking, analysis and synthesis with respect to international marketing concepts and practice</a:t>
            </a:r>
            <a:r>
              <a:rPr lang="en-US" dirty="0" smtClean="0"/>
              <a:t>.</a:t>
            </a:r>
            <a:r>
              <a:rPr lang="en-US" dirty="0"/>
              <a:t/>
            </a:r>
            <a:br>
              <a:rPr lang="en-US" dirty="0"/>
            </a:br>
            <a:endParaRPr lang="en-US" dirty="0"/>
          </a:p>
        </p:txBody>
      </p:sp>
    </p:spTree>
    <p:extLst>
      <p:ext uri="{BB962C8B-B14F-4D97-AF65-F5344CB8AC3E}">
        <p14:creationId xmlns:p14="http://schemas.microsoft.com/office/powerpoint/2010/main" xmlns="" val="26114008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Learning Outcomes</a:t>
            </a:r>
            <a:br>
              <a:rPr lang="en-US" dirty="0" smtClean="0"/>
            </a:br>
            <a:r>
              <a:rPr lang="en-US" sz="2200" dirty="0"/>
              <a:t>(Continued)</a:t>
            </a:r>
          </a:p>
        </p:txBody>
      </p:sp>
      <p:sp>
        <p:nvSpPr>
          <p:cNvPr id="3" name="Content Placeholder 2"/>
          <p:cNvSpPr>
            <a:spLocks noGrp="1"/>
          </p:cNvSpPr>
          <p:nvPr>
            <p:ph idx="1"/>
          </p:nvPr>
        </p:nvSpPr>
        <p:spPr/>
        <p:txBody>
          <a:bodyPr>
            <a:normAutofit/>
          </a:bodyPr>
          <a:lstStyle/>
          <a:p>
            <a:pPr algn="just"/>
            <a:r>
              <a:rPr lang="en-US" dirty="0"/>
              <a:t>A</a:t>
            </a:r>
            <a:r>
              <a:rPr lang="en-US" dirty="0" smtClean="0"/>
              <a:t>pply </a:t>
            </a:r>
            <a:r>
              <a:rPr lang="en-US" dirty="0"/>
              <a:t>the skills of effective problem solving and decision making using appropriate analytical concepts, models and frameworks to be able to identify, evaluate and solve international marketing problems within the context of a Global Competitive </a:t>
            </a:r>
            <a:r>
              <a:rPr lang="en-US" dirty="0" smtClean="0"/>
              <a:t>Environment.</a:t>
            </a:r>
          </a:p>
          <a:p>
            <a:pPr marL="0" indent="0" algn="just">
              <a:buNone/>
            </a:pPr>
            <a:r>
              <a:rPr lang="en-US" dirty="0"/>
              <a:t> </a:t>
            </a:r>
          </a:p>
          <a:p>
            <a:pPr algn="just"/>
            <a:endParaRPr lang="en-US" dirty="0"/>
          </a:p>
        </p:txBody>
      </p:sp>
    </p:spTree>
    <p:extLst>
      <p:ext uri="{BB962C8B-B14F-4D97-AF65-F5344CB8AC3E}">
        <p14:creationId xmlns:p14="http://schemas.microsoft.com/office/powerpoint/2010/main" xmlns="" val="10368846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Approach to Teaching</a:t>
            </a:r>
            <a:endParaRPr lang="en-GB" dirty="0"/>
          </a:p>
        </p:txBody>
      </p:sp>
      <p:sp>
        <p:nvSpPr>
          <p:cNvPr id="3" name="Content Placeholder 2"/>
          <p:cNvSpPr>
            <a:spLocks noGrp="1"/>
          </p:cNvSpPr>
          <p:nvPr>
            <p:ph idx="1"/>
          </p:nvPr>
        </p:nvSpPr>
        <p:spPr/>
        <p:txBody>
          <a:bodyPr/>
          <a:lstStyle/>
          <a:p>
            <a:pPr>
              <a:lnSpc>
                <a:spcPct val="90000"/>
              </a:lnSpc>
            </a:pPr>
            <a:r>
              <a:rPr lang="en-US" dirty="0" smtClean="0"/>
              <a:t>The module adopts a </a:t>
            </a:r>
            <a:r>
              <a:rPr lang="en-US" u="sng" dirty="0" smtClean="0"/>
              <a:t>student-oriented</a:t>
            </a:r>
            <a:r>
              <a:rPr lang="en-US" dirty="0" smtClean="0"/>
              <a:t> approach using a variety of teaching methods to accommodate multiple learning styles.</a:t>
            </a:r>
          </a:p>
          <a:p>
            <a:pPr>
              <a:lnSpc>
                <a:spcPct val="90000"/>
              </a:lnSpc>
              <a:buNone/>
            </a:pPr>
            <a:endParaRPr lang="en-US" dirty="0" smtClean="0"/>
          </a:p>
          <a:p>
            <a:pPr>
              <a:lnSpc>
                <a:spcPct val="90000"/>
              </a:lnSpc>
            </a:pPr>
            <a:r>
              <a:rPr lang="en-US" dirty="0" smtClean="0"/>
              <a:t>Students are responsible for their learning, therefore are expected to read the prescribed reading for each lecture.</a:t>
            </a:r>
          </a:p>
          <a:p>
            <a:pPr>
              <a:buNone/>
            </a:pPr>
            <a:endParaRPr lang="en-GB" dirty="0" smtClean="0"/>
          </a:p>
          <a:p>
            <a:pPr>
              <a:buNone/>
            </a:pPr>
            <a:endParaRPr lang="en-GB" dirty="0"/>
          </a:p>
        </p:txBody>
      </p:sp>
    </p:spTree>
    <p:extLst>
      <p:ext uri="{BB962C8B-B14F-4D97-AF65-F5344CB8AC3E}">
        <p14:creationId xmlns:p14="http://schemas.microsoft.com/office/powerpoint/2010/main" xmlns="" val="29640972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Teaching and Learning Approach</a:t>
            </a:r>
            <a:endParaRPr lang="en-GB" dirty="0"/>
          </a:p>
        </p:txBody>
      </p:sp>
      <p:sp>
        <p:nvSpPr>
          <p:cNvPr id="3" name="Content Placeholder 2"/>
          <p:cNvSpPr>
            <a:spLocks noGrp="1"/>
          </p:cNvSpPr>
          <p:nvPr>
            <p:ph idx="1"/>
          </p:nvPr>
        </p:nvSpPr>
        <p:spPr/>
        <p:txBody>
          <a:bodyPr/>
          <a:lstStyle/>
          <a:p>
            <a:pPr>
              <a:buNone/>
            </a:pPr>
            <a:r>
              <a:rPr lang="en-US" u="sng" dirty="0" smtClean="0"/>
              <a:t>Lectures : </a:t>
            </a:r>
            <a:r>
              <a:rPr lang="en-US" dirty="0" smtClean="0"/>
              <a:t>Formal presentation of theories, concepts and their applicability using relevant examples, and exercises.</a:t>
            </a:r>
          </a:p>
          <a:p>
            <a:endParaRPr lang="en-GB" dirty="0"/>
          </a:p>
        </p:txBody>
      </p:sp>
    </p:spTree>
    <p:extLst>
      <p:ext uri="{BB962C8B-B14F-4D97-AF65-F5344CB8AC3E}">
        <p14:creationId xmlns:p14="http://schemas.microsoft.com/office/powerpoint/2010/main" xmlns="" val="3878158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a:t>
            </a:r>
            <a:endParaRPr lang="en-GB" dirty="0"/>
          </a:p>
        </p:txBody>
      </p:sp>
      <p:sp>
        <p:nvSpPr>
          <p:cNvPr id="3" name="Content Placeholder 2"/>
          <p:cNvSpPr>
            <a:spLocks noGrp="1"/>
          </p:cNvSpPr>
          <p:nvPr>
            <p:ph idx="1"/>
          </p:nvPr>
        </p:nvSpPr>
        <p:spPr/>
        <p:txBody>
          <a:bodyPr>
            <a:normAutofit fontScale="55000" lnSpcReduction="20000"/>
          </a:bodyPr>
          <a:lstStyle/>
          <a:p>
            <a:pPr marL="0" indent="0">
              <a:buNone/>
            </a:pPr>
            <a:r>
              <a:rPr lang="en-US" b="1" u="sng" dirty="0" smtClean="0"/>
              <a:t>Main Text Book</a:t>
            </a:r>
            <a:endParaRPr lang="en-GB" b="1" u="sng" dirty="0" smtClean="0"/>
          </a:p>
          <a:p>
            <a:pPr marL="0" indent="0"/>
            <a:r>
              <a:rPr lang="en-GB" sz="5100" b="1" dirty="0" smtClean="0">
                <a:solidFill>
                  <a:srgbClr val="002060"/>
                </a:solidFill>
              </a:rPr>
              <a:t>Global Marketing: An interactive approach</a:t>
            </a:r>
          </a:p>
          <a:p>
            <a:pPr marL="0" indent="0">
              <a:buNone/>
            </a:pPr>
            <a:r>
              <a:rPr lang="en-GB" sz="3600" b="1" dirty="0" smtClean="0">
                <a:solidFill>
                  <a:srgbClr val="002060"/>
                </a:solidFill>
              </a:rPr>
              <a:t>By Gillespie, Jeannet, and Hennessey</a:t>
            </a:r>
          </a:p>
          <a:p>
            <a:pPr marL="0" indent="0">
              <a:buNone/>
            </a:pPr>
            <a:r>
              <a:rPr lang="en-GB" sz="3600" b="1" dirty="0" smtClean="0">
                <a:solidFill>
                  <a:srgbClr val="002060"/>
                </a:solidFill>
              </a:rPr>
              <a:t>[3</a:t>
            </a:r>
            <a:r>
              <a:rPr lang="en-GB" sz="3600" b="1" baseline="30000" dirty="0" smtClean="0">
                <a:solidFill>
                  <a:srgbClr val="002060"/>
                </a:solidFill>
              </a:rPr>
              <a:t>rd</a:t>
            </a:r>
            <a:r>
              <a:rPr lang="en-GB" sz="3600" b="1" dirty="0" smtClean="0">
                <a:solidFill>
                  <a:srgbClr val="002060"/>
                </a:solidFill>
              </a:rPr>
              <a:t> or Any Latest Edition] Houghton Mifflin</a:t>
            </a:r>
            <a:r>
              <a:rPr lang="en-GB" sz="2400" dirty="0" smtClean="0"/>
              <a:t>	</a:t>
            </a:r>
          </a:p>
          <a:p>
            <a:pPr marL="0" indent="0">
              <a:buNone/>
            </a:pPr>
            <a:endParaRPr lang="en-US" dirty="0" smtClean="0"/>
          </a:p>
          <a:p>
            <a:pPr marL="0" indent="0">
              <a:buNone/>
            </a:pPr>
            <a:r>
              <a:rPr lang="en-US" u="sng" dirty="0" smtClean="0"/>
              <a:t>Other Usefull Books</a:t>
            </a:r>
          </a:p>
          <a:p>
            <a:pPr marL="0" indent="0">
              <a:buNone/>
            </a:pPr>
            <a:r>
              <a:rPr lang="en-US" dirty="0" smtClean="0"/>
              <a:t> </a:t>
            </a:r>
            <a:r>
              <a:rPr lang="en-US" dirty="0"/>
              <a:t>Kotabe, M &amp; Helsen, K (2007) Global Marketing Management, 4th Edition, John Wiley &amp; Sons, Inc</a:t>
            </a:r>
            <a:r>
              <a:rPr lang="en-US" dirty="0" smtClean="0"/>
              <a:t>.</a:t>
            </a:r>
            <a:r>
              <a:rPr lang="en-US" dirty="0"/>
              <a:t/>
            </a:r>
            <a:br>
              <a:rPr lang="en-US" dirty="0"/>
            </a:br>
            <a:r>
              <a:rPr lang="en-US" dirty="0"/>
              <a:t/>
            </a:r>
            <a:br>
              <a:rPr lang="en-US" dirty="0"/>
            </a:br>
            <a:r>
              <a:rPr lang="en-US" dirty="0" smtClean="0"/>
              <a:t>Doole </a:t>
            </a:r>
            <a:r>
              <a:rPr lang="en-US" dirty="0"/>
              <a:t>I &amp; Lowe R (2004) International Marketing Strategy, Analysis, Development and Implementation, International Thomson Business Press, 4th Edition. [www.thomsonlearning.co.uk/marketing/doole4/].</a:t>
            </a:r>
            <a:br>
              <a:rPr lang="en-US" dirty="0"/>
            </a:br>
            <a:r>
              <a:rPr lang="en-US" dirty="0"/>
              <a:t/>
            </a:r>
            <a:br>
              <a:rPr lang="en-US" dirty="0"/>
            </a:br>
            <a:r>
              <a:rPr lang="en-US" dirty="0" smtClean="0"/>
              <a:t>Bennett </a:t>
            </a:r>
            <a:r>
              <a:rPr lang="en-US" dirty="0"/>
              <a:t>R &amp; Blythe J (2002) International Marketing, Strategy Planning, Market Entry and Implementation, 3rd Edintion, Kogan Page.</a:t>
            </a:r>
            <a:br>
              <a:rPr lang="en-US" dirty="0"/>
            </a:br>
            <a:r>
              <a:rPr lang="en-US" dirty="0"/>
              <a:t/>
            </a:r>
            <a:br>
              <a:rPr lang="en-US" dirty="0"/>
            </a:br>
            <a:r>
              <a:rPr lang="en-US" dirty="0" smtClean="0"/>
              <a:t>Keegan </a:t>
            </a:r>
            <a:r>
              <a:rPr lang="en-US" dirty="0"/>
              <a:t>W J &amp; Green M C ( 2003) Global Marketing, 3rd Edition, Prentice Hall.</a:t>
            </a:r>
            <a:endParaRPr lang="en-US" dirty="0" smtClean="0"/>
          </a:p>
          <a:p>
            <a:pPr>
              <a:buNone/>
            </a:pPr>
            <a:endParaRPr lang="en-GB" dirty="0"/>
          </a:p>
        </p:txBody>
      </p:sp>
    </p:spTree>
    <p:extLst>
      <p:ext uri="{BB962C8B-B14F-4D97-AF65-F5344CB8AC3E}">
        <p14:creationId xmlns:p14="http://schemas.microsoft.com/office/powerpoint/2010/main" xmlns="" val="10115422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Some useful information</a:t>
            </a:r>
            <a:br>
              <a:rPr lang="en-US" sz="3200" dirty="0" smtClean="0"/>
            </a:br>
            <a:r>
              <a:rPr lang="en-US" sz="3200" dirty="0" smtClean="0"/>
              <a:t>about the module</a:t>
            </a:r>
            <a:endParaRPr lang="en-GB" sz="3200" dirty="0"/>
          </a:p>
        </p:txBody>
      </p:sp>
      <p:sp>
        <p:nvSpPr>
          <p:cNvPr id="3" name="Content Placeholder 2"/>
          <p:cNvSpPr>
            <a:spLocks noGrp="1"/>
          </p:cNvSpPr>
          <p:nvPr>
            <p:ph idx="1"/>
          </p:nvPr>
        </p:nvSpPr>
        <p:spPr/>
        <p:txBody>
          <a:bodyPr>
            <a:normAutofit lnSpcReduction="10000"/>
          </a:bodyPr>
          <a:lstStyle/>
          <a:p>
            <a:r>
              <a:rPr lang="en-GB" dirty="0" smtClean="0"/>
              <a:t>Slides are only starting point for discussion in lecture. Students have to use multiple resources (journal articles and books).</a:t>
            </a:r>
          </a:p>
          <a:p>
            <a:r>
              <a:rPr lang="en-GB" dirty="0" smtClean="0"/>
              <a:t>Focusing only on the slides for their revision might find it difficult to have high achievement.</a:t>
            </a:r>
          </a:p>
          <a:p>
            <a:r>
              <a:rPr lang="en-US" dirty="0" smtClean="0"/>
              <a:t>Often older editions of books have been used to develop some of the slides used in lecture.</a:t>
            </a:r>
            <a:endParaRPr lang="en-GB" dirty="0" smtClean="0"/>
          </a:p>
          <a:p>
            <a:endParaRPr lang="en-GB" dirty="0"/>
          </a:p>
        </p:txBody>
      </p:sp>
    </p:spTree>
    <p:extLst>
      <p:ext uri="{BB962C8B-B14F-4D97-AF65-F5344CB8AC3E}">
        <p14:creationId xmlns:p14="http://schemas.microsoft.com/office/powerpoint/2010/main" xmlns="" val="18401756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Introduction to Global Marketing</a:t>
            </a:r>
            <a:endParaRPr lang="en-US" dirty="0"/>
          </a:p>
        </p:txBody>
      </p:sp>
      <p:sp>
        <p:nvSpPr>
          <p:cNvPr id="3" name="Subtitle 2"/>
          <p:cNvSpPr>
            <a:spLocks noGrp="1"/>
          </p:cNvSpPr>
          <p:nvPr>
            <p:ph type="subTitle" idx="1"/>
          </p:nvPr>
        </p:nvSpPr>
        <p:spPr/>
        <p:txBody>
          <a:bodyPr/>
          <a:lstStyle/>
          <a:p>
            <a:r>
              <a:rPr lang="en-US" smtClean="0"/>
              <a:t>Lecture 1</a:t>
            </a:r>
            <a:endParaRPr lang="en-US" dirty="0"/>
          </a:p>
        </p:txBody>
      </p:sp>
    </p:spTree>
    <p:extLst>
      <p:ext uri="{BB962C8B-B14F-4D97-AF65-F5344CB8AC3E}">
        <p14:creationId xmlns:p14="http://schemas.microsoft.com/office/powerpoint/2010/main" xmlns="" val="1071399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Outline</a:t>
            </a:r>
            <a:endParaRPr lang="en-US" dirty="0"/>
          </a:p>
        </p:txBody>
      </p:sp>
      <p:sp>
        <p:nvSpPr>
          <p:cNvPr id="3" name="Content Placeholder 2"/>
          <p:cNvSpPr>
            <a:spLocks noGrp="1"/>
          </p:cNvSpPr>
          <p:nvPr>
            <p:ph idx="1"/>
          </p:nvPr>
        </p:nvSpPr>
        <p:spPr/>
        <p:txBody>
          <a:bodyPr/>
          <a:lstStyle/>
          <a:p>
            <a:r>
              <a:rPr lang="en-US" dirty="0" smtClean="0"/>
              <a:t>Introduction to Global Marketing</a:t>
            </a:r>
          </a:p>
          <a:p>
            <a:r>
              <a:rPr lang="en-US" dirty="0" smtClean="0"/>
              <a:t>The </a:t>
            </a:r>
            <a:r>
              <a:rPr lang="en-US" dirty="0"/>
              <a:t>Importance of Global Markets. </a:t>
            </a:r>
            <a:endParaRPr lang="en-US" dirty="0" smtClean="0"/>
          </a:p>
          <a:p>
            <a:r>
              <a:rPr lang="en-US" dirty="0" smtClean="0"/>
              <a:t>The </a:t>
            </a:r>
            <a:r>
              <a:rPr lang="en-US" dirty="0"/>
              <a:t>Development of Global Marketing. </a:t>
            </a:r>
            <a:endParaRPr lang="en-US" dirty="0" smtClean="0"/>
          </a:p>
          <a:p>
            <a:r>
              <a:rPr lang="en-US" dirty="0" smtClean="0"/>
              <a:t>Why </a:t>
            </a:r>
            <a:r>
              <a:rPr lang="en-US" dirty="0"/>
              <a:t>Study Global </a:t>
            </a:r>
            <a:r>
              <a:rPr lang="en-US" dirty="0" smtClean="0"/>
              <a:t>Marketing</a:t>
            </a:r>
            <a:endParaRPr lang="en-US" dirty="0"/>
          </a:p>
        </p:txBody>
      </p:sp>
    </p:spTree>
    <p:extLst>
      <p:ext uri="{BB962C8B-B14F-4D97-AF65-F5344CB8AC3E}">
        <p14:creationId xmlns:p14="http://schemas.microsoft.com/office/powerpoint/2010/main" xmlns="" val="3494750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Learning Objectives</a:t>
            </a:r>
            <a:endParaRPr lang="en-US" dirty="0"/>
          </a:p>
        </p:txBody>
      </p:sp>
      <p:sp>
        <p:nvSpPr>
          <p:cNvPr id="3" name="Content Placeholder 2"/>
          <p:cNvSpPr>
            <a:spLocks noGrp="1"/>
          </p:cNvSpPr>
          <p:nvPr>
            <p:ph idx="1"/>
          </p:nvPr>
        </p:nvSpPr>
        <p:spPr/>
        <p:txBody>
          <a:bodyPr/>
          <a:lstStyle/>
          <a:p>
            <a:pPr marL="0" indent="0">
              <a:buNone/>
            </a:pPr>
            <a:r>
              <a:rPr lang="en-US" dirty="0" smtClean="0"/>
              <a:t>After studying this chapter, you should be able to </a:t>
            </a:r>
          </a:p>
          <a:p>
            <a:r>
              <a:rPr lang="en-US" dirty="0" smtClean="0"/>
              <a:t>Describe the development of global marketing</a:t>
            </a:r>
          </a:p>
          <a:p>
            <a:r>
              <a:rPr lang="en-US" dirty="0" smtClean="0"/>
              <a:t>Explain the importance of global marketing</a:t>
            </a:r>
          </a:p>
          <a:p>
            <a:endParaRPr lang="en-US" dirty="0"/>
          </a:p>
        </p:txBody>
      </p:sp>
    </p:spTree>
    <p:extLst>
      <p:ext uri="{BB962C8B-B14F-4D97-AF65-F5344CB8AC3E}">
        <p14:creationId xmlns:p14="http://schemas.microsoft.com/office/powerpoint/2010/main" xmlns="" val="34260164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609600" y="0"/>
            <a:ext cx="5181600" cy="1600200"/>
          </a:xfrm>
          <a:ln/>
        </p:spPr>
        <p:style>
          <a:lnRef idx="1">
            <a:schemeClr val="accent1"/>
          </a:lnRef>
          <a:fillRef idx="2">
            <a:schemeClr val="accent1"/>
          </a:fillRef>
          <a:effectRef idx="1">
            <a:schemeClr val="accent1"/>
          </a:effectRef>
          <a:fontRef idx="minor">
            <a:schemeClr val="dk1"/>
          </a:fontRef>
        </p:style>
        <p:txBody>
          <a:bodyPr lIns="92075" tIns="46038" rIns="92075" bIns="46038">
            <a:normAutofit fontScale="90000"/>
          </a:bodyPr>
          <a:lstStyle/>
          <a:p>
            <a:r>
              <a:rPr lang="en-US" sz="3600" b="1" dirty="0"/>
              <a:t>AMA Definition of Marketing</a:t>
            </a:r>
            <a:br>
              <a:rPr lang="en-US" sz="3600" b="1" dirty="0"/>
            </a:br>
            <a:r>
              <a:rPr lang="en-US" sz="3600" b="1" dirty="0"/>
              <a:t>Old (</a:t>
            </a:r>
            <a:r>
              <a:rPr lang="en-US" sz="3600" dirty="0"/>
              <a:t>1985-2004</a:t>
            </a:r>
            <a:r>
              <a:rPr lang="en-US" sz="3600" b="1" dirty="0"/>
              <a:t>)</a:t>
            </a:r>
          </a:p>
        </p:txBody>
      </p:sp>
      <p:sp>
        <p:nvSpPr>
          <p:cNvPr id="120835" name="Rectangle 3"/>
          <p:cNvSpPr>
            <a:spLocks noChangeArrowheads="1"/>
          </p:cNvSpPr>
          <p:nvPr/>
        </p:nvSpPr>
        <p:spPr bwMode="auto">
          <a:xfrm>
            <a:off x="914400" y="1600200"/>
            <a:ext cx="7467600" cy="4724400"/>
          </a:xfrm>
          <a:prstGeom prst="rect">
            <a:avLst/>
          </a:prstGeom>
          <a:solidFill>
            <a:schemeClr val="bg1">
              <a:alpha val="50000"/>
            </a:schemeClr>
          </a:solidFill>
          <a:ln w="38100">
            <a:solidFill>
              <a:schemeClr val="bg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342900" indent="-342900">
              <a:spcBef>
                <a:spcPct val="20000"/>
              </a:spcBef>
            </a:pPr>
            <a:endParaRPr lang="en-US" sz="2000" b="1"/>
          </a:p>
        </p:txBody>
      </p:sp>
      <p:sp>
        <p:nvSpPr>
          <p:cNvPr id="120836" name="Rectangle 4"/>
          <p:cNvSpPr>
            <a:spLocks noChangeArrowheads="1"/>
          </p:cNvSpPr>
          <p:nvPr/>
        </p:nvSpPr>
        <p:spPr bwMode="auto">
          <a:xfrm>
            <a:off x="609600" y="1600200"/>
            <a:ext cx="8001000" cy="4724400"/>
          </a:xfrm>
          <a:prstGeom prst="rect">
            <a:avLst/>
          </a:prstGeom>
          <a:solidFill>
            <a:schemeClr val="bg1">
              <a:alpha val="50000"/>
            </a:schemeClr>
          </a:solidFill>
          <a:ln>
            <a:noFill/>
          </a:ln>
          <a:effectLst/>
          <a:extLst>
            <a:ext uri="{91240B29-F687-4F45-9708-019B960494DF}">
              <a14:hiddenLine xmlns:a14="http://schemas.microsoft.com/office/drawing/2010/main" xmlns="" w="38100">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spcBef>
                <a:spcPct val="20000"/>
              </a:spcBef>
            </a:pPr>
            <a:r>
              <a:rPr lang="en-US" sz="2800" dirty="0">
                <a:latin typeface="Candara" pitchFamily="34" charset="0"/>
              </a:rPr>
              <a:t>Marketing is the process of planning and executing the conception, pricing, promotion, and distribution of ideas, goods, and services to create exchanges that will satisfy individual and organizational </a:t>
            </a:r>
            <a:br>
              <a:rPr lang="en-US" sz="2800" dirty="0">
                <a:latin typeface="Candara" pitchFamily="34" charset="0"/>
              </a:rPr>
            </a:br>
            <a:r>
              <a:rPr lang="en-US" sz="2800" dirty="0" smtClean="0">
                <a:latin typeface="Candara" pitchFamily="34" charset="0"/>
              </a:rPr>
              <a:t>objectives.</a:t>
            </a:r>
            <a:endParaRPr lang="en-US" sz="2400" b="1" dirty="0">
              <a:latin typeface="Candara" pitchFamily="34" charset="0"/>
            </a:endParaRPr>
          </a:p>
        </p:txBody>
      </p:sp>
    </p:spTree>
    <p:extLst>
      <p:ext uri="{BB962C8B-B14F-4D97-AF65-F5344CB8AC3E}">
        <p14:creationId xmlns:p14="http://schemas.microsoft.com/office/powerpoint/2010/main" xmlns="" val="6936532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20836"/>
                                        </p:tgtEl>
                                        <p:attrNameLst>
                                          <p:attrName>style.visibility</p:attrName>
                                        </p:attrNameLst>
                                      </p:cBhvr>
                                      <p:to>
                                        <p:strVal val="visible"/>
                                      </p:to>
                                    </p:set>
                                    <p:animEffect transition="in" filter="dissolve">
                                      <p:cBhvr>
                                        <p:cTn id="7" dur="500"/>
                                        <p:tgtEl>
                                          <p:spTgt spid="120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6"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533400" y="0"/>
            <a:ext cx="6553200" cy="1066800"/>
          </a:xfrm>
          <a:ln/>
        </p:spPr>
        <p:style>
          <a:lnRef idx="1">
            <a:schemeClr val="accent1"/>
          </a:lnRef>
          <a:fillRef idx="2">
            <a:schemeClr val="accent1"/>
          </a:fillRef>
          <a:effectRef idx="1">
            <a:schemeClr val="accent1"/>
          </a:effectRef>
          <a:fontRef idx="minor">
            <a:schemeClr val="dk1"/>
          </a:fontRef>
        </p:style>
        <p:txBody>
          <a:bodyPr lIns="92075" tIns="46038" rIns="92075" bIns="46038">
            <a:normAutofit fontScale="90000"/>
          </a:bodyPr>
          <a:lstStyle/>
          <a:p>
            <a:r>
              <a:rPr lang="en-US"/>
              <a:t>AMA Definition of Marketing</a:t>
            </a:r>
            <a:br>
              <a:rPr lang="en-US"/>
            </a:br>
            <a:r>
              <a:rPr lang="en-US" sz="2400"/>
              <a:t>New (August 2004+)</a:t>
            </a:r>
          </a:p>
        </p:txBody>
      </p:sp>
      <p:sp>
        <p:nvSpPr>
          <p:cNvPr id="122883" name="Rectangle 3"/>
          <p:cNvSpPr>
            <a:spLocks noChangeArrowheads="1"/>
          </p:cNvSpPr>
          <p:nvPr/>
        </p:nvSpPr>
        <p:spPr bwMode="auto">
          <a:xfrm>
            <a:off x="914400" y="1600200"/>
            <a:ext cx="7467600" cy="4724400"/>
          </a:xfrm>
          <a:prstGeom prst="rect">
            <a:avLst/>
          </a:prstGeom>
          <a:solidFill>
            <a:schemeClr val="bg1">
              <a:alpha val="50000"/>
            </a:schemeClr>
          </a:solidFill>
          <a:ln w="38100">
            <a:solidFill>
              <a:schemeClr val="bg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marL="342900" indent="-342900">
              <a:spcBef>
                <a:spcPct val="20000"/>
              </a:spcBef>
            </a:pPr>
            <a:endParaRPr lang="en-US" sz="2000" b="1"/>
          </a:p>
        </p:txBody>
      </p:sp>
      <p:sp>
        <p:nvSpPr>
          <p:cNvPr id="122884" name="Rectangle 4"/>
          <p:cNvSpPr>
            <a:spLocks noChangeArrowheads="1"/>
          </p:cNvSpPr>
          <p:nvPr/>
        </p:nvSpPr>
        <p:spPr bwMode="auto">
          <a:xfrm>
            <a:off x="1143000" y="1828800"/>
            <a:ext cx="7010400" cy="4495800"/>
          </a:xfrm>
          <a:prstGeom prst="rect">
            <a:avLst/>
          </a:prstGeom>
          <a:solidFill>
            <a:schemeClr val="bg1">
              <a:alpha val="50000"/>
            </a:schemeClr>
          </a:solidFill>
          <a:ln>
            <a:noFill/>
          </a:ln>
          <a:effectLst/>
          <a:extLst>
            <a:ext uri="{91240B29-F687-4F45-9708-019B960494DF}">
              <a14:hiddenLine xmlns:a14="http://schemas.microsoft.com/office/drawing/2010/main" xmlns="" w="38100">
                <a:solidFill>
                  <a:schemeClr val="bg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spcBef>
                <a:spcPct val="20000"/>
              </a:spcBef>
            </a:pPr>
            <a:r>
              <a:rPr lang="en-US" sz="3200" dirty="0">
                <a:solidFill>
                  <a:srgbClr val="000000"/>
                </a:solidFill>
                <a:latin typeface="helvetica"/>
              </a:rPr>
              <a:t>"Marketing is an organizational function and a set of processes for creating, communicating and delivering value to customers and for managing customer relationships in ways that benefit the organization and its stakeholders." </a:t>
            </a:r>
            <a:endParaRPr lang="en-US" sz="3200" b="1" dirty="0"/>
          </a:p>
          <a:p>
            <a:pPr marL="342900" indent="-342900">
              <a:spcBef>
                <a:spcPct val="20000"/>
              </a:spcBef>
            </a:pPr>
            <a:endParaRPr lang="en-US" sz="2400" b="1" dirty="0"/>
          </a:p>
        </p:txBody>
      </p:sp>
    </p:spTree>
    <p:extLst>
      <p:ext uri="{BB962C8B-B14F-4D97-AF65-F5344CB8AC3E}">
        <p14:creationId xmlns:p14="http://schemas.microsoft.com/office/powerpoint/2010/main" xmlns="" val="18396051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22884"/>
                                        </p:tgtEl>
                                        <p:attrNameLst>
                                          <p:attrName>style.visibility</p:attrName>
                                        </p:attrNameLst>
                                      </p:cBhvr>
                                      <p:to>
                                        <p:strVal val="visible"/>
                                      </p:to>
                                    </p:set>
                                    <p:animEffect transition="in" filter="dissolve">
                                      <p:cBhvr>
                                        <p:cTn id="7" dur="500"/>
                                        <p:tgtEl>
                                          <p:spTgt spid="1228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4"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542925" y="4549"/>
            <a:ext cx="5629275" cy="1066800"/>
          </a:xfrm>
          <a:ln/>
        </p:spPr>
        <p:style>
          <a:lnRef idx="1">
            <a:schemeClr val="accent1"/>
          </a:lnRef>
          <a:fillRef idx="2">
            <a:schemeClr val="accent1"/>
          </a:fillRef>
          <a:effectRef idx="1">
            <a:schemeClr val="accent1"/>
          </a:effectRef>
          <a:fontRef idx="minor">
            <a:schemeClr val="dk1"/>
          </a:fontRef>
        </p:style>
        <p:txBody>
          <a:bodyPr lIns="92075" tIns="46038" rIns="92075" bIns="46038">
            <a:normAutofit fontScale="90000"/>
          </a:bodyPr>
          <a:lstStyle/>
          <a:p>
            <a:r>
              <a:rPr lang="en-US"/>
              <a:t>The Marketing Mix Variables</a:t>
            </a:r>
          </a:p>
        </p:txBody>
      </p:sp>
      <p:sp>
        <p:nvSpPr>
          <p:cNvPr id="124931" name="Text Box 3"/>
          <p:cNvSpPr txBox="1">
            <a:spLocks noChangeArrowheads="1"/>
          </p:cNvSpPr>
          <p:nvPr/>
        </p:nvSpPr>
        <p:spPr bwMode="auto">
          <a:xfrm>
            <a:off x="2148432" y="2331257"/>
            <a:ext cx="1582738" cy="57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spcBef>
                <a:spcPct val="20000"/>
              </a:spcBef>
              <a:buClr>
                <a:schemeClr val="tx1"/>
              </a:buClr>
              <a:buSzPct val="75000"/>
              <a:buFont typeface="Monotype Sorts" charset="2"/>
              <a:buNone/>
            </a:pPr>
            <a:r>
              <a:rPr lang="en-US" sz="3200" dirty="0">
                <a:effectLst>
                  <a:outerShdw blurRad="38100" dist="38100" dir="2700000" algn="tl">
                    <a:srgbClr val="FFFFFF"/>
                  </a:outerShdw>
                </a:effectLst>
                <a:latin typeface="Arial" pitchFamily="34" charset="0"/>
              </a:rPr>
              <a:t>Product</a:t>
            </a:r>
            <a:endParaRPr lang="en-US" sz="2800" dirty="0">
              <a:effectLst>
                <a:outerShdw blurRad="38100" dist="38100" dir="2700000" algn="tl">
                  <a:srgbClr val="FFFFFF"/>
                </a:outerShdw>
              </a:effectLst>
              <a:latin typeface="Arial" pitchFamily="34" charset="0"/>
            </a:endParaRPr>
          </a:p>
        </p:txBody>
      </p:sp>
      <p:sp>
        <p:nvSpPr>
          <p:cNvPr id="124932" name="Text Box 4"/>
          <p:cNvSpPr txBox="1">
            <a:spLocks noChangeArrowheads="1"/>
          </p:cNvSpPr>
          <p:nvPr/>
        </p:nvSpPr>
        <p:spPr bwMode="auto">
          <a:xfrm>
            <a:off x="4338140" y="2312988"/>
            <a:ext cx="3647152"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spcBef>
                <a:spcPct val="20000"/>
              </a:spcBef>
              <a:buClr>
                <a:schemeClr val="tx1"/>
              </a:buClr>
              <a:buSzPct val="75000"/>
              <a:buFont typeface="Monotype Sorts" charset="2"/>
              <a:buNone/>
            </a:pPr>
            <a:r>
              <a:rPr lang="en-US" sz="3200" dirty="0" smtClean="0">
                <a:effectLst>
                  <a:outerShdw blurRad="38100" dist="38100" dir="2700000" algn="tl">
                    <a:srgbClr val="FFFFFF"/>
                  </a:outerShdw>
                </a:effectLst>
                <a:latin typeface="Arial" pitchFamily="34" charset="0"/>
              </a:rPr>
              <a:t>Distribution (Place)</a:t>
            </a:r>
            <a:endParaRPr lang="en-US" sz="2800" dirty="0">
              <a:effectLst>
                <a:outerShdw blurRad="38100" dist="38100" dir="2700000" algn="tl">
                  <a:srgbClr val="FFFFFF"/>
                </a:outerShdw>
              </a:effectLst>
              <a:latin typeface="Arial" pitchFamily="34" charset="0"/>
            </a:endParaRPr>
          </a:p>
        </p:txBody>
      </p:sp>
      <p:sp>
        <p:nvSpPr>
          <p:cNvPr id="124933" name="Text Box 5"/>
          <p:cNvSpPr txBox="1">
            <a:spLocks noChangeArrowheads="1"/>
          </p:cNvSpPr>
          <p:nvPr/>
        </p:nvSpPr>
        <p:spPr bwMode="auto">
          <a:xfrm>
            <a:off x="4648200" y="4916488"/>
            <a:ext cx="2033588" cy="57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spcBef>
                <a:spcPct val="20000"/>
              </a:spcBef>
              <a:buClr>
                <a:schemeClr val="tx1"/>
              </a:buClr>
              <a:buSzPct val="75000"/>
              <a:buFont typeface="Monotype Sorts" charset="2"/>
              <a:buNone/>
            </a:pPr>
            <a:r>
              <a:rPr lang="en-US" sz="3200">
                <a:effectLst>
                  <a:outerShdw blurRad="38100" dist="38100" dir="2700000" algn="tl">
                    <a:srgbClr val="FFFFFF"/>
                  </a:outerShdw>
                </a:effectLst>
                <a:latin typeface="Arial" pitchFamily="34" charset="0"/>
              </a:rPr>
              <a:t>Promotion</a:t>
            </a:r>
            <a:endParaRPr lang="en-US" sz="2800">
              <a:effectLst>
                <a:outerShdw blurRad="38100" dist="38100" dir="2700000" algn="tl">
                  <a:srgbClr val="FFFFFF"/>
                </a:outerShdw>
              </a:effectLst>
              <a:latin typeface="Arial" pitchFamily="34" charset="0"/>
            </a:endParaRPr>
          </a:p>
        </p:txBody>
      </p:sp>
      <p:sp>
        <p:nvSpPr>
          <p:cNvPr id="124934" name="Text Box 6"/>
          <p:cNvSpPr txBox="1">
            <a:spLocks noChangeArrowheads="1"/>
          </p:cNvSpPr>
          <p:nvPr/>
        </p:nvSpPr>
        <p:spPr bwMode="auto">
          <a:xfrm>
            <a:off x="2590800" y="4916488"/>
            <a:ext cx="1109663" cy="57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spcBef>
                <a:spcPct val="20000"/>
              </a:spcBef>
              <a:buClr>
                <a:schemeClr val="tx1"/>
              </a:buClr>
              <a:buSzPct val="75000"/>
              <a:buFont typeface="Monotype Sorts" charset="2"/>
              <a:buNone/>
            </a:pPr>
            <a:r>
              <a:rPr lang="en-US" sz="3200">
                <a:effectLst>
                  <a:outerShdw blurRad="38100" dist="38100" dir="2700000" algn="tl">
                    <a:srgbClr val="FFFFFF"/>
                  </a:outerShdw>
                </a:effectLst>
                <a:latin typeface="Arial" pitchFamily="34" charset="0"/>
              </a:rPr>
              <a:t>Price</a:t>
            </a:r>
            <a:endParaRPr lang="en-US" sz="2800">
              <a:effectLst>
                <a:outerShdw blurRad="38100" dist="38100" dir="2700000" algn="tl">
                  <a:srgbClr val="FFFFFF"/>
                </a:outerShdw>
              </a:effectLst>
              <a:latin typeface="Arial" pitchFamily="34" charset="0"/>
            </a:endParaRPr>
          </a:p>
        </p:txBody>
      </p:sp>
      <p:sp>
        <p:nvSpPr>
          <p:cNvPr id="124935" name="Text Box 7"/>
          <p:cNvSpPr txBox="1">
            <a:spLocks noChangeArrowheads="1"/>
          </p:cNvSpPr>
          <p:nvPr/>
        </p:nvSpPr>
        <p:spPr bwMode="auto">
          <a:xfrm>
            <a:off x="3562350" y="3122613"/>
            <a:ext cx="1581150" cy="13001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eaLnBrk="1" hangingPunct="1">
              <a:spcBef>
                <a:spcPct val="20000"/>
              </a:spcBef>
              <a:buClr>
                <a:schemeClr val="tx1"/>
              </a:buClr>
              <a:buSzPct val="75000"/>
              <a:buFont typeface="Monotype Sorts" charset="2"/>
              <a:buNone/>
            </a:pPr>
            <a:r>
              <a:rPr lang="en-US" sz="3600" dirty="0">
                <a:solidFill>
                  <a:srgbClr val="FF0000"/>
                </a:solidFill>
                <a:effectLst>
                  <a:outerShdw blurRad="38100" dist="38100" dir="2700000" algn="tl">
                    <a:srgbClr val="000000"/>
                  </a:outerShdw>
                </a:effectLst>
                <a:latin typeface="Arial" pitchFamily="34" charset="0"/>
              </a:rPr>
              <a:t>Target</a:t>
            </a:r>
          </a:p>
          <a:p>
            <a:pPr algn="ctr" eaLnBrk="1" hangingPunct="1">
              <a:spcBef>
                <a:spcPct val="20000"/>
              </a:spcBef>
              <a:buClr>
                <a:schemeClr val="tx1"/>
              </a:buClr>
              <a:buSzPct val="75000"/>
              <a:buFont typeface="Monotype Sorts" charset="2"/>
              <a:buNone/>
            </a:pPr>
            <a:r>
              <a:rPr lang="en-US" sz="3600" dirty="0">
                <a:solidFill>
                  <a:srgbClr val="FF0000"/>
                </a:solidFill>
                <a:effectLst>
                  <a:outerShdw blurRad="38100" dist="38100" dir="2700000" algn="tl">
                    <a:srgbClr val="000000"/>
                  </a:outerShdw>
                </a:effectLst>
                <a:latin typeface="Arial" pitchFamily="34" charset="0"/>
              </a:rPr>
              <a:t>Market</a:t>
            </a:r>
            <a:endParaRPr lang="en-US" sz="2800" dirty="0">
              <a:solidFill>
                <a:srgbClr val="FF0000"/>
              </a:solidFill>
              <a:effectLst>
                <a:outerShdw blurRad="38100" dist="38100" dir="2700000" algn="tl">
                  <a:srgbClr val="FFFFFF"/>
                </a:outerShdw>
              </a:effectLst>
              <a:latin typeface="Arial" pitchFamily="34" charset="0"/>
            </a:endParaRPr>
          </a:p>
        </p:txBody>
      </p:sp>
    </p:spTree>
    <p:extLst>
      <p:ext uri="{BB962C8B-B14F-4D97-AF65-F5344CB8AC3E}">
        <p14:creationId xmlns:p14="http://schemas.microsoft.com/office/powerpoint/2010/main" xmlns="" val="1854923078"/>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533400" y="53454"/>
            <a:ext cx="5562600" cy="1089546"/>
          </a:xfrm>
          <a:prstGeom prst="rect">
            <a:avLst/>
          </a:prstGeom>
          <a:ln/>
        </p:spPr>
        <p:style>
          <a:lnRef idx="1">
            <a:schemeClr val="accent1"/>
          </a:lnRef>
          <a:fillRef idx="2">
            <a:schemeClr val="accent1"/>
          </a:fillRef>
          <a:effectRef idx="1">
            <a:schemeClr val="accent1"/>
          </a:effectRef>
          <a:fontRef idx="minor">
            <a:schemeClr val="dk1"/>
          </a:fontRef>
        </p:style>
        <p:txBody>
          <a:bodyPr lIns="92075" tIns="46038" rIns="92075" bIns="46038" anchor="ctr"/>
          <a:lstStyle/>
          <a:p>
            <a:r>
              <a:rPr lang="en-US" sz="3600" dirty="0">
                <a:solidFill>
                  <a:schemeClr val="tx1"/>
                </a:solidFill>
              </a:rPr>
              <a:t>The Marketing </a:t>
            </a:r>
            <a:r>
              <a:rPr lang="en-US" sz="3600" dirty="0" smtClean="0">
                <a:solidFill>
                  <a:schemeClr val="tx1"/>
                </a:solidFill>
              </a:rPr>
              <a:t>Mix Variables</a:t>
            </a:r>
            <a:endParaRPr lang="en-US" sz="3600" dirty="0">
              <a:solidFill>
                <a:schemeClr val="tx1"/>
              </a:solidFill>
            </a:endParaRPr>
          </a:p>
        </p:txBody>
      </p:sp>
      <p:sp>
        <p:nvSpPr>
          <p:cNvPr id="126979" name="Text Box 3"/>
          <p:cNvSpPr txBox="1">
            <a:spLocks noChangeArrowheads="1"/>
          </p:cNvSpPr>
          <p:nvPr/>
        </p:nvSpPr>
        <p:spPr bwMode="auto">
          <a:xfrm>
            <a:off x="4800600" y="1166884"/>
            <a:ext cx="4049713" cy="762000"/>
          </a:xfrm>
          <a:prstGeom prst="rect">
            <a:avLst/>
          </a:prstGeom>
          <a:noFill/>
          <a:ln>
            <a:noFill/>
          </a:ln>
          <a:effectLst>
            <a:outerShdw dist="35921" dir="2700000" algn="ctr" rotWithShape="0">
              <a:srgbClr val="B2B2B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p>
            <a:pPr algn="r" eaLnBrk="1" hangingPunct="1">
              <a:spcBef>
                <a:spcPct val="50000"/>
              </a:spcBef>
              <a:buClr>
                <a:schemeClr val="tx1"/>
              </a:buClr>
              <a:buSzPct val="75000"/>
              <a:buFont typeface="Monotype Sorts" charset="2"/>
              <a:buNone/>
            </a:pPr>
            <a:r>
              <a:rPr lang="en-US" sz="4400" b="1" i="1" dirty="0"/>
              <a:t>Product Strategy</a:t>
            </a:r>
          </a:p>
        </p:txBody>
      </p:sp>
      <p:grpSp>
        <p:nvGrpSpPr>
          <p:cNvPr id="126980" name="Group 4"/>
          <p:cNvGrpSpPr>
            <a:grpSpLocks/>
          </p:cNvGrpSpPr>
          <p:nvPr/>
        </p:nvGrpSpPr>
        <p:grpSpPr bwMode="auto">
          <a:xfrm>
            <a:off x="1676400" y="2230438"/>
            <a:ext cx="5867400" cy="3484562"/>
            <a:chOff x="2976" y="1680"/>
            <a:chExt cx="2640" cy="1619"/>
          </a:xfrm>
        </p:grpSpPr>
        <p:sp>
          <p:nvSpPr>
            <p:cNvPr id="126981" name="Rectangle 5"/>
            <p:cNvSpPr>
              <a:spLocks noChangeArrowheads="1"/>
            </p:cNvSpPr>
            <p:nvPr/>
          </p:nvSpPr>
          <p:spPr bwMode="auto">
            <a:xfrm>
              <a:off x="3024" y="1728"/>
              <a:ext cx="2592" cy="1571"/>
            </a:xfrm>
            <a:prstGeom prst="rect">
              <a:avLst/>
            </a:prstGeom>
            <a:solidFill>
              <a:schemeClr val="accent2">
                <a:alpha val="50000"/>
              </a:schemeClr>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p>
              <a:endParaRPr lang="en-US"/>
            </a:p>
          </p:txBody>
        </p:sp>
        <p:sp>
          <p:nvSpPr>
            <p:cNvPr id="126982" name="Rectangle 6"/>
            <p:cNvSpPr>
              <a:spLocks noChangeArrowheads="1"/>
            </p:cNvSpPr>
            <p:nvPr/>
          </p:nvSpPr>
          <p:spPr bwMode="auto">
            <a:xfrm>
              <a:off x="2976" y="1680"/>
              <a:ext cx="2592" cy="1584"/>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nchor="ctr"/>
            <a:lstStyle/>
            <a:p>
              <a:pPr marL="457200" indent="-457200">
                <a:spcBef>
                  <a:spcPct val="20000"/>
                </a:spcBef>
                <a:buFont typeface="Arial" pitchFamily="34" charset="0"/>
                <a:buChar char="•"/>
              </a:pPr>
              <a:r>
                <a:rPr lang="en-US" sz="2800" dirty="0"/>
                <a:t>Identifying consumer needs and wants</a:t>
              </a:r>
            </a:p>
            <a:p>
              <a:pPr marL="457200" indent="-457200">
                <a:spcBef>
                  <a:spcPct val="20000"/>
                </a:spcBef>
                <a:buFont typeface="Arial" pitchFamily="34" charset="0"/>
                <a:buChar char="•"/>
              </a:pPr>
              <a:r>
                <a:rPr lang="en-US" sz="2800" dirty="0"/>
                <a:t>New product development</a:t>
              </a:r>
            </a:p>
            <a:p>
              <a:pPr marL="457200" indent="-457200">
                <a:spcBef>
                  <a:spcPct val="20000"/>
                </a:spcBef>
                <a:buFont typeface="Arial" pitchFamily="34" charset="0"/>
                <a:buChar char="•"/>
              </a:pPr>
              <a:r>
                <a:rPr lang="en-US" sz="2800" dirty="0"/>
                <a:t>Designing the product </a:t>
              </a:r>
            </a:p>
            <a:p>
              <a:pPr marL="457200" indent="-457200">
                <a:spcBef>
                  <a:spcPct val="20000"/>
                </a:spcBef>
                <a:buFont typeface="Arial" pitchFamily="34" charset="0"/>
                <a:buChar char="•"/>
              </a:pPr>
              <a:r>
                <a:rPr lang="en-US" sz="2800" dirty="0"/>
                <a:t>Branding </a:t>
              </a:r>
            </a:p>
            <a:p>
              <a:pPr marL="457200" indent="-457200">
                <a:spcBef>
                  <a:spcPct val="20000"/>
                </a:spcBef>
                <a:buFont typeface="Arial" pitchFamily="34" charset="0"/>
                <a:buChar char="•"/>
              </a:pPr>
              <a:r>
                <a:rPr lang="en-US" sz="2800" dirty="0"/>
                <a:t>Packaging</a:t>
              </a:r>
            </a:p>
          </p:txBody>
        </p:sp>
      </p:grpSp>
    </p:spTree>
    <p:extLst>
      <p:ext uri="{BB962C8B-B14F-4D97-AF65-F5344CB8AC3E}">
        <p14:creationId xmlns:p14="http://schemas.microsoft.com/office/powerpoint/2010/main" xmlns="" val="257013697"/>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ChangeArrowheads="1"/>
          </p:cNvSpPr>
          <p:nvPr/>
        </p:nvSpPr>
        <p:spPr bwMode="auto">
          <a:xfrm>
            <a:off x="533400" y="12510"/>
            <a:ext cx="5105400" cy="1206690"/>
          </a:xfrm>
          <a:prstGeom prst="rect">
            <a:avLst/>
          </a:prstGeom>
          <a:ln/>
        </p:spPr>
        <p:style>
          <a:lnRef idx="1">
            <a:schemeClr val="accent1"/>
          </a:lnRef>
          <a:fillRef idx="2">
            <a:schemeClr val="accent1"/>
          </a:fillRef>
          <a:effectRef idx="1">
            <a:schemeClr val="accent1"/>
          </a:effectRef>
          <a:fontRef idx="minor">
            <a:schemeClr val="dk1"/>
          </a:fontRef>
        </p:style>
        <p:txBody>
          <a:bodyPr lIns="92075" tIns="46038" rIns="92075" bIns="46038" anchor="ctr"/>
          <a:lstStyle/>
          <a:p>
            <a:r>
              <a:rPr lang="en-US" sz="3200" b="1" dirty="0"/>
              <a:t>The Marketing Mix Variables</a:t>
            </a:r>
          </a:p>
        </p:txBody>
      </p:sp>
      <p:sp>
        <p:nvSpPr>
          <p:cNvPr id="129027" name="Text Box 3"/>
          <p:cNvSpPr txBox="1">
            <a:spLocks noChangeArrowheads="1"/>
          </p:cNvSpPr>
          <p:nvPr/>
        </p:nvSpPr>
        <p:spPr bwMode="auto">
          <a:xfrm>
            <a:off x="3886200" y="1295400"/>
            <a:ext cx="5014913" cy="762000"/>
          </a:xfrm>
          <a:prstGeom prst="rect">
            <a:avLst/>
          </a:prstGeom>
          <a:noFill/>
          <a:ln>
            <a:noFill/>
          </a:ln>
          <a:effectLst>
            <a:outerShdw dist="35921" dir="2700000" algn="ctr" rotWithShape="0">
              <a:srgbClr val="B2B2B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p>
            <a:pPr algn="r" eaLnBrk="1" hangingPunct="1">
              <a:spcBef>
                <a:spcPct val="50000"/>
              </a:spcBef>
              <a:buClr>
                <a:schemeClr val="tx1"/>
              </a:buClr>
              <a:buSzPct val="75000"/>
              <a:buFont typeface="Monotype Sorts" charset="2"/>
              <a:buNone/>
            </a:pPr>
            <a:r>
              <a:rPr lang="en-US" sz="4400" b="1" i="1" dirty="0"/>
              <a:t>Distribution Strategy</a:t>
            </a:r>
          </a:p>
        </p:txBody>
      </p:sp>
      <p:grpSp>
        <p:nvGrpSpPr>
          <p:cNvPr id="129028" name="Group 4"/>
          <p:cNvGrpSpPr>
            <a:grpSpLocks/>
          </p:cNvGrpSpPr>
          <p:nvPr/>
        </p:nvGrpSpPr>
        <p:grpSpPr bwMode="auto">
          <a:xfrm>
            <a:off x="1524000" y="2362200"/>
            <a:ext cx="6172200" cy="2971800"/>
            <a:chOff x="2976" y="1680"/>
            <a:chExt cx="2640" cy="1619"/>
          </a:xfrm>
        </p:grpSpPr>
        <p:sp>
          <p:nvSpPr>
            <p:cNvPr id="129029" name="Rectangle 5"/>
            <p:cNvSpPr>
              <a:spLocks noChangeArrowheads="1"/>
            </p:cNvSpPr>
            <p:nvPr/>
          </p:nvSpPr>
          <p:spPr bwMode="auto">
            <a:xfrm>
              <a:off x="3024" y="1728"/>
              <a:ext cx="2592" cy="1571"/>
            </a:xfrm>
            <a:prstGeom prst="rect">
              <a:avLst/>
            </a:prstGeom>
            <a:ln/>
          </p:spPr>
          <p:style>
            <a:lnRef idx="1">
              <a:schemeClr val="accent1"/>
            </a:lnRef>
            <a:fillRef idx="2">
              <a:schemeClr val="accent1"/>
            </a:fillRef>
            <a:effectRef idx="1">
              <a:schemeClr val="accent1"/>
            </a:effectRef>
            <a:fontRef idx="minor">
              <a:schemeClr val="dk1"/>
            </a:fontRef>
          </p:style>
          <p:txBody>
            <a:bodyPr anchor="ctr">
              <a:spAutoFit/>
            </a:bodyPr>
            <a:lstStyle/>
            <a:p>
              <a:endParaRPr lang="en-US"/>
            </a:p>
          </p:txBody>
        </p:sp>
        <p:sp>
          <p:nvSpPr>
            <p:cNvPr id="129030" name="Rectangle 6"/>
            <p:cNvSpPr>
              <a:spLocks noChangeArrowheads="1"/>
            </p:cNvSpPr>
            <p:nvPr/>
          </p:nvSpPr>
          <p:spPr bwMode="auto">
            <a:xfrm>
              <a:off x="2976" y="1680"/>
              <a:ext cx="2592" cy="1584"/>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nchor="ctr"/>
            <a:lstStyle/>
            <a:p>
              <a:pPr marL="457200" indent="-457200">
                <a:spcBef>
                  <a:spcPct val="20000"/>
                </a:spcBef>
                <a:buFont typeface="Arial" pitchFamily="34" charset="0"/>
                <a:buChar char="•"/>
              </a:pPr>
              <a:r>
                <a:rPr lang="en-US" sz="3200" dirty="0"/>
                <a:t>Physical distribution</a:t>
              </a:r>
            </a:p>
            <a:p>
              <a:pPr marL="457200" indent="-457200">
                <a:spcBef>
                  <a:spcPct val="20000"/>
                </a:spcBef>
                <a:buFont typeface="Arial" pitchFamily="34" charset="0"/>
                <a:buChar char="•"/>
              </a:pPr>
              <a:r>
                <a:rPr lang="en-US" sz="3200" dirty="0"/>
                <a:t>Channel management</a:t>
              </a:r>
            </a:p>
          </p:txBody>
        </p:sp>
      </p:grpSp>
    </p:spTree>
    <p:extLst>
      <p:ext uri="{BB962C8B-B14F-4D97-AF65-F5344CB8AC3E}">
        <p14:creationId xmlns:p14="http://schemas.microsoft.com/office/powerpoint/2010/main" xmlns="" val="834711986"/>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ChangeArrowheads="1"/>
          </p:cNvSpPr>
          <p:nvPr/>
        </p:nvSpPr>
        <p:spPr bwMode="auto">
          <a:xfrm>
            <a:off x="533400" y="0"/>
            <a:ext cx="5257800" cy="914400"/>
          </a:xfrm>
          <a:prstGeom prst="rect">
            <a:avLst/>
          </a:prstGeom>
          <a:ln/>
        </p:spPr>
        <p:style>
          <a:lnRef idx="1">
            <a:schemeClr val="accent1"/>
          </a:lnRef>
          <a:fillRef idx="2">
            <a:schemeClr val="accent1"/>
          </a:fillRef>
          <a:effectRef idx="1">
            <a:schemeClr val="accent1"/>
          </a:effectRef>
          <a:fontRef idx="minor">
            <a:schemeClr val="dk1"/>
          </a:fontRef>
        </p:style>
        <p:txBody>
          <a:bodyPr lIns="92075" tIns="46038" rIns="92075" bIns="46038" anchor="ctr"/>
          <a:lstStyle/>
          <a:p>
            <a:r>
              <a:rPr lang="en-US" sz="3200" b="1" dirty="0"/>
              <a:t>The Marketing Mix Variables</a:t>
            </a:r>
          </a:p>
        </p:txBody>
      </p:sp>
      <p:sp>
        <p:nvSpPr>
          <p:cNvPr id="131075" name="Text Box 3"/>
          <p:cNvSpPr txBox="1">
            <a:spLocks noChangeArrowheads="1"/>
          </p:cNvSpPr>
          <p:nvPr/>
        </p:nvSpPr>
        <p:spPr bwMode="auto">
          <a:xfrm>
            <a:off x="5029200" y="1143000"/>
            <a:ext cx="3925888" cy="762000"/>
          </a:xfrm>
          <a:prstGeom prst="rect">
            <a:avLst/>
          </a:prstGeom>
          <a:noFill/>
          <a:ln>
            <a:noFill/>
          </a:ln>
          <a:effectLst>
            <a:outerShdw dist="35921" dir="2700000" algn="ctr" rotWithShape="0">
              <a:srgbClr val="B2B2B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p>
            <a:pPr algn="r" eaLnBrk="1" hangingPunct="1">
              <a:spcBef>
                <a:spcPct val="50000"/>
              </a:spcBef>
              <a:buClr>
                <a:schemeClr val="tx1"/>
              </a:buClr>
              <a:buSzPct val="75000"/>
              <a:buFont typeface="Monotype Sorts" charset="2"/>
              <a:buNone/>
            </a:pPr>
            <a:r>
              <a:rPr lang="en-US" sz="4400" b="1" i="1" dirty="0"/>
              <a:t>Pricing Strategy</a:t>
            </a:r>
          </a:p>
        </p:txBody>
      </p:sp>
      <p:grpSp>
        <p:nvGrpSpPr>
          <p:cNvPr id="131076" name="Group 4"/>
          <p:cNvGrpSpPr>
            <a:grpSpLocks/>
          </p:cNvGrpSpPr>
          <p:nvPr/>
        </p:nvGrpSpPr>
        <p:grpSpPr bwMode="auto">
          <a:xfrm>
            <a:off x="1676400" y="2230438"/>
            <a:ext cx="5867400" cy="3484562"/>
            <a:chOff x="2976" y="1680"/>
            <a:chExt cx="2640" cy="1619"/>
          </a:xfrm>
        </p:grpSpPr>
        <p:sp>
          <p:nvSpPr>
            <p:cNvPr id="131077" name="Rectangle 5"/>
            <p:cNvSpPr>
              <a:spLocks noChangeArrowheads="1"/>
            </p:cNvSpPr>
            <p:nvPr/>
          </p:nvSpPr>
          <p:spPr bwMode="auto">
            <a:xfrm>
              <a:off x="3024" y="1728"/>
              <a:ext cx="2592" cy="1571"/>
            </a:xfrm>
            <a:prstGeom prst="rect">
              <a:avLst/>
            </a:prstGeom>
            <a:solidFill>
              <a:schemeClr val="accent2">
                <a:alpha val="50000"/>
              </a:schemeClr>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p>
              <a:endParaRPr lang="en-US"/>
            </a:p>
          </p:txBody>
        </p:sp>
        <p:sp>
          <p:nvSpPr>
            <p:cNvPr id="131078" name="Rectangle 6"/>
            <p:cNvSpPr>
              <a:spLocks noChangeArrowheads="1"/>
            </p:cNvSpPr>
            <p:nvPr/>
          </p:nvSpPr>
          <p:spPr bwMode="auto">
            <a:xfrm>
              <a:off x="2976" y="1680"/>
              <a:ext cx="2592" cy="1584"/>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nchor="ctr"/>
            <a:lstStyle/>
            <a:p>
              <a:pPr marL="457200" indent="-457200">
                <a:spcBef>
                  <a:spcPct val="20000"/>
                </a:spcBef>
                <a:buFont typeface="Arial" pitchFamily="34" charset="0"/>
                <a:buChar char="•"/>
              </a:pPr>
              <a:r>
                <a:rPr lang="en-US" sz="3200" dirty="0"/>
                <a:t>Pricing objectives</a:t>
              </a:r>
            </a:p>
            <a:p>
              <a:pPr marL="457200" indent="-457200">
                <a:spcBef>
                  <a:spcPct val="20000"/>
                </a:spcBef>
                <a:buFont typeface="Arial" pitchFamily="34" charset="0"/>
                <a:buChar char="•"/>
              </a:pPr>
              <a:r>
                <a:rPr lang="en-US" sz="3200" dirty="0"/>
                <a:t>Price determination</a:t>
              </a:r>
            </a:p>
            <a:p>
              <a:pPr marL="457200" indent="-457200">
                <a:spcBef>
                  <a:spcPct val="20000"/>
                </a:spcBef>
                <a:buFont typeface="Arial" pitchFamily="34" charset="0"/>
                <a:buChar char="•"/>
              </a:pPr>
              <a:r>
                <a:rPr lang="en-US" sz="3200" dirty="0"/>
                <a:t>Pricing policies</a:t>
              </a:r>
            </a:p>
          </p:txBody>
        </p:sp>
      </p:grpSp>
    </p:spTree>
    <p:extLst>
      <p:ext uri="{BB962C8B-B14F-4D97-AF65-F5344CB8AC3E}">
        <p14:creationId xmlns:p14="http://schemas.microsoft.com/office/powerpoint/2010/main" xmlns="" val="1154006970"/>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ChangeArrowheads="1"/>
          </p:cNvSpPr>
          <p:nvPr/>
        </p:nvSpPr>
        <p:spPr bwMode="auto">
          <a:xfrm>
            <a:off x="495300" y="1136"/>
            <a:ext cx="5067300" cy="913264"/>
          </a:xfrm>
          <a:prstGeom prst="rect">
            <a:avLst/>
          </a:prstGeom>
          <a:ln/>
        </p:spPr>
        <p:style>
          <a:lnRef idx="1">
            <a:schemeClr val="accent1"/>
          </a:lnRef>
          <a:fillRef idx="2">
            <a:schemeClr val="accent1"/>
          </a:fillRef>
          <a:effectRef idx="1">
            <a:schemeClr val="accent1"/>
          </a:effectRef>
          <a:fontRef idx="minor">
            <a:schemeClr val="dk1"/>
          </a:fontRef>
        </p:style>
        <p:txBody>
          <a:bodyPr lIns="92075" tIns="46038" rIns="92075" bIns="46038" anchor="ctr"/>
          <a:lstStyle/>
          <a:p>
            <a:r>
              <a:rPr lang="en-US" sz="3200" b="1" dirty="0">
                <a:solidFill>
                  <a:schemeClr val="tx1"/>
                </a:solidFill>
              </a:rPr>
              <a:t>The Marketing Mix Variables</a:t>
            </a:r>
          </a:p>
        </p:txBody>
      </p:sp>
      <p:sp>
        <p:nvSpPr>
          <p:cNvPr id="133123" name="Text Box 3"/>
          <p:cNvSpPr txBox="1">
            <a:spLocks noChangeArrowheads="1"/>
          </p:cNvSpPr>
          <p:nvPr/>
        </p:nvSpPr>
        <p:spPr bwMode="auto">
          <a:xfrm>
            <a:off x="4190999" y="1295400"/>
            <a:ext cx="4672013" cy="762000"/>
          </a:xfrm>
          <a:prstGeom prst="rect">
            <a:avLst/>
          </a:prstGeom>
          <a:noFill/>
          <a:ln>
            <a:noFill/>
          </a:ln>
          <a:effectLst>
            <a:outerShdw dist="35921" dir="2700000" algn="ctr" rotWithShape="0">
              <a:srgbClr val="B2B2B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p>
            <a:pPr algn="r" eaLnBrk="1" hangingPunct="1">
              <a:spcBef>
                <a:spcPct val="50000"/>
              </a:spcBef>
              <a:buClr>
                <a:schemeClr val="tx1"/>
              </a:buClr>
              <a:buSzPct val="75000"/>
              <a:buFont typeface="Monotype Sorts" charset="2"/>
              <a:buNone/>
            </a:pPr>
            <a:r>
              <a:rPr lang="en-US" sz="4400" b="1" i="1" dirty="0"/>
              <a:t>Promotion Strategy</a:t>
            </a:r>
          </a:p>
        </p:txBody>
      </p:sp>
      <p:grpSp>
        <p:nvGrpSpPr>
          <p:cNvPr id="133124" name="Group 4"/>
          <p:cNvGrpSpPr>
            <a:grpSpLocks/>
          </p:cNvGrpSpPr>
          <p:nvPr/>
        </p:nvGrpSpPr>
        <p:grpSpPr bwMode="auto">
          <a:xfrm>
            <a:off x="1981200" y="2382838"/>
            <a:ext cx="5486400" cy="3179762"/>
            <a:chOff x="2976" y="1680"/>
            <a:chExt cx="2640" cy="1619"/>
          </a:xfrm>
        </p:grpSpPr>
        <p:sp>
          <p:nvSpPr>
            <p:cNvPr id="133125" name="Rectangle 5"/>
            <p:cNvSpPr>
              <a:spLocks noChangeArrowheads="1"/>
            </p:cNvSpPr>
            <p:nvPr/>
          </p:nvSpPr>
          <p:spPr bwMode="auto">
            <a:xfrm>
              <a:off x="3024" y="1728"/>
              <a:ext cx="2592" cy="1571"/>
            </a:xfrm>
            <a:prstGeom prst="rect">
              <a:avLst/>
            </a:prstGeom>
            <a:solidFill>
              <a:schemeClr val="accent2">
                <a:alpha val="50000"/>
              </a:schemeClr>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p>
              <a:endParaRPr lang="en-US"/>
            </a:p>
          </p:txBody>
        </p:sp>
        <p:sp>
          <p:nvSpPr>
            <p:cNvPr id="133126" name="Rectangle 6"/>
            <p:cNvSpPr>
              <a:spLocks noChangeArrowheads="1"/>
            </p:cNvSpPr>
            <p:nvPr/>
          </p:nvSpPr>
          <p:spPr bwMode="auto">
            <a:xfrm>
              <a:off x="2976" y="1680"/>
              <a:ext cx="2592" cy="1584"/>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nchor="ctr"/>
            <a:lstStyle/>
            <a:p>
              <a:pPr marL="457200" indent="-457200">
                <a:spcBef>
                  <a:spcPct val="20000"/>
                </a:spcBef>
                <a:buFont typeface="Arial" pitchFamily="34" charset="0"/>
                <a:buChar char="•"/>
              </a:pPr>
              <a:r>
                <a:rPr lang="en-US" sz="2800" dirty="0"/>
                <a:t>Advertising</a:t>
              </a:r>
            </a:p>
            <a:p>
              <a:pPr marL="457200" indent="-457200">
                <a:spcBef>
                  <a:spcPct val="20000"/>
                </a:spcBef>
                <a:buFont typeface="Arial" pitchFamily="34" charset="0"/>
                <a:buChar char="•"/>
              </a:pPr>
              <a:r>
                <a:rPr lang="en-US" sz="2800" dirty="0"/>
                <a:t>Personal selling</a:t>
              </a:r>
            </a:p>
            <a:p>
              <a:pPr marL="457200" indent="-457200">
                <a:spcBef>
                  <a:spcPct val="20000"/>
                </a:spcBef>
                <a:buFont typeface="Arial" pitchFamily="34" charset="0"/>
                <a:buChar char="•"/>
              </a:pPr>
              <a:r>
                <a:rPr lang="en-US" sz="2800" dirty="0"/>
                <a:t>Sales promotion</a:t>
              </a:r>
            </a:p>
            <a:p>
              <a:pPr marL="457200" indent="-457200">
                <a:spcBef>
                  <a:spcPct val="20000"/>
                </a:spcBef>
                <a:buFont typeface="Arial" pitchFamily="34" charset="0"/>
                <a:buChar char="•"/>
              </a:pPr>
              <a:r>
                <a:rPr lang="en-US" sz="2800" dirty="0"/>
                <a:t>Publicity, Public Relations</a:t>
              </a:r>
            </a:p>
          </p:txBody>
        </p:sp>
      </p:grpSp>
    </p:spTree>
    <p:extLst>
      <p:ext uri="{BB962C8B-B14F-4D97-AF65-F5344CB8AC3E}">
        <p14:creationId xmlns:p14="http://schemas.microsoft.com/office/powerpoint/2010/main" xmlns="" val="1755319496"/>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457200" y="-14786"/>
            <a:ext cx="5181600" cy="1005386"/>
          </a:xfrm>
          <a:ln/>
        </p:spPr>
        <p:style>
          <a:lnRef idx="1">
            <a:schemeClr val="accent1"/>
          </a:lnRef>
          <a:fillRef idx="2">
            <a:schemeClr val="accent1"/>
          </a:fillRef>
          <a:effectRef idx="1">
            <a:schemeClr val="accent1"/>
          </a:effectRef>
          <a:fontRef idx="minor">
            <a:schemeClr val="dk1"/>
          </a:fontRef>
        </p:style>
        <p:txBody>
          <a:bodyPr lIns="90488" tIns="44450" rIns="90488" bIns="44450">
            <a:normAutofit/>
          </a:bodyPr>
          <a:lstStyle/>
          <a:p>
            <a:r>
              <a:rPr lang="en-US" sz="4000" b="1" dirty="0"/>
              <a:t>What is a Market?</a:t>
            </a:r>
            <a:endParaRPr lang="en-US" sz="2800" b="1" dirty="0"/>
          </a:p>
        </p:txBody>
      </p:sp>
      <p:sp>
        <p:nvSpPr>
          <p:cNvPr id="135171" name="Rectangle 3"/>
          <p:cNvSpPr>
            <a:spLocks noGrp="1" noChangeArrowheads="1"/>
          </p:cNvSpPr>
          <p:nvPr>
            <p:ph type="body" idx="1"/>
          </p:nvPr>
        </p:nvSpPr>
        <p:spPr>
          <a:xfrm>
            <a:off x="1066800" y="1752600"/>
            <a:ext cx="7810500" cy="4876800"/>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buFontTx/>
              <a:buNone/>
            </a:pPr>
            <a:r>
              <a:rPr lang="en-US" sz="4000" dirty="0"/>
              <a:t>Potential consumers make up a market, which is:</a:t>
            </a:r>
          </a:p>
          <a:p>
            <a:pPr>
              <a:lnSpc>
                <a:spcPct val="130000"/>
              </a:lnSpc>
              <a:buFontTx/>
              <a:buNone/>
            </a:pPr>
            <a:endParaRPr lang="en-US" dirty="0">
              <a:solidFill>
                <a:schemeClr val="accent2"/>
              </a:solidFill>
            </a:endParaRPr>
          </a:p>
          <a:p>
            <a:pPr>
              <a:lnSpc>
                <a:spcPct val="130000"/>
              </a:lnSpc>
              <a:buFontTx/>
              <a:buNone/>
            </a:pPr>
            <a:r>
              <a:rPr lang="en-US" dirty="0"/>
              <a:t>People</a:t>
            </a:r>
          </a:p>
          <a:p>
            <a:pPr>
              <a:lnSpc>
                <a:spcPct val="130000"/>
              </a:lnSpc>
            </a:pPr>
            <a:r>
              <a:rPr lang="en-US" dirty="0"/>
              <a:t>with the desire and</a:t>
            </a:r>
          </a:p>
          <a:p>
            <a:pPr>
              <a:lnSpc>
                <a:spcPct val="70000"/>
              </a:lnSpc>
            </a:pPr>
            <a:r>
              <a:rPr lang="en-US" dirty="0"/>
              <a:t>with the ability to buy a 	specific product.</a:t>
            </a:r>
          </a:p>
        </p:txBody>
      </p:sp>
    </p:spTree>
    <p:extLst>
      <p:ext uri="{BB962C8B-B14F-4D97-AF65-F5344CB8AC3E}">
        <p14:creationId xmlns:p14="http://schemas.microsoft.com/office/powerpoint/2010/main" xmlns="" val="223678079"/>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457200" y="0"/>
            <a:ext cx="5867400" cy="1143000"/>
          </a:xfrm>
          <a:ln/>
        </p:spPr>
        <p:style>
          <a:lnRef idx="1">
            <a:schemeClr val="accent1"/>
          </a:lnRef>
          <a:fillRef idx="2">
            <a:schemeClr val="accent1"/>
          </a:fillRef>
          <a:effectRef idx="1">
            <a:schemeClr val="accent1"/>
          </a:effectRef>
          <a:fontRef idx="minor">
            <a:schemeClr val="dk1"/>
          </a:fontRef>
        </p:style>
        <p:txBody>
          <a:bodyPr lIns="90488" tIns="44450" rIns="90488" bIns="44450">
            <a:normAutofit/>
          </a:bodyPr>
          <a:lstStyle/>
          <a:p>
            <a:r>
              <a:rPr lang="en-US" sz="4800" b="1" dirty="0"/>
              <a:t>The Target Market</a:t>
            </a:r>
            <a:endParaRPr lang="en-US" sz="3600" b="1" dirty="0"/>
          </a:p>
        </p:txBody>
      </p:sp>
      <p:sp>
        <p:nvSpPr>
          <p:cNvPr id="136195" name="Rectangle 3"/>
          <p:cNvSpPr>
            <a:spLocks noGrp="1" noChangeArrowheads="1"/>
          </p:cNvSpPr>
          <p:nvPr>
            <p:ph type="body" idx="1"/>
          </p:nvPr>
        </p:nvSpPr>
        <p:spPr>
          <a:xfrm>
            <a:off x="1066800" y="1828800"/>
            <a:ext cx="7886700" cy="4191000"/>
          </a:xfrm>
          <a:noFill/>
          <a:ln/>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buFontTx/>
              <a:buNone/>
            </a:pPr>
            <a:r>
              <a:rPr lang="en-US" dirty="0"/>
              <a:t>   </a:t>
            </a:r>
            <a:r>
              <a:rPr lang="en-US" sz="2800" dirty="0"/>
              <a:t>Marketers usually concentrate their efforts on </a:t>
            </a:r>
          </a:p>
          <a:p>
            <a:pPr>
              <a:buFontTx/>
              <a:buNone/>
            </a:pPr>
            <a:r>
              <a:rPr lang="en-US" sz="2800" dirty="0"/>
              <a:t>	certain needs of a </a:t>
            </a:r>
            <a:r>
              <a:rPr lang="en-US" sz="2800" dirty="0">
                <a:solidFill>
                  <a:schemeClr val="tx2"/>
                </a:solidFill>
              </a:rPr>
              <a:t>specific group of potential consumers.  </a:t>
            </a:r>
          </a:p>
          <a:p>
            <a:pPr>
              <a:buFontTx/>
              <a:buNone/>
            </a:pPr>
            <a:r>
              <a:rPr lang="en-US" sz="2800" dirty="0"/>
              <a:t>   This is the </a:t>
            </a:r>
            <a:r>
              <a:rPr lang="en-US" sz="2800" i="1" dirty="0">
                <a:solidFill>
                  <a:schemeClr val="tx2"/>
                </a:solidFill>
              </a:rPr>
              <a:t>target market </a:t>
            </a:r>
            <a:r>
              <a:rPr lang="en-US" sz="2800" i="1" dirty="0"/>
              <a:t>-- </a:t>
            </a:r>
            <a:r>
              <a:rPr lang="en-US" sz="2800" dirty="0"/>
              <a:t>one or more specific groups of potential consumers toward which an organization directs its marketing program.</a:t>
            </a:r>
          </a:p>
          <a:p>
            <a:pPr>
              <a:buFontTx/>
              <a:buNone/>
            </a:pPr>
            <a:r>
              <a:rPr lang="en-US" dirty="0">
                <a:solidFill>
                  <a:srgbClr val="FF3300"/>
                </a:solidFill>
              </a:rPr>
              <a:t>                        </a:t>
            </a:r>
            <a:r>
              <a:rPr lang="en-US" dirty="0">
                <a:solidFill>
                  <a:schemeClr val="tx2"/>
                </a:solidFill>
              </a:rPr>
              <a:t>WHY ??????</a:t>
            </a:r>
          </a:p>
        </p:txBody>
      </p:sp>
    </p:spTree>
    <p:extLst>
      <p:ext uri="{BB962C8B-B14F-4D97-AF65-F5344CB8AC3E}">
        <p14:creationId xmlns:p14="http://schemas.microsoft.com/office/powerpoint/2010/main" xmlns="" val="224623265"/>
      </p:ext>
    </p:extLst>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t>Introduction</a:t>
            </a:r>
          </a:p>
        </p:txBody>
      </p:sp>
      <p:sp>
        <p:nvSpPr>
          <p:cNvPr id="17412" name="Rectangle 4"/>
          <p:cNvSpPr>
            <a:spLocks noGrp="1" noChangeArrowheads="1"/>
          </p:cNvSpPr>
          <p:nvPr>
            <p:ph type="body" sz="half" idx="1"/>
          </p:nvPr>
        </p:nvSpPr>
        <p:spPr/>
        <p:txBody>
          <a:bodyPr/>
          <a:lstStyle/>
          <a:p>
            <a:pPr>
              <a:lnSpc>
                <a:spcPct val="90000"/>
              </a:lnSpc>
            </a:pPr>
            <a:r>
              <a:rPr lang="en-US" dirty="0">
                <a:solidFill>
                  <a:schemeClr val="tx2"/>
                </a:solidFill>
              </a:rPr>
              <a:t>Marketing</a:t>
            </a:r>
          </a:p>
          <a:p>
            <a:pPr lvl="1">
              <a:lnSpc>
                <a:spcPct val="90000"/>
              </a:lnSpc>
            </a:pPr>
            <a:r>
              <a:rPr lang="en-US" dirty="0"/>
              <a:t>Process of planning and executing the conception pricing, promotion and distribution of ideas, goods and services to create exchanges that satisfy individual and organization </a:t>
            </a:r>
            <a:r>
              <a:rPr lang="en-US" dirty="0" smtClean="0"/>
              <a:t>goals.</a:t>
            </a:r>
            <a:endParaRPr lang="en-US" dirty="0"/>
          </a:p>
        </p:txBody>
      </p:sp>
      <p:sp>
        <p:nvSpPr>
          <p:cNvPr id="17413" name="Rectangle 5"/>
          <p:cNvSpPr>
            <a:spLocks noGrp="1" noChangeArrowheads="1"/>
          </p:cNvSpPr>
          <p:nvPr>
            <p:ph type="body" sz="half" idx="2"/>
          </p:nvPr>
        </p:nvSpPr>
        <p:spPr>
          <a:xfrm>
            <a:off x="5029200" y="1752600"/>
            <a:ext cx="3810000" cy="4495800"/>
          </a:xfrm>
        </p:spPr>
        <p:txBody>
          <a:bodyPr/>
          <a:lstStyle/>
          <a:p>
            <a:pPr>
              <a:lnSpc>
                <a:spcPct val="90000"/>
              </a:lnSpc>
            </a:pPr>
            <a:r>
              <a:rPr lang="en-US" dirty="0">
                <a:solidFill>
                  <a:schemeClr val="tx2"/>
                </a:solidFill>
              </a:rPr>
              <a:t>Global Marketing</a:t>
            </a:r>
          </a:p>
          <a:p>
            <a:pPr lvl="1">
              <a:lnSpc>
                <a:spcPct val="90000"/>
              </a:lnSpc>
            </a:pPr>
            <a:r>
              <a:rPr lang="en-US" dirty="0"/>
              <a:t>Focuses resources on </a:t>
            </a:r>
            <a:r>
              <a:rPr lang="en-US" b="1" dirty="0"/>
              <a:t>global market</a:t>
            </a:r>
            <a:r>
              <a:rPr lang="en-US" dirty="0"/>
              <a:t> opportunities and threats; the main difference is the scope of activities because global marketing </a:t>
            </a:r>
            <a:r>
              <a:rPr lang="en-US" b="1" dirty="0"/>
              <a:t>occurs in markets outside the organization’s home </a:t>
            </a:r>
            <a:r>
              <a:rPr lang="en-US" b="1" dirty="0" smtClean="0"/>
              <a:t>country.</a:t>
            </a:r>
            <a:endParaRPr lang="en-US" b="1" dirty="0"/>
          </a:p>
        </p:txBody>
      </p:sp>
    </p:spTree>
    <p:extLst>
      <p:ext uri="{BB962C8B-B14F-4D97-AF65-F5344CB8AC3E}">
        <p14:creationId xmlns:p14="http://schemas.microsoft.com/office/powerpoint/2010/main" xmlns="" val="26731024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r>
              <a:rPr lang="en-US"/>
              <a:t>Reasons for Global Marketing</a:t>
            </a:r>
          </a:p>
        </p:txBody>
      </p:sp>
      <p:sp>
        <p:nvSpPr>
          <p:cNvPr id="19459" name="Rectangle 3"/>
          <p:cNvSpPr>
            <a:spLocks noGrp="1" noChangeArrowheads="1"/>
          </p:cNvSpPr>
          <p:nvPr>
            <p:ph type="body" idx="1"/>
          </p:nvPr>
        </p:nvSpPr>
        <p:spPr/>
        <p:txBody>
          <a:bodyPr/>
          <a:lstStyle/>
          <a:p>
            <a:r>
              <a:rPr lang="en-US"/>
              <a:t>Growth </a:t>
            </a:r>
          </a:p>
          <a:p>
            <a:pPr lvl="1"/>
            <a:r>
              <a:rPr lang="en-US"/>
              <a:t>Access to new markets </a:t>
            </a:r>
          </a:p>
          <a:p>
            <a:pPr lvl="1"/>
            <a:r>
              <a:rPr lang="en-US"/>
              <a:t>Access to resources</a:t>
            </a:r>
          </a:p>
          <a:p>
            <a:r>
              <a:rPr lang="en-US"/>
              <a:t>Survival</a:t>
            </a:r>
          </a:p>
          <a:p>
            <a:pPr lvl="1"/>
            <a:r>
              <a:rPr lang="en-US"/>
              <a:t>Against competitors with lower costs (due to increased access to resources)</a:t>
            </a:r>
          </a:p>
        </p:txBody>
      </p:sp>
    </p:spTree>
    <p:extLst>
      <p:ext uri="{BB962C8B-B14F-4D97-AF65-F5344CB8AC3E}">
        <p14:creationId xmlns:p14="http://schemas.microsoft.com/office/powerpoint/2010/main" xmlns="" val="11281794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a:t>Globalization</a:t>
            </a:r>
          </a:p>
        </p:txBody>
      </p:sp>
      <p:sp>
        <p:nvSpPr>
          <p:cNvPr id="30723" name="Rectangle 3"/>
          <p:cNvSpPr>
            <a:spLocks noGrp="1" noChangeArrowheads="1"/>
          </p:cNvSpPr>
          <p:nvPr>
            <p:ph type="body" idx="1"/>
          </p:nvPr>
        </p:nvSpPr>
        <p:spPr/>
        <p:txBody>
          <a:bodyPr/>
          <a:lstStyle/>
          <a:p>
            <a:pPr>
              <a:lnSpc>
                <a:spcPct val="90000"/>
              </a:lnSpc>
            </a:pPr>
            <a:r>
              <a:rPr lang="en-US" sz="2800"/>
              <a:t>Globalization is the </a:t>
            </a:r>
            <a:r>
              <a:rPr lang="en-US" sz="2800" b="1"/>
              <a:t>inevitable integration of markets, nation-states, and technologies</a:t>
            </a:r>
            <a:r>
              <a:rPr lang="en-US" sz="2800"/>
              <a:t> to a degree never witnessed before - in a way that is enabling individuals, corporations, and nation-states to </a:t>
            </a:r>
            <a:r>
              <a:rPr lang="en-US" sz="2800" b="1"/>
              <a:t>reach around the world farther, faster, deeper and cheaper than ever before</a:t>
            </a:r>
            <a:r>
              <a:rPr lang="en-US" sz="2800"/>
              <a:t>, and in a way that is enabling the world to reach into individuals, corporations, and nation-states farther, faster, deeper, and cheaper than ever before.</a:t>
            </a:r>
          </a:p>
          <a:p>
            <a:pPr lvl="4">
              <a:lnSpc>
                <a:spcPct val="90000"/>
              </a:lnSpc>
            </a:pPr>
            <a:r>
              <a:rPr lang="en-US" sz="1600"/>
              <a:t>Thomas Friedman</a:t>
            </a:r>
            <a:endParaRPr lang="en-US"/>
          </a:p>
        </p:txBody>
      </p:sp>
    </p:spTree>
    <p:extLst>
      <p:ext uri="{BB962C8B-B14F-4D97-AF65-F5344CB8AC3E}">
        <p14:creationId xmlns:p14="http://schemas.microsoft.com/office/powerpoint/2010/main" xmlns="" val="261240009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a:t>Global Industries</a:t>
            </a:r>
          </a:p>
        </p:txBody>
      </p:sp>
      <p:sp>
        <p:nvSpPr>
          <p:cNvPr id="31747" name="Rectangle 3"/>
          <p:cNvSpPr>
            <a:spLocks noGrp="1" noChangeArrowheads="1"/>
          </p:cNvSpPr>
          <p:nvPr>
            <p:ph type="body" idx="1"/>
          </p:nvPr>
        </p:nvSpPr>
        <p:spPr/>
        <p:txBody>
          <a:bodyPr/>
          <a:lstStyle/>
          <a:p>
            <a:r>
              <a:rPr lang="en-US" sz="2400"/>
              <a:t>An industry is global to the extent that a company’s industry position in one country is interdependent with its industry position in another country</a:t>
            </a:r>
          </a:p>
          <a:p>
            <a:r>
              <a:rPr lang="en-US" sz="2400"/>
              <a:t>Indicators of globalization:</a:t>
            </a:r>
          </a:p>
          <a:p>
            <a:pPr lvl="1"/>
            <a:r>
              <a:rPr lang="en-US" sz="2400"/>
              <a:t>Ratio of cross-border trade to total worldwide production</a:t>
            </a:r>
          </a:p>
          <a:p>
            <a:pPr lvl="1"/>
            <a:r>
              <a:rPr lang="en-US" sz="2400"/>
              <a:t>Ratio of cross-border investment to total capital investment</a:t>
            </a:r>
          </a:p>
          <a:p>
            <a:pPr lvl="1"/>
            <a:r>
              <a:rPr lang="en-US" sz="2400"/>
              <a:t>Proportion of industry revenue generated by companies that compete in key world regions</a:t>
            </a:r>
          </a:p>
          <a:p>
            <a:endParaRPr lang="en-US" sz="2800"/>
          </a:p>
        </p:txBody>
      </p:sp>
    </p:spTree>
    <p:extLst>
      <p:ext uri="{BB962C8B-B14F-4D97-AF65-F5344CB8AC3E}">
        <p14:creationId xmlns:p14="http://schemas.microsoft.com/office/powerpoint/2010/main" xmlns="" val="38727558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smtClean="0"/>
              <a:t>Introduction to Marketing</a:t>
            </a:r>
          </a:p>
          <a:p>
            <a:r>
              <a:rPr lang="en-US" dirty="0" smtClean="0"/>
              <a:t>Introduction to Global Marketing</a:t>
            </a:r>
          </a:p>
          <a:p>
            <a:r>
              <a:rPr lang="en-US" dirty="0" smtClean="0"/>
              <a:t>Reason for Global Marketing</a:t>
            </a:r>
          </a:p>
          <a:p>
            <a:r>
              <a:rPr lang="en-US" dirty="0" smtClean="0"/>
              <a:t>Globalization</a:t>
            </a:r>
            <a:endParaRPr lang="en-US" dirty="0"/>
          </a:p>
        </p:txBody>
      </p:sp>
    </p:spTree>
    <p:extLst>
      <p:ext uri="{BB962C8B-B14F-4D97-AF65-F5344CB8AC3E}">
        <p14:creationId xmlns:p14="http://schemas.microsoft.com/office/powerpoint/2010/main" xmlns="" val="32522890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smtClean="0"/>
              <a:t>Gillespie, K., Jeannet, J.P. </a:t>
            </a:r>
            <a:r>
              <a:rPr lang="en-US" dirty="0"/>
              <a:t>and </a:t>
            </a:r>
            <a:r>
              <a:rPr lang="en-US" dirty="0" smtClean="0"/>
              <a:t>Hennessey, H.D. </a:t>
            </a:r>
            <a:r>
              <a:rPr lang="en-US" dirty="0"/>
              <a:t>(</a:t>
            </a:r>
            <a:r>
              <a:rPr lang="en-US" dirty="0" smtClean="0"/>
              <a:t>2004), </a:t>
            </a:r>
            <a:r>
              <a:rPr lang="en-GB" dirty="0" smtClean="0"/>
              <a:t>Global Marketing: An Interactive Approach, Houghton Mifflin, Boston, NY.</a:t>
            </a:r>
            <a:endParaRPr lang="en-GB" dirty="0"/>
          </a:p>
          <a:p>
            <a:endParaRPr lang="en-US" dirty="0"/>
          </a:p>
        </p:txBody>
      </p:sp>
    </p:spTree>
    <p:extLst>
      <p:ext uri="{BB962C8B-B14F-4D97-AF65-F5344CB8AC3E}">
        <p14:creationId xmlns:p14="http://schemas.microsoft.com/office/powerpoint/2010/main" xmlns="" val="1162159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TotalTime>
  <Words>775</Words>
  <Application>Microsoft Office PowerPoint</Application>
  <PresentationFormat>On-screen Show (4:3)</PresentationFormat>
  <Paragraphs>119</Paragraphs>
  <Slides>25</Slides>
  <Notes>8</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Global Marketing</vt:lpstr>
      <vt:lpstr>Learning Outcomes</vt:lpstr>
      <vt:lpstr>Learning Outcomes (Continued)</vt:lpstr>
      <vt:lpstr>Approach to Teaching</vt:lpstr>
      <vt:lpstr>Teaching and Learning Approach</vt:lpstr>
      <vt:lpstr>Reading</vt:lpstr>
      <vt:lpstr>Some useful information about the module</vt:lpstr>
      <vt:lpstr>Introduction to Global Marketing</vt:lpstr>
      <vt:lpstr>Chapter Outline</vt:lpstr>
      <vt:lpstr>Learning Objectives</vt:lpstr>
      <vt:lpstr>AMA Definition of Marketing Old (1985-2004)</vt:lpstr>
      <vt:lpstr>AMA Definition of Marketing New (August 2004+)</vt:lpstr>
      <vt:lpstr>The Marketing Mix Variables</vt:lpstr>
      <vt:lpstr>Slide 14</vt:lpstr>
      <vt:lpstr>Slide 15</vt:lpstr>
      <vt:lpstr>Slide 16</vt:lpstr>
      <vt:lpstr>Slide 17</vt:lpstr>
      <vt:lpstr>What is a Market?</vt:lpstr>
      <vt:lpstr>The Target Market</vt:lpstr>
      <vt:lpstr>Introduction</vt:lpstr>
      <vt:lpstr>Reasons for Global Marketing</vt:lpstr>
      <vt:lpstr>Globalization</vt:lpstr>
      <vt:lpstr>Global Industries</vt:lpstr>
      <vt:lpstr>Summary</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Muhammad Waqas</dc:creator>
  <cp:lastModifiedBy>NTS</cp:lastModifiedBy>
  <cp:revision>26</cp:revision>
  <dcterms:created xsi:type="dcterms:W3CDTF">2013-04-14T12:30:45Z</dcterms:created>
  <dcterms:modified xsi:type="dcterms:W3CDTF">2014-06-12T07:04:28Z</dcterms:modified>
</cp:coreProperties>
</file>