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72" r:id="rId2"/>
    <p:sldId id="273" r:id="rId3"/>
    <p:sldId id="257" r:id="rId4"/>
    <p:sldId id="258" r:id="rId5"/>
    <p:sldId id="259" r:id="rId6"/>
    <p:sldId id="260" r:id="rId7"/>
    <p:sldId id="261" r:id="rId8"/>
    <p:sldId id="262" r:id="rId9"/>
    <p:sldId id="263" r:id="rId10"/>
    <p:sldId id="264" r:id="rId11"/>
    <p:sldId id="275" r:id="rId12"/>
    <p:sldId id="27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0" autoAdjust="0"/>
    <p:restoredTop sz="94662"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10884"/>
    </p:cViewPr>
  </p:outlineViewPr>
  <p:notesTextViewPr>
    <p:cViewPr>
      <p:scale>
        <a:sx n="100" d="100"/>
        <a:sy n="100" d="100"/>
      </p:scale>
      <p:origin x="0" y="0"/>
    </p:cViewPr>
  </p:notesTextViewPr>
  <p:notesViewPr>
    <p:cSldViewPr>
      <p:cViewPr varScale="1">
        <p:scale>
          <a:sx n="55" d="100"/>
          <a:sy n="55" d="100"/>
        </p:scale>
        <p:origin x="-2904"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692B2D8-BBBA-4707-B4A9-45B0D0010AFB}" type="datetimeFigureOut">
              <a:rPr lang="en-US" smtClean="0"/>
              <a:t>17-Jun-14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2E6893-ACD1-44AB-88E0-429F93198447}" type="slidenum">
              <a:rPr lang="en-GB" smtClean="0"/>
              <a:t>‹#›</a:t>
            </a:fld>
            <a:endParaRPr lang="en-GB"/>
          </a:p>
        </p:txBody>
      </p:sp>
    </p:spTree>
    <p:extLst>
      <p:ext uri="{BB962C8B-B14F-4D97-AF65-F5344CB8AC3E}">
        <p14:creationId xmlns:p14="http://schemas.microsoft.com/office/powerpoint/2010/main" val="3798682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892D86-0C6E-46DA-A954-F35C08BAC0DA}" type="datetimeFigureOut">
              <a:rPr lang="en-US" smtClean="0"/>
              <a:t>17-Jun-14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9B40ED-9D06-469D-8EEA-16A20DE8B722}" type="slidenum">
              <a:rPr lang="en-US" smtClean="0"/>
              <a:t>‹#›</a:t>
            </a:fld>
            <a:endParaRPr lang="en-US"/>
          </a:p>
        </p:txBody>
      </p:sp>
    </p:spTree>
    <p:extLst>
      <p:ext uri="{BB962C8B-B14F-4D97-AF65-F5344CB8AC3E}">
        <p14:creationId xmlns:p14="http://schemas.microsoft.com/office/powerpoint/2010/main" val="17323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9396" name="Slide Number Placeholder 3"/>
          <p:cNvSpPr txBox="1">
            <a:spLocks noGrp="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D7E7A0AD-F3CE-4D4E-A713-D0ECC6F3CE4E}" type="slidenum">
              <a:rPr lang="en-US" sz="1200">
                <a:latin typeface="Times New Roman" pitchFamily="18" charset="0"/>
              </a:rPr>
              <a:pPr algn="r" eaLnBrk="1" hangingPunct="1">
                <a:spcBef>
                  <a:spcPct val="0"/>
                </a:spcBef>
                <a:buSzTx/>
                <a:buFontTx/>
                <a:buNone/>
              </a:pPr>
              <a:t>3</a:t>
            </a:fld>
            <a:endParaRPr lang="en-US" sz="120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nchor="b"/>
          <a:lstStyle>
            <a:lvl1pPr defTabSz="930275" eaLnBrk="0" hangingPunct="0">
              <a:defRPr sz="2400">
                <a:solidFill>
                  <a:schemeClr val="tx1"/>
                </a:solidFill>
                <a:latin typeface="Arial" charset="0"/>
              </a:defRPr>
            </a:lvl1pPr>
            <a:lvl2pPr marL="742950" indent="-285750" defTabSz="930275" eaLnBrk="0" hangingPunct="0">
              <a:defRPr sz="2400">
                <a:solidFill>
                  <a:schemeClr val="tx1"/>
                </a:solidFill>
                <a:latin typeface="Arial" charset="0"/>
              </a:defRPr>
            </a:lvl2pPr>
            <a:lvl3pPr marL="1143000" indent="-228600" defTabSz="930275" eaLnBrk="0" hangingPunct="0">
              <a:defRPr sz="2400">
                <a:solidFill>
                  <a:schemeClr val="tx1"/>
                </a:solidFill>
                <a:latin typeface="Arial" charset="0"/>
              </a:defRPr>
            </a:lvl3pPr>
            <a:lvl4pPr marL="1600200" indent="-228600" defTabSz="930275" eaLnBrk="0" hangingPunct="0">
              <a:defRPr sz="2400">
                <a:solidFill>
                  <a:schemeClr val="tx1"/>
                </a:solidFill>
                <a:latin typeface="Arial" charset="0"/>
              </a:defRPr>
            </a:lvl4pPr>
            <a:lvl5pPr marL="2057400" indent="-228600" defTabSz="930275" eaLnBrk="0" hangingPunct="0">
              <a:defRPr sz="2400">
                <a:solidFill>
                  <a:schemeClr val="tx1"/>
                </a:solidFill>
                <a:latin typeface="Arial" charset="0"/>
              </a:defRPr>
            </a:lvl5pPr>
            <a:lvl6pPr marL="25146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736F4192-CE35-4854-998C-34D3634B525A}" type="slidenum">
              <a:rPr lang="en-US" sz="1200">
                <a:latin typeface="Times New Roman" pitchFamily="18" charset="0"/>
              </a:rPr>
              <a:pPr algn="r" eaLnBrk="1" hangingPunct="1">
                <a:spcBef>
                  <a:spcPct val="0"/>
                </a:spcBef>
                <a:buSzTx/>
                <a:buFontTx/>
                <a:buNone/>
              </a:pPr>
              <a:t>4</a:t>
            </a:fld>
            <a:endParaRPr lang="en-US" sz="120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nchor="b"/>
          <a:lstStyle>
            <a:lvl1pPr defTabSz="930275" eaLnBrk="0" hangingPunct="0">
              <a:defRPr sz="2400">
                <a:solidFill>
                  <a:schemeClr val="tx1"/>
                </a:solidFill>
                <a:latin typeface="Arial" charset="0"/>
              </a:defRPr>
            </a:lvl1pPr>
            <a:lvl2pPr marL="742950" indent="-285750" defTabSz="930275" eaLnBrk="0" hangingPunct="0">
              <a:defRPr sz="2400">
                <a:solidFill>
                  <a:schemeClr val="tx1"/>
                </a:solidFill>
                <a:latin typeface="Arial" charset="0"/>
              </a:defRPr>
            </a:lvl2pPr>
            <a:lvl3pPr marL="1143000" indent="-228600" defTabSz="930275" eaLnBrk="0" hangingPunct="0">
              <a:defRPr sz="2400">
                <a:solidFill>
                  <a:schemeClr val="tx1"/>
                </a:solidFill>
                <a:latin typeface="Arial" charset="0"/>
              </a:defRPr>
            </a:lvl3pPr>
            <a:lvl4pPr marL="1600200" indent="-228600" defTabSz="930275" eaLnBrk="0" hangingPunct="0">
              <a:defRPr sz="2400">
                <a:solidFill>
                  <a:schemeClr val="tx1"/>
                </a:solidFill>
                <a:latin typeface="Arial" charset="0"/>
              </a:defRPr>
            </a:lvl4pPr>
            <a:lvl5pPr marL="2057400" indent="-228600" defTabSz="930275" eaLnBrk="0" hangingPunct="0">
              <a:defRPr sz="2400">
                <a:solidFill>
                  <a:schemeClr val="tx1"/>
                </a:solidFill>
                <a:latin typeface="Arial" charset="0"/>
              </a:defRPr>
            </a:lvl5pPr>
            <a:lvl6pPr marL="25146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41709623-B586-47FB-A25A-0216CD2ABB7F}" type="slidenum">
              <a:rPr lang="en-US" sz="1200">
                <a:latin typeface="Times New Roman" pitchFamily="18" charset="0"/>
              </a:rPr>
              <a:pPr algn="r" eaLnBrk="1" hangingPunct="1">
                <a:spcBef>
                  <a:spcPct val="0"/>
                </a:spcBef>
                <a:buSzTx/>
                <a:buFontTx/>
                <a:buNone/>
              </a:pPr>
              <a:t>5</a:t>
            </a:fld>
            <a:endParaRPr lang="en-US" sz="1200">
              <a:latin typeface="Times New Roman" pitchFamily="18"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nchor="b"/>
          <a:lstStyle>
            <a:lvl1pPr defTabSz="930275" eaLnBrk="0" hangingPunct="0">
              <a:defRPr sz="2400">
                <a:solidFill>
                  <a:schemeClr val="tx1"/>
                </a:solidFill>
                <a:latin typeface="Arial" charset="0"/>
              </a:defRPr>
            </a:lvl1pPr>
            <a:lvl2pPr marL="742950" indent="-285750" defTabSz="930275" eaLnBrk="0" hangingPunct="0">
              <a:defRPr sz="2400">
                <a:solidFill>
                  <a:schemeClr val="tx1"/>
                </a:solidFill>
                <a:latin typeface="Arial" charset="0"/>
              </a:defRPr>
            </a:lvl2pPr>
            <a:lvl3pPr marL="1143000" indent="-228600" defTabSz="930275" eaLnBrk="0" hangingPunct="0">
              <a:defRPr sz="2400">
                <a:solidFill>
                  <a:schemeClr val="tx1"/>
                </a:solidFill>
                <a:latin typeface="Arial" charset="0"/>
              </a:defRPr>
            </a:lvl3pPr>
            <a:lvl4pPr marL="1600200" indent="-228600" defTabSz="930275" eaLnBrk="0" hangingPunct="0">
              <a:defRPr sz="2400">
                <a:solidFill>
                  <a:schemeClr val="tx1"/>
                </a:solidFill>
                <a:latin typeface="Arial" charset="0"/>
              </a:defRPr>
            </a:lvl4pPr>
            <a:lvl5pPr marL="2057400" indent="-228600" defTabSz="930275" eaLnBrk="0" hangingPunct="0">
              <a:defRPr sz="2400">
                <a:solidFill>
                  <a:schemeClr val="tx1"/>
                </a:solidFill>
                <a:latin typeface="Arial" charset="0"/>
              </a:defRPr>
            </a:lvl5pPr>
            <a:lvl6pPr marL="25146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65E99106-57DA-4966-81F0-78FFEB3F7CAB}" type="slidenum">
              <a:rPr lang="en-US" sz="1200">
                <a:latin typeface="Times New Roman" pitchFamily="18" charset="0"/>
              </a:rPr>
              <a:pPr algn="r" eaLnBrk="1" hangingPunct="1">
                <a:spcBef>
                  <a:spcPct val="0"/>
                </a:spcBef>
                <a:buSzTx/>
                <a:buFontTx/>
                <a:buNone/>
              </a:pPr>
              <a:t>6</a:t>
            </a:fld>
            <a:endParaRPr lang="en-US" sz="1200">
              <a:latin typeface="Times New Roman" pitchFamily="18"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nchor="b"/>
          <a:lstStyle>
            <a:lvl1pPr defTabSz="930275" eaLnBrk="0" hangingPunct="0">
              <a:defRPr sz="2400">
                <a:solidFill>
                  <a:schemeClr val="tx1"/>
                </a:solidFill>
                <a:latin typeface="Arial" charset="0"/>
              </a:defRPr>
            </a:lvl1pPr>
            <a:lvl2pPr marL="742950" indent="-285750" defTabSz="930275" eaLnBrk="0" hangingPunct="0">
              <a:defRPr sz="2400">
                <a:solidFill>
                  <a:schemeClr val="tx1"/>
                </a:solidFill>
                <a:latin typeface="Arial" charset="0"/>
              </a:defRPr>
            </a:lvl2pPr>
            <a:lvl3pPr marL="1143000" indent="-228600" defTabSz="930275" eaLnBrk="0" hangingPunct="0">
              <a:defRPr sz="2400">
                <a:solidFill>
                  <a:schemeClr val="tx1"/>
                </a:solidFill>
                <a:latin typeface="Arial" charset="0"/>
              </a:defRPr>
            </a:lvl3pPr>
            <a:lvl4pPr marL="1600200" indent="-228600" defTabSz="930275" eaLnBrk="0" hangingPunct="0">
              <a:defRPr sz="2400">
                <a:solidFill>
                  <a:schemeClr val="tx1"/>
                </a:solidFill>
                <a:latin typeface="Arial" charset="0"/>
              </a:defRPr>
            </a:lvl4pPr>
            <a:lvl5pPr marL="2057400" indent="-228600" defTabSz="930275" eaLnBrk="0" hangingPunct="0">
              <a:defRPr sz="2400">
                <a:solidFill>
                  <a:schemeClr val="tx1"/>
                </a:solidFill>
                <a:latin typeface="Arial" charset="0"/>
              </a:defRPr>
            </a:lvl5pPr>
            <a:lvl6pPr marL="25146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684A08CE-B214-40A5-88CC-FA1BAD60B8C6}" type="slidenum">
              <a:rPr lang="en-US" sz="1200">
                <a:latin typeface="Times New Roman" pitchFamily="18" charset="0"/>
              </a:rPr>
              <a:pPr algn="r" eaLnBrk="1" hangingPunct="1">
                <a:spcBef>
                  <a:spcPct val="0"/>
                </a:spcBef>
                <a:buSzTx/>
                <a:buFontTx/>
                <a:buNone/>
              </a:pPr>
              <a:t>7</a:t>
            </a:fld>
            <a:endParaRPr lang="en-US" sz="1200">
              <a:latin typeface="Times New Roman" pitchFamily="18"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nchor="b"/>
          <a:lstStyle>
            <a:lvl1pPr defTabSz="930275" eaLnBrk="0" hangingPunct="0">
              <a:defRPr sz="2400">
                <a:solidFill>
                  <a:schemeClr val="tx1"/>
                </a:solidFill>
                <a:latin typeface="Arial" charset="0"/>
              </a:defRPr>
            </a:lvl1pPr>
            <a:lvl2pPr marL="742950" indent="-285750" defTabSz="930275" eaLnBrk="0" hangingPunct="0">
              <a:defRPr sz="2400">
                <a:solidFill>
                  <a:schemeClr val="tx1"/>
                </a:solidFill>
                <a:latin typeface="Arial" charset="0"/>
              </a:defRPr>
            </a:lvl2pPr>
            <a:lvl3pPr marL="1143000" indent="-228600" defTabSz="930275" eaLnBrk="0" hangingPunct="0">
              <a:defRPr sz="2400">
                <a:solidFill>
                  <a:schemeClr val="tx1"/>
                </a:solidFill>
                <a:latin typeface="Arial" charset="0"/>
              </a:defRPr>
            </a:lvl3pPr>
            <a:lvl4pPr marL="1600200" indent="-228600" defTabSz="930275" eaLnBrk="0" hangingPunct="0">
              <a:defRPr sz="2400">
                <a:solidFill>
                  <a:schemeClr val="tx1"/>
                </a:solidFill>
                <a:latin typeface="Arial" charset="0"/>
              </a:defRPr>
            </a:lvl4pPr>
            <a:lvl5pPr marL="2057400" indent="-228600" defTabSz="930275" eaLnBrk="0" hangingPunct="0">
              <a:defRPr sz="2400">
                <a:solidFill>
                  <a:schemeClr val="tx1"/>
                </a:solidFill>
                <a:latin typeface="Arial" charset="0"/>
              </a:defRPr>
            </a:lvl5pPr>
            <a:lvl6pPr marL="25146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859D74A4-CDF0-488D-AAAD-527E284215DF}" type="slidenum">
              <a:rPr lang="en-US" sz="1200">
                <a:latin typeface="Times New Roman" pitchFamily="18" charset="0"/>
              </a:rPr>
              <a:pPr algn="r" eaLnBrk="1" hangingPunct="1">
                <a:spcBef>
                  <a:spcPct val="0"/>
                </a:spcBef>
                <a:buSzTx/>
                <a:buFontTx/>
                <a:buNone/>
              </a:pPr>
              <a:t>8</a:t>
            </a:fld>
            <a:endParaRPr lang="en-US" sz="1200">
              <a:latin typeface="Times New Roman" pitchFamily="18"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lstStyle/>
          <a:p>
            <a:pPr eaLnBrk="1" hangingPunct="1"/>
            <a:endParaRPr lang="en-US" smtClean="0"/>
          </a:p>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nchor="b"/>
          <a:lstStyle>
            <a:lvl1pPr defTabSz="930275" eaLnBrk="0" hangingPunct="0">
              <a:defRPr sz="2400">
                <a:solidFill>
                  <a:schemeClr val="tx1"/>
                </a:solidFill>
                <a:latin typeface="Arial" charset="0"/>
              </a:defRPr>
            </a:lvl1pPr>
            <a:lvl2pPr marL="742950" indent="-285750" defTabSz="930275" eaLnBrk="0" hangingPunct="0">
              <a:defRPr sz="2400">
                <a:solidFill>
                  <a:schemeClr val="tx1"/>
                </a:solidFill>
                <a:latin typeface="Arial" charset="0"/>
              </a:defRPr>
            </a:lvl2pPr>
            <a:lvl3pPr marL="1143000" indent="-228600" defTabSz="930275" eaLnBrk="0" hangingPunct="0">
              <a:defRPr sz="2400">
                <a:solidFill>
                  <a:schemeClr val="tx1"/>
                </a:solidFill>
                <a:latin typeface="Arial" charset="0"/>
              </a:defRPr>
            </a:lvl3pPr>
            <a:lvl4pPr marL="1600200" indent="-228600" defTabSz="930275" eaLnBrk="0" hangingPunct="0">
              <a:defRPr sz="2400">
                <a:solidFill>
                  <a:schemeClr val="tx1"/>
                </a:solidFill>
                <a:latin typeface="Arial" charset="0"/>
              </a:defRPr>
            </a:lvl4pPr>
            <a:lvl5pPr marL="2057400" indent="-228600" defTabSz="930275" eaLnBrk="0" hangingPunct="0">
              <a:defRPr sz="2400">
                <a:solidFill>
                  <a:schemeClr val="tx1"/>
                </a:solidFill>
                <a:latin typeface="Arial" charset="0"/>
              </a:defRPr>
            </a:lvl5pPr>
            <a:lvl6pPr marL="25146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746D60DE-3EAD-4529-8815-0B699F4E0FBB}" type="slidenum">
              <a:rPr lang="en-US" sz="1200">
                <a:latin typeface="Times New Roman" pitchFamily="18" charset="0"/>
              </a:rPr>
              <a:pPr algn="r" eaLnBrk="1" hangingPunct="1">
                <a:spcBef>
                  <a:spcPct val="0"/>
                </a:spcBef>
                <a:buSzTx/>
                <a:buFontTx/>
                <a:buNone/>
              </a:pPr>
              <a:t>9</a:t>
            </a:fld>
            <a:endParaRPr lang="en-US" sz="1200">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nchor="b"/>
          <a:lstStyle>
            <a:lvl1pPr defTabSz="930275" eaLnBrk="0" hangingPunct="0">
              <a:defRPr sz="2400">
                <a:solidFill>
                  <a:schemeClr val="tx1"/>
                </a:solidFill>
                <a:latin typeface="Arial" charset="0"/>
              </a:defRPr>
            </a:lvl1pPr>
            <a:lvl2pPr marL="742950" indent="-285750" defTabSz="930275" eaLnBrk="0" hangingPunct="0">
              <a:defRPr sz="2400">
                <a:solidFill>
                  <a:schemeClr val="tx1"/>
                </a:solidFill>
                <a:latin typeface="Arial" charset="0"/>
              </a:defRPr>
            </a:lvl2pPr>
            <a:lvl3pPr marL="1143000" indent="-228600" defTabSz="930275" eaLnBrk="0" hangingPunct="0">
              <a:defRPr sz="2400">
                <a:solidFill>
                  <a:schemeClr val="tx1"/>
                </a:solidFill>
                <a:latin typeface="Arial" charset="0"/>
              </a:defRPr>
            </a:lvl3pPr>
            <a:lvl4pPr marL="1600200" indent="-228600" defTabSz="930275" eaLnBrk="0" hangingPunct="0">
              <a:defRPr sz="2400">
                <a:solidFill>
                  <a:schemeClr val="tx1"/>
                </a:solidFill>
                <a:latin typeface="Arial" charset="0"/>
              </a:defRPr>
            </a:lvl4pPr>
            <a:lvl5pPr marL="2057400" indent="-228600" defTabSz="930275" eaLnBrk="0" hangingPunct="0">
              <a:defRPr sz="2400">
                <a:solidFill>
                  <a:schemeClr val="tx1"/>
                </a:solidFill>
                <a:latin typeface="Arial" charset="0"/>
              </a:defRPr>
            </a:lvl5pPr>
            <a:lvl6pPr marL="25146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6pPr>
            <a:lvl7pPr marL="29718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7pPr>
            <a:lvl8pPr marL="34290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8pPr>
            <a:lvl9pPr marL="3886200" indent="-228600" defTabSz="930275" eaLnBrk="0" fontAlgn="base" hangingPunct="0">
              <a:spcBef>
                <a:spcPct val="20000"/>
              </a:spcBef>
              <a:spcAft>
                <a:spcPct val="0"/>
              </a:spcAft>
              <a:buSzPct val="75000"/>
              <a:buFont typeface="Wingdings" pitchFamily="2" charset="2"/>
              <a:buChar char="l"/>
              <a:defRPr sz="2400">
                <a:solidFill>
                  <a:schemeClr val="tx1"/>
                </a:solidFill>
                <a:latin typeface="Arial" charset="0"/>
              </a:defRPr>
            </a:lvl9pPr>
          </a:lstStyle>
          <a:p>
            <a:pPr algn="r" eaLnBrk="1" hangingPunct="1">
              <a:spcBef>
                <a:spcPct val="0"/>
              </a:spcBef>
              <a:buSzTx/>
              <a:buFontTx/>
              <a:buNone/>
            </a:pPr>
            <a:fld id="{67F9CBC3-5AF2-4DC4-8AB7-E44B06093C08}" type="slidenum">
              <a:rPr lang="en-US" sz="1200">
                <a:latin typeface="Times New Roman" pitchFamily="18" charset="0"/>
              </a:rPr>
              <a:pPr algn="r" eaLnBrk="1" hangingPunct="1">
                <a:spcBef>
                  <a:spcPct val="0"/>
                </a:spcBef>
                <a:buSzTx/>
                <a:buFontTx/>
                <a:buNone/>
              </a:pPr>
              <a:t>10</a:t>
            </a:fld>
            <a:endParaRPr lang="en-US" sz="1200">
              <a:latin typeface="Times New Roman" pitchFamily="18"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54" tIns="45977" rIns="91954" bIns="45977"/>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130425"/>
            <a:ext cx="7391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pic>
        <p:nvPicPr>
          <p:cNvPr id="1028"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7"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ndara" pitchFamily="34" charset="0"/>
              </a:defRPr>
            </a:lvl1pPr>
            <a:lvl2pPr>
              <a:defRPr>
                <a:latin typeface="Candara" pitchFamily="34" charset="0"/>
              </a:defRPr>
            </a:lvl2pPr>
            <a:lvl3pPr>
              <a:defRPr>
                <a:latin typeface="Candara" pitchFamily="34" charset="0"/>
              </a:defRPr>
            </a:lvl3pPr>
            <a:lvl4pPr>
              <a:defRPr>
                <a:latin typeface="Candara" pitchFamily="34" charset="0"/>
              </a:defRPr>
            </a:lvl4pPr>
            <a:lvl5pPr>
              <a:defRPr>
                <a:latin typeface="Candar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8"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
        <p:nvSpPr>
          <p:cNvPr id="10" name="Title 1"/>
          <p:cNvSpPr>
            <a:spLocks noGrp="1"/>
          </p:cNvSpPr>
          <p:nvPr>
            <p:ph type="title"/>
          </p:nvPr>
        </p:nvSpPr>
        <p:spPr>
          <a:xfrm>
            <a:off x="6858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E6D80C1E-2EE1-4C7C-A871-2FA0B0366132}" type="datetimeFigureOut">
              <a:rPr lang="en-US"/>
              <a:pPr>
                <a:defRPr/>
              </a:pPr>
              <a:t>17-Jun-14</a:t>
            </a:fld>
            <a:endParaRPr 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US"/>
          </a:p>
        </p:txBody>
      </p:sp>
      <p:sp>
        <p:nvSpPr>
          <p:cNvPr id="4" name="Rectangle 7"/>
          <p:cNvSpPr>
            <a:spLocks noGrp="1" noChangeArrowheads="1"/>
          </p:cNvSpPr>
          <p:nvPr>
            <p:ph type="sldNum" sz="quarter" idx="12"/>
          </p:nvPr>
        </p:nvSpPr>
        <p:spPr>
          <a:ln/>
        </p:spPr>
        <p:txBody>
          <a:bodyPr/>
          <a:lstStyle>
            <a:lvl1pPr>
              <a:defRPr/>
            </a:lvl1pPr>
          </a:lstStyle>
          <a:p>
            <a:pPr>
              <a:defRPr/>
            </a:pPr>
            <a:fld id="{548D7574-ECD5-4CB4-BEA5-449D887B29FE}" type="slidenum">
              <a:rPr lang="en-US"/>
              <a:pPr>
                <a:defRPr/>
              </a:pPr>
              <a:t>‹#›</a:t>
            </a:fld>
            <a:endParaRPr lang="en-US"/>
          </a:p>
        </p:txBody>
      </p:sp>
    </p:spTree>
    <p:extLst>
      <p:ext uri="{BB962C8B-B14F-4D97-AF65-F5344CB8AC3E}">
        <p14:creationId xmlns:p14="http://schemas.microsoft.com/office/powerpoint/2010/main" val="8747492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41A38-8029-403E-B959-D7E465D58827}" type="datetimeFigureOut">
              <a:rPr lang="en-US" smtClean="0"/>
              <a:pPr/>
              <a:t>17-Jun-14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B844B-BB75-4355-A9B0-4FBDB390B0A7}" type="slidenum">
              <a:rPr lang="en-GB" smtClean="0"/>
              <a:pPr/>
              <a:t>‹#›</a:t>
            </a:fld>
            <a:endParaRPr lang="en-GB"/>
          </a:p>
        </p:txBody>
      </p:sp>
      <p:pic>
        <p:nvPicPr>
          <p:cNvPr id="7" name="Picture 4" descr="C:\Users\Muhammad\Desktop\blue.jpg"/>
          <p:cNvPicPr>
            <a:picLocks noChangeAspect="1" noChangeArrowheads="1"/>
          </p:cNvPicPr>
          <p:nvPr userDrawn="1"/>
        </p:nvPicPr>
        <p:blipFill>
          <a:blip r:embed="rId7"/>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latin typeface="Candara" pitchFamily="34" charset="0"/>
              </a:rPr>
              <a:t>Global Marketing Research</a:t>
            </a:r>
            <a:br>
              <a:rPr lang="en-US" dirty="0">
                <a:latin typeface="Candara" pitchFamily="34" charset="0"/>
              </a:rPr>
            </a:br>
            <a:endParaRPr lang="en-US" dirty="0">
              <a:latin typeface="Candara" pitchFamily="34" charset="0"/>
            </a:endParaRPr>
          </a:p>
        </p:txBody>
      </p:sp>
      <p:sp>
        <p:nvSpPr>
          <p:cNvPr id="3" name="Subtitle 2"/>
          <p:cNvSpPr>
            <a:spLocks noGrp="1"/>
          </p:cNvSpPr>
          <p:nvPr>
            <p:ph type="subTitle" idx="1"/>
          </p:nvPr>
        </p:nvSpPr>
        <p:spPr/>
        <p:txBody>
          <a:bodyPr/>
          <a:lstStyle/>
          <a:p>
            <a:r>
              <a:rPr lang="en-US" smtClean="0"/>
              <a:t>Lecture 13</a:t>
            </a:r>
            <a:endParaRPr lang="en-US" dirty="0"/>
          </a:p>
        </p:txBody>
      </p:sp>
    </p:spTree>
    <p:extLst>
      <p:ext uri="{BB962C8B-B14F-4D97-AF65-F5344CB8AC3E}">
        <p14:creationId xmlns:p14="http://schemas.microsoft.com/office/powerpoint/2010/main" val="38379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Recap</a:t>
            </a:r>
            <a:endParaRPr lang="en-US" dirty="0"/>
          </a:p>
        </p:txBody>
      </p:sp>
      <p:sp>
        <p:nvSpPr>
          <p:cNvPr id="3" name="Content Placeholder 2"/>
          <p:cNvSpPr>
            <a:spLocks noGrp="1"/>
          </p:cNvSpPr>
          <p:nvPr>
            <p:ph idx="1"/>
          </p:nvPr>
        </p:nvSpPr>
        <p:spPr/>
        <p:txBody>
          <a:bodyPr/>
          <a:lstStyle/>
          <a:p>
            <a:r>
              <a:rPr lang="en-US" dirty="0"/>
              <a:t>Home Country Actions and Global Competitiveness</a:t>
            </a:r>
          </a:p>
          <a:p>
            <a:r>
              <a:rPr lang="en-US" dirty="0"/>
              <a:t>Competitors from Emerging Markets</a:t>
            </a:r>
          </a:p>
          <a:p>
            <a:r>
              <a:rPr lang="en-US" dirty="0"/>
              <a:t>The Country-of-Origin Advantage</a:t>
            </a:r>
            <a:r>
              <a:rPr lang="en-US" sz="2800" dirty="0"/>
              <a:t> </a:t>
            </a:r>
          </a:p>
          <a:p>
            <a:endParaRPr lang="en-US" dirty="0"/>
          </a:p>
        </p:txBody>
      </p:sp>
    </p:spTree>
    <p:extLst>
      <p:ext uri="{BB962C8B-B14F-4D97-AF65-F5344CB8AC3E}">
        <p14:creationId xmlns:p14="http://schemas.microsoft.com/office/powerpoint/2010/main" val="3673377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pPr eaLnBrk="1" hangingPunct="1"/>
            <a:r>
              <a:rPr lang="en-US" dirty="0" smtClean="0">
                <a:latin typeface="Candara" pitchFamily="34" charset="0"/>
              </a:rPr>
              <a:t>Learning Objectives</a:t>
            </a:r>
          </a:p>
        </p:txBody>
      </p:sp>
      <p:sp>
        <p:nvSpPr>
          <p:cNvPr id="4099" name="Rectangle 3"/>
          <p:cNvSpPr>
            <a:spLocks noGrp="1" noChangeArrowheads="1"/>
          </p:cNvSpPr>
          <p:nvPr>
            <p:ph idx="1"/>
          </p:nvPr>
        </p:nvSpPr>
        <p:spPr/>
        <p:txBody>
          <a:bodyPr/>
          <a:lstStyle/>
          <a:p>
            <a:pPr eaLnBrk="1" hangingPunct="1"/>
            <a:r>
              <a:rPr lang="en-US" sz="2200" dirty="0" smtClean="0">
                <a:latin typeface="Candara" pitchFamily="34" charset="0"/>
              </a:rPr>
              <a:t>List and describe the four steps involved in the research process. </a:t>
            </a:r>
          </a:p>
          <a:p>
            <a:pPr eaLnBrk="1" hangingPunct="1"/>
            <a:r>
              <a:rPr lang="en-US" sz="2200" dirty="0" smtClean="0">
                <a:latin typeface="Candara" pitchFamily="34" charset="0"/>
              </a:rPr>
              <a:t>Differentiate between the challenges posed by secondary data collection and those posed by primary data collection.  Note cultural differences in marketing research, and explain ways in which market researchers can adjust to them.  Describe problems related to comparability of studies undertaken in different national markets. </a:t>
            </a:r>
          </a:p>
          <a:p>
            <a:pPr eaLnBrk="1" hangingPunct="1"/>
            <a:r>
              <a:rPr lang="en-US" sz="2200" dirty="0" smtClean="0">
                <a:latin typeface="Candara" pitchFamily="34" charset="0"/>
              </a:rPr>
              <a:t>Explain the value of analysis by inference to global marketers. </a:t>
            </a:r>
          </a:p>
          <a:p>
            <a:pPr eaLnBrk="1" hangingPunct="1"/>
            <a:r>
              <a:rPr lang="en-US" sz="2200" dirty="0" smtClean="0">
                <a:latin typeface="Candara" pitchFamily="34" charset="0"/>
              </a:rPr>
              <a:t>Note ways to monitor global competitors. </a:t>
            </a:r>
          </a:p>
          <a:p>
            <a:pPr eaLnBrk="1" hangingPunct="1"/>
            <a:r>
              <a:rPr lang="en-US" sz="2200" dirty="0" smtClean="0">
                <a:latin typeface="Candara" pitchFamily="34" charset="0"/>
              </a:rPr>
              <a:t>Explain the requirements for a global marketing information system. </a:t>
            </a:r>
          </a:p>
        </p:txBody>
      </p:sp>
    </p:spTree>
    <p:extLst>
      <p:ext uri="{BB962C8B-B14F-4D97-AF65-F5344CB8AC3E}">
        <p14:creationId xmlns:p14="http://schemas.microsoft.com/office/powerpoint/2010/main" val="190007329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9">
                                            <p:txEl>
                                              <p:pRg st="0" end="0"/>
                                            </p:txEl>
                                          </p:spTgt>
                                        </p:tgtEl>
                                        <p:attrNameLst>
                                          <p:attrName>style.visibility</p:attrName>
                                        </p:attrNameLst>
                                      </p:cBhvr>
                                      <p:to>
                                        <p:strVal val="visible"/>
                                      </p:to>
                                    </p:set>
                                    <p:animEffect transition="in" filter="wipe(left)">
                                      <p:cBhvr>
                                        <p:cTn id="12" dur="500"/>
                                        <p:tgtEl>
                                          <p:spTgt spid="409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099">
                                            <p:txEl>
                                              <p:pRg st="1" end="1"/>
                                            </p:txEl>
                                          </p:spTgt>
                                        </p:tgtEl>
                                        <p:attrNameLst>
                                          <p:attrName>style.visibility</p:attrName>
                                        </p:attrNameLst>
                                      </p:cBhvr>
                                      <p:to>
                                        <p:strVal val="visible"/>
                                      </p:to>
                                    </p:set>
                                    <p:animEffect transition="in" filter="wipe(left)">
                                      <p:cBhvr>
                                        <p:cTn id="17" dur="500"/>
                                        <p:tgtEl>
                                          <p:spTgt spid="409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099">
                                            <p:txEl>
                                              <p:pRg st="2" end="2"/>
                                            </p:txEl>
                                          </p:spTgt>
                                        </p:tgtEl>
                                        <p:attrNameLst>
                                          <p:attrName>style.visibility</p:attrName>
                                        </p:attrNameLst>
                                      </p:cBhvr>
                                      <p:to>
                                        <p:strVal val="visible"/>
                                      </p:to>
                                    </p:set>
                                    <p:animEffect transition="in" filter="wipe(left)">
                                      <p:cBhvr>
                                        <p:cTn id="22" dur="500"/>
                                        <p:tgtEl>
                                          <p:spTgt spid="409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099">
                                            <p:txEl>
                                              <p:pRg st="3" end="3"/>
                                            </p:txEl>
                                          </p:spTgt>
                                        </p:tgtEl>
                                        <p:attrNameLst>
                                          <p:attrName>style.visibility</p:attrName>
                                        </p:attrNameLst>
                                      </p:cBhvr>
                                      <p:to>
                                        <p:strVal val="visible"/>
                                      </p:to>
                                    </p:set>
                                    <p:animEffect transition="in" filter="wipe(left)">
                                      <p:cBhvr>
                                        <p:cTn id="27" dur="500"/>
                                        <p:tgtEl>
                                          <p:spTgt spid="409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099">
                                            <p:txEl>
                                              <p:pRg st="4" end="4"/>
                                            </p:txEl>
                                          </p:spTgt>
                                        </p:tgtEl>
                                        <p:attrNameLst>
                                          <p:attrName>style.visibility</p:attrName>
                                        </p:attrNameLst>
                                      </p:cBhvr>
                                      <p:to>
                                        <p:strVal val="visible"/>
                                      </p:to>
                                    </p:set>
                                    <p:animEffect transition="in" filter="wipe(left)">
                                      <p:cBhvr>
                                        <p:cTn id="32" dur="500"/>
                                        <p:tgtEl>
                                          <p:spTgt spid="4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5"/>
          <p:cNvSpPr>
            <a:spLocks noGrp="1" noChangeArrowheads="1"/>
          </p:cNvSpPr>
          <p:nvPr>
            <p:ph type="title"/>
          </p:nvPr>
        </p:nvSpPr>
        <p:spPr/>
        <p:style>
          <a:lnRef idx="1">
            <a:schemeClr val="accent1"/>
          </a:lnRef>
          <a:fillRef idx="2">
            <a:schemeClr val="accent1"/>
          </a:fillRef>
          <a:effectRef idx="1">
            <a:schemeClr val="accent1"/>
          </a:effectRef>
          <a:fontRef idx="minor">
            <a:schemeClr val="dk1"/>
          </a:fontRef>
        </p:style>
        <p:txBody>
          <a:bodyPr anchorCtr="1"/>
          <a:lstStyle/>
          <a:p>
            <a:pPr eaLnBrk="1" hangingPunct="1"/>
            <a:r>
              <a:rPr lang="en-US" dirty="0" smtClean="0">
                <a:latin typeface="Candara" pitchFamily="34" charset="0"/>
              </a:rPr>
              <a:t>Chapter Overview</a:t>
            </a:r>
          </a:p>
        </p:txBody>
      </p:sp>
      <p:sp>
        <p:nvSpPr>
          <p:cNvPr id="5122" name="Rectangle 3"/>
          <p:cNvSpPr>
            <a:spLocks noGrp="1" noChangeArrowheads="1"/>
          </p:cNvSpPr>
          <p:nvPr>
            <p:ph idx="1"/>
          </p:nvPr>
        </p:nvSpPr>
        <p:spPr/>
        <p:txBody>
          <a:bodyPr>
            <a:normAutofit lnSpcReduction="10000"/>
          </a:bodyPr>
          <a:lstStyle/>
          <a:p>
            <a:pPr eaLnBrk="1" hangingPunct="1">
              <a:lnSpc>
                <a:spcPct val="90000"/>
              </a:lnSpc>
              <a:spcBef>
                <a:spcPct val="35000"/>
              </a:spcBef>
            </a:pPr>
            <a:r>
              <a:rPr lang="en-US" sz="2800" dirty="0" smtClean="0">
                <a:latin typeface="Candara" pitchFamily="34" charset="0"/>
              </a:rPr>
              <a:t>Scope of global marketing research</a:t>
            </a:r>
          </a:p>
          <a:p>
            <a:pPr eaLnBrk="1" hangingPunct="1">
              <a:lnSpc>
                <a:spcPct val="90000"/>
              </a:lnSpc>
              <a:spcBef>
                <a:spcPct val="35000"/>
              </a:spcBef>
            </a:pPr>
            <a:r>
              <a:rPr lang="en-US" sz="2800" dirty="0" smtClean="0">
                <a:latin typeface="Candara" pitchFamily="34" charset="0"/>
              </a:rPr>
              <a:t>Challenges in planning international research</a:t>
            </a:r>
          </a:p>
          <a:p>
            <a:pPr eaLnBrk="1" hangingPunct="1">
              <a:lnSpc>
                <a:spcPct val="90000"/>
              </a:lnSpc>
              <a:spcBef>
                <a:spcPct val="35000"/>
              </a:spcBef>
            </a:pPr>
            <a:r>
              <a:rPr lang="en-US" sz="2800" dirty="0" smtClean="0">
                <a:latin typeface="Candara" pitchFamily="34" charset="0"/>
              </a:rPr>
              <a:t>Utilizing secondary data</a:t>
            </a:r>
          </a:p>
          <a:p>
            <a:pPr eaLnBrk="1" hangingPunct="1">
              <a:lnSpc>
                <a:spcPct val="90000"/>
              </a:lnSpc>
              <a:spcBef>
                <a:spcPct val="35000"/>
              </a:spcBef>
            </a:pPr>
            <a:r>
              <a:rPr lang="en-US" sz="2800" dirty="0" smtClean="0">
                <a:latin typeface="Candara" pitchFamily="34" charset="0"/>
              </a:rPr>
              <a:t>Collecting primary data</a:t>
            </a:r>
          </a:p>
          <a:p>
            <a:pPr>
              <a:lnSpc>
                <a:spcPct val="90000"/>
              </a:lnSpc>
              <a:spcBef>
                <a:spcPct val="35000"/>
              </a:spcBef>
            </a:pPr>
            <a:r>
              <a:rPr lang="en-US" sz="2800" dirty="0"/>
              <a:t>Analysis by </a:t>
            </a:r>
            <a:r>
              <a:rPr lang="en-US" sz="2800" dirty="0" smtClean="0"/>
              <a:t>inference</a:t>
            </a:r>
            <a:endParaRPr lang="en-US" sz="2800" dirty="0" smtClean="0">
              <a:latin typeface="Candara" pitchFamily="34" charset="0"/>
            </a:endParaRPr>
          </a:p>
          <a:p>
            <a:pPr eaLnBrk="1" hangingPunct="1">
              <a:lnSpc>
                <a:spcPct val="90000"/>
              </a:lnSpc>
              <a:spcBef>
                <a:spcPct val="35000"/>
              </a:spcBef>
            </a:pPr>
            <a:r>
              <a:rPr lang="en-US" sz="2800" dirty="0" smtClean="0">
                <a:latin typeface="Candara" pitchFamily="34" charset="0"/>
              </a:rPr>
              <a:t>Outsourcing research</a:t>
            </a:r>
          </a:p>
          <a:p>
            <a:pPr eaLnBrk="1" hangingPunct="1">
              <a:lnSpc>
                <a:spcPct val="90000"/>
              </a:lnSpc>
              <a:spcBef>
                <a:spcPct val="35000"/>
              </a:spcBef>
            </a:pPr>
            <a:r>
              <a:rPr lang="en-US" sz="2800" dirty="0" smtClean="0">
                <a:latin typeface="Candara" pitchFamily="34" charset="0"/>
              </a:rPr>
              <a:t>Studying the competition</a:t>
            </a:r>
          </a:p>
          <a:p>
            <a:pPr eaLnBrk="1" hangingPunct="1">
              <a:lnSpc>
                <a:spcPct val="90000"/>
              </a:lnSpc>
              <a:spcBef>
                <a:spcPct val="35000"/>
              </a:spcBef>
            </a:pPr>
            <a:r>
              <a:rPr lang="en-US" sz="2800" dirty="0" smtClean="0">
                <a:latin typeface="Candara" pitchFamily="34" charset="0"/>
              </a:rPr>
              <a:t>Environmental review</a:t>
            </a:r>
          </a:p>
          <a:p>
            <a:pPr eaLnBrk="1" hangingPunct="1">
              <a:lnSpc>
                <a:spcPct val="90000"/>
              </a:lnSpc>
              <a:spcBef>
                <a:spcPct val="35000"/>
              </a:spcBef>
            </a:pPr>
            <a:r>
              <a:rPr lang="en-US" sz="2800" dirty="0" smtClean="0">
                <a:latin typeface="Candara" pitchFamily="34" charset="0"/>
              </a:rPr>
              <a:t>Developing a global information system</a:t>
            </a:r>
          </a:p>
        </p:txBody>
      </p:sp>
    </p:spTree>
    <p:extLst>
      <p:ext uri="{BB962C8B-B14F-4D97-AF65-F5344CB8AC3E}">
        <p14:creationId xmlns:p14="http://schemas.microsoft.com/office/powerpoint/2010/main" val="139334687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2000"/>
                                        <p:tgtEl>
                                          <p:spTgt spid="51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2">
                                            <p:txEl>
                                              <p:pRg st="0" end="0"/>
                                            </p:txEl>
                                          </p:spTgt>
                                        </p:tgtEl>
                                        <p:attrNameLst>
                                          <p:attrName>style.visibility</p:attrName>
                                        </p:attrNameLst>
                                      </p:cBhvr>
                                      <p:to>
                                        <p:strVal val="visible"/>
                                      </p:to>
                                    </p:set>
                                    <p:animEffect transition="in" filter="wipe(left)">
                                      <p:cBhvr>
                                        <p:cTn id="12" dur="500"/>
                                        <p:tgtEl>
                                          <p:spTgt spid="512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22">
                                            <p:txEl>
                                              <p:pRg st="1" end="1"/>
                                            </p:txEl>
                                          </p:spTgt>
                                        </p:tgtEl>
                                        <p:attrNameLst>
                                          <p:attrName>style.visibility</p:attrName>
                                        </p:attrNameLst>
                                      </p:cBhvr>
                                      <p:to>
                                        <p:strVal val="visible"/>
                                      </p:to>
                                    </p:set>
                                    <p:animEffect transition="in" filter="wipe(left)">
                                      <p:cBhvr>
                                        <p:cTn id="17" dur="500"/>
                                        <p:tgtEl>
                                          <p:spTgt spid="512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122">
                                            <p:txEl>
                                              <p:pRg st="2" end="2"/>
                                            </p:txEl>
                                          </p:spTgt>
                                        </p:tgtEl>
                                        <p:attrNameLst>
                                          <p:attrName>style.visibility</p:attrName>
                                        </p:attrNameLst>
                                      </p:cBhvr>
                                      <p:to>
                                        <p:strVal val="visible"/>
                                      </p:to>
                                    </p:set>
                                    <p:animEffect transition="in" filter="wipe(left)">
                                      <p:cBhvr>
                                        <p:cTn id="22" dur="500"/>
                                        <p:tgtEl>
                                          <p:spTgt spid="512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122">
                                            <p:txEl>
                                              <p:pRg st="3" end="3"/>
                                            </p:txEl>
                                          </p:spTgt>
                                        </p:tgtEl>
                                        <p:attrNameLst>
                                          <p:attrName>style.visibility</p:attrName>
                                        </p:attrNameLst>
                                      </p:cBhvr>
                                      <p:to>
                                        <p:strVal val="visible"/>
                                      </p:to>
                                    </p:set>
                                    <p:animEffect transition="in" filter="wipe(left)">
                                      <p:cBhvr>
                                        <p:cTn id="27" dur="500"/>
                                        <p:tgtEl>
                                          <p:spTgt spid="512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122">
                                            <p:txEl>
                                              <p:pRg st="4" end="4"/>
                                            </p:txEl>
                                          </p:spTgt>
                                        </p:tgtEl>
                                        <p:attrNameLst>
                                          <p:attrName>style.visibility</p:attrName>
                                        </p:attrNameLst>
                                      </p:cBhvr>
                                      <p:to>
                                        <p:strVal val="visible"/>
                                      </p:to>
                                    </p:set>
                                    <p:animEffect transition="in" filter="wipe(left)">
                                      <p:cBhvr>
                                        <p:cTn id="32" dur="500"/>
                                        <p:tgtEl>
                                          <p:spTgt spid="512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122">
                                            <p:txEl>
                                              <p:pRg st="5" end="5"/>
                                            </p:txEl>
                                          </p:spTgt>
                                        </p:tgtEl>
                                        <p:attrNameLst>
                                          <p:attrName>style.visibility</p:attrName>
                                        </p:attrNameLst>
                                      </p:cBhvr>
                                      <p:to>
                                        <p:strVal val="visible"/>
                                      </p:to>
                                    </p:set>
                                    <p:animEffect transition="in" filter="wipe(left)">
                                      <p:cBhvr>
                                        <p:cTn id="37" dur="500"/>
                                        <p:tgtEl>
                                          <p:spTgt spid="512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122">
                                            <p:txEl>
                                              <p:pRg st="6" end="6"/>
                                            </p:txEl>
                                          </p:spTgt>
                                        </p:tgtEl>
                                        <p:attrNameLst>
                                          <p:attrName>style.visibility</p:attrName>
                                        </p:attrNameLst>
                                      </p:cBhvr>
                                      <p:to>
                                        <p:strVal val="visible"/>
                                      </p:to>
                                    </p:set>
                                    <p:animEffect transition="in" filter="wipe(left)">
                                      <p:cBhvr>
                                        <p:cTn id="42" dur="500"/>
                                        <p:tgtEl>
                                          <p:spTgt spid="512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5122">
                                            <p:txEl>
                                              <p:pRg st="7" end="7"/>
                                            </p:txEl>
                                          </p:spTgt>
                                        </p:tgtEl>
                                        <p:attrNameLst>
                                          <p:attrName>style.visibility</p:attrName>
                                        </p:attrNameLst>
                                      </p:cBhvr>
                                      <p:to>
                                        <p:strVal val="visible"/>
                                      </p:to>
                                    </p:set>
                                    <p:animEffect transition="in" filter="wipe(left)">
                                      <p:cBhvr>
                                        <p:cTn id="47" dur="500"/>
                                        <p:tgtEl>
                                          <p:spTgt spid="5122">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122">
                                            <p:txEl>
                                              <p:pRg st="8" end="8"/>
                                            </p:txEl>
                                          </p:spTgt>
                                        </p:tgtEl>
                                        <p:attrNameLst>
                                          <p:attrName>style.visibility</p:attrName>
                                        </p:attrNameLst>
                                      </p:cBhvr>
                                      <p:to>
                                        <p:strVal val="visible"/>
                                      </p:to>
                                    </p:set>
                                    <p:animEffect transition="in" filter="wipe(left)">
                                      <p:cBhvr>
                                        <p:cTn id="52" dur="500"/>
                                        <p:tgtEl>
                                          <p:spTgt spid="51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p:bldP spid="5122"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0"/>
          <p:cNvSpPr>
            <a:spLocks noGrp="1" noChangeArrowheads="1"/>
          </p:cNvSpPr>
          <p:nvPr>
            <p:ph type="title"/>
          </p:nvPr>
        </p:nvSpPr>
        <p:spPr/>
        <p:txBody>
          <a:bodyPr anchorCtr="1"/>
          <a:lstStyle/>
          <a:p>
            <a:pPr eaLnBrk="1" hangingPunct="1"/>
            <a:r>
              <a:rPr lang="en-US" smtClean="0">
                <a:latin typeface="Candara" pitchFamily="34" charset="0"/>
              </a:rPr>
              <a:t>The Scope</a:t>
            </a:r>
          </a:p>
        </p:txBody>
      </p:sp>
      <p:sp>
        <p:nvSpPr>
          <p:cNvPr id="6147" name="Rectangle 11"/>
          <p:cNvSpPr>
            <a:spLocks noGrp="1" noChangeArrowheads="1"/>
          </p:cNvSpPr>
          <p:nvPr>
            <p:ph idx="1"/>
          </p:nvPr>
        </p:nvSpPr>
        <p:spPr/>
        <p:txBody>
          <a:bodyPr/>
          <a:lstStyle/>
          <a:p>
            <a:pPr eaLnBrk="1" hangingPunct="1">
              <a:lnSpc>
                <a:spcPct val="90000"/>
              </a:lnSpc>
            </a:pPr>
            <a:r>
              <a:rPr lang="en-US" smtClean="0">
                <a:latin typeface="Candara" pitchFamily="34" charset="0"/>
              </a:rPr>
              <a:t>Global marketing research is used to make both strategic and tactical decisions</a:t>
            </a:r>
          </a:p>
          <a:p>
            <a:pPr lvl="1" eaLnBrk="1" hangingPunct="1">
              <a:lnSpc>
                <a:spcPct val="90000"/>
              </a:lnSpc>
            </a:pPr>
            <a:r>
              <a:rPr lang="en-US" smtClean="0">
                <a:latin typeface="Candara" pitchFamily="34" charset="0"/>
              </a:rPr>
              <a:t>Market studies</a:t>
            </a:r>
          </a:p>
          <a:p>
            <a:pPr lvl="2" eaLnBrk="1" hangingPunct="1">
              <a:lnSpc>
                <a:spcPct val="90000"/>
              </a:lnSpc>
            </a:pPr>
            <a:r>
              <a:rPr lang="en-US" smtClean="0">
                <a:latin typeface="Candara" pitchFamily="34" charset="0"/>
              </a:rPr>
              <a:t>Market size, customer needs</a:t>
            </a:r>
          </a:p>
          <a:p>
            <a:pPr lvl="1" eaLnBrk="1" hangingPunct="1">
              <a:lnSpc>
                <a:spcPct val="90000"/>
              </a:lnSpc>
            </a:pPr>
            <a:r>
              <a:rPr lang="en-US" smtClean="0">
                <a:latin typeface="Candara" pitchFamily="34" charset="0"/>
              </a:rPr>
              <a:t>Competitive studies</a:t>
            </a:r>
          </a:p>
          <a:p>
            <a:pPr lvl="2" eaLnBrk="1" hangingPunct="1">
              <a:lnSpc>
                <a:spcPct val="90000"/>
              </a:lnSpc>
            </a:pPr>
            <a:r>
              <a:rPr lang="en-US" smtClean="0">
                <a:latin typeface="Candara" pitchFamily="34" charset="0"/>
              </a:rPr>
              <a:t>Insights, domestic and foreign</a:t>
            </a:r>
          </a:p>
          <a:p>
            <a:pPr lvl="1" eaLnBrk="1" hangingPunct="1">
              <a:lnSpc>
                <a:spcPct val="90000"/>
              </a:lnSpc>
            </a:pPr>
            <a:r>
              <a:rPr lang="en-US" smtClean="0">
                <a:latin typeface="Candara" pitchFamily="34" charset="0"/>
              </a:rPr>
              <a:t>Environmental studies</a:t>
            </a:r>
          </a:p>
          <a:p>
            <a:pPr lvl="2" eaLnBrk="1" hangingPunct="1">
              <a:lnSpc>
                <a:spcPct val="90000"/>
              </a:lnSpc>
            </a:pPr>
            <a:r>
              <a:rPr lang="en-US" smtClean="0">
                <a:latin typeface="Candara" pitchFamily="34" charset="0"/>
              </a:rPr>
              <a:t>Economic, political, legal, physical, cultural</a:t>
            </a:r>
          </a:p>
        </p:txBody>
      </p:sp>
    </p:spTree>
    <p:extLst>
      <p:ext uri="{BB962C8B-B14F-4D97-AF65-F5344CB8AC3E}">
        <p14:creationId xmlns:p14="http://schemas.microsoft.com/office/powerpoint/2010/main" val="268507637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147">
                                            <p:txEl>
                                              <p:pRg st="0" end="0"/>
                                            </p:txEl>
                                          </p:spTgt>
                                        </p:tgtEl>
                                        <p:attrNameLst>
                                          <p:attrName>style.visibility</p:attrName>
                                        </p:attrNameLst>
                                      </p:cBhvr>
                                      <p:to>
                                        <p:strVal val="visible"/>
                                      </p:to>
                                    </p:set>
                                    <p:animEffect transition="in" filter="wipe(left)">
                                      <p:cBhvr>
                                        <p:cTn id="12" dur="500"/>
                                        <p:tgtEl>
                                          <p:spTgt spid="6147">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6147">
                                            <p:txEl>
                                              <p:pRg st="1" end="1"/>
                                            </p:txEl>
                                          </p:spTgt>
                                        </p:tgtEl>
                                        <p:attrNameLst>
                                          <p:attrName>style.visibility</p:attrName>
                                        </p:attrNameLst>
                                      </p:cBhvr>
                                      <p:to>
                                        <p:strVal val="visible"/>
                                      </p:to>
                                    </p:set>
                                    <p:animEffect transition="in" filter="wipe(left)">
                                      <p:cBhvr>
                                        <p:cTn id="15" dur="500"/>
                                        <p:tgtEl>
                                          <p:spTgt spid="6147">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147">
                                            <p:txEl>
                                              <p:pRg st="2" end="2"/>
                                            </p:txEl>
                                          </p:spTgt>
                                        </p:tgtEl>
                                        <p:attrNameLst>
                                          <p:attrName>style.visibility</p:attrName>
                                        </p:attrNameLst>
                                      </p:cBhvr>
                                      <p:to>
                                        <p:strVal val="visible"/>
                                      </p:to>
                                    </p:set>
                                    <p:animEffect transition="in" filter="wipe(left)">
                                      <p:cBhvr>
                                        <p:cTn id="18" dur="500"/>
                                        <p:tgtEl>
                                          <p:spTgt spid="6147">
                                            <p:txEl>
                                              <p:pRg st="2" end="2"/>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6147">
                                            <p:txEl>
                                              <p:pRg st="3" end="3"/>
                                            </p:txEl>
                                          </p:spTgt>
                                        </p:tgtEl>
                                        <p:attrNameLst>
                                          <p:attrName>style.visibility</p:attrName>
                                        </p:attrNameLst>
                                      </p:cBhvr>
                                      <p:to>
                                        <p:strVal val="visible"/>
                                      </p:to>
                                    </p:set>
                                    <p:animEffect transition="in" filter="wipe(left)">
                                      <p:cBhvr>
                                        <p:cTn id="21" dur="500"/>
                                        <p:tgtEl>
                                          <p:spTgt spid="6147">
                                            <p:txEl>
                                              <p:pRg st="3" end="3"/>
                                            </p:txEl>
                                          </p:spTgt>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6147">
                                            <p:txEl>
                                              <p:pRg st="4" end="4"/>
                                            </p:txEl>
                                          </p:spTgt>
                                        </p:tgtEl>
                                        <p:attrNameLst>
                                          <p:attrName>style.visibility</p:attrName>
                                        </p:attrNameLst>
                                      </p:cBhvr>
                                      <p:to>
                                        <p:strVal val="visible"/>
                                      </p:to>
                                    </p:set>
                                    <p:animEffect transition="in" filter="wipe(left)">
                                      <p:cBhvr>
                                        <p:cTn id="24" dur="500"/>
                                        <p:tgtEl>
                                          <p:spTgt spid="6147">
                                            <p:txEl>
                                              <p:pRg st="4" end="4"/>
                                            </p:txEl>
                                          </p:spTgt>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6147">
                                            <p:txEl>
                                              <p:pRg st="5" end="5"/>
                                            </p:txEl>
                                          </p:spTgt>
                                        </p:tgtEl>
                                        <p:attrNameLst>
                                          <p:attrName>style.visibility</p:attrName>
                                        </p:attrNameLst>
                                      </p:cBhvr>
                                      <p:to>
                                        <p:strVal val="visible"/>
                                      </p:to>
                                    </p:set>
                                    <p:animEffect transition="in" filter="wipe(left)">
                                      <p:cBhvr>
                                        <p:cTn id="27" dur="500"/>
                                        <p:tgtEl>
                                          <p:spTgt spid="6147">
                                            <p:txEl>
                                              <p:pRg st="5" end="5"/>
                                            </p:txEl>
                                          </p:spTgt>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6147">
                                            <p:txEl>
                                              <p:pRg st="6" end="6"/>
                                            </p:txEl>
                                          </p:spTgt>
                                        </p:tgtEl>
                                        <p:attrNameLst>
                                          <p:attrName>style.visibility</p:attrName>
                                        </p:attrNameLst>
                                      </p:cBhvr>
                                      <p:to>
                                        <p:strVal val="visible"/>
                                      </p:to>
                                    </p:set>
                                    <p:animEffect transition="in" filter="wipe(left)">
                                      <p:cBhvr>
                                        <p:cTn id="30" dur="500"/>
                                        <p:tgtEl>
                                          <p:spTgt spid="61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12"/>
          <p:cNvSpPr>
            <a:spLocks noGrp="1" noChangeArrowheads="1"/>
          </p:cNvSpPr>
          <p:nvPr>
            <p:ph type="title"/>
          </p:nvPr>
        </p:nvSpPr>
        <p:spPr/>
        <p:txBody>
          <a:bodyPr anchorCtr="1"/>
          <a:lstStyle/>
          <a:p>
            <a:pPr eaLnBrk="1" hangingPunct="1"/>
            <a:r>
              <a:rPr lang="en-US" smtClean="0">
                <a:latin typeface="Candara" pitchFamily="34" charset="0"/>
              </a:rPr>
              <a:t>The Challenges</a:t>
            </a:r>
          </a:p>
        </p:txBody>
      </p:sp>
      <p:sp>
        <p:nvSpPr>
          <p:cNvPr id="7171" name="Rectangle 13"/>
          <p:cNvSpPr>
            <a:spLocks noGrp="1" noChangeArrowheads="1"/>
          </p:cNvSpPr>
          <p:nvPr>
            <p:ph idx="1"/>
          </p:nvPr>
        </p:nvSpPr>
        <p:spPr/>
        <p:txBody>
          <a:bodyPr/>
          <a:lstStyle/>
          <a:p>
            <a:pPr eaLnBrk="1" hangingPunct="1">
              <a:lnSpc>
                <a:spcPct val="90000"/>
              </a:lnSpc>
            </a:pPr>
            <a:r>
              <a:rPr lang="en-US" smtClean="0">
                <a:latin typeface="Candara" pitchFamily="34" charset="0"/>
              </a:rPr>
              <a:t>The global marketplace is complex</a:t>
            </a:r>
          </a:p>
          <a:p>
            <a:pPr lvl="1" eaLnBrk="1" hangingPunct="1">
              <a:lnSpc>
                <a:spcPct val="90000"/>
              </a:lnSpc>
            </a:pPr>
            <a:r>
              <a:rPr lang="en-US" smtClean="0">
                <a:latin typeface="Candara" pitchFamily="34" charset="0"/>
              </a:rPr>
              <a:t>Differences from country to countries exist at many levels</a:t>
            </a:r>
          </a:p>
          <a:p>
            <a:pPr lvl="1" eaLnBrk="1" hangingPunct="1">
              <a:lnSpc>
                <a:spcPct val="90000"/>
              </a:lnSpc>
            </a:pPr>
            <a:r>
              <a:rPr lang="en-US" smtClean="0">
                <a:latin typeface="Candara" pitchFamily="34" charset="0"/>
              </a:rPr>
              <a:t>Companies frequently lack familiarity with foreign markets</a:t>
            </a:r>
          </a:p>
          <a:p>
            <a:pPr eaLnBrk="1" hangingPunct="1">
              <a:lnSpc>
                <a:spcPct val="90000"/>
              </a:lnSpc>
            </a:pPr>
            <a:r>
              <a:rPr lang="en-US" smtClean="0">
                <a:latin typeface="Candara" pitchFamily="34" charset="0"/>
              </a:rPr>
              <a:t>Comparing studies across countries can be difficult</a:t>
            </a:r>
          </a:p>
          <a:p>
            <a:pPr eaLnBrk="1" hangingPunct="1">
              <a:lnSpc>
                <a:spcPct val="90000"/>
              </a:lnSpc>
            </a:pPr>
            <a:r>
              <a:rPr lang="en-US" smtClean="0">
                <a:latin typeface="Candara" pitchFamily="34" charset="0"/>
              </a:rPr>
              <a:t>International research is a relatively costly endeavor</a:t>
            </a:r>
          </a:p>
        </p:txBody>
      </p:sp>
    </p:spTree>
    <p:extLst>
      <p:ext uri="{BB962C8B-B14F-4D97-AF65-F5344CB8AC3E}">
        <p14:creationId xmlns:p14="http://schemas.microsoft.com/office/powerpoint/2010/main" val="115977793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20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171">
                                            <p:txEl>
                                              <p:pRg st="0" end="0"/>
                                            </p:txEl>
                                          </p:spTgt>
                                        </p:tgtEl>
                                        <p:attrNameLst>
                                          <p:attrName>style.visibility</p:attrName>
                                        </p:attrNameLst>
                                      </p:cBhvr>
                                      <p:to>
                                        <p:strVal val="visible"/>
                                      </p:to>
                                    </p:set>
                                    <p:animEffect transition="in" filter="wipe(left)">
                                      <p:cBhvr>
                                        <p:cTn id="12" dur="500"/>
                                        <p:tgtEl>
                                          <p:spTgt spid="7171">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7171">
                                            <p:txEl>
                                              <p:pRg st="1" end="1"/>
                                            </p:txEl>
                                          </p:spTgt>
                                        </p:tgtEl>
                                        <p:attrNameLst>
                                          <p:attrName>style.visibility</p:attrName>
                                        </p:attrNameLst>
                                      </p:cBhvr>
                                      <p:to>
                                        <p:strVal val="visible"/>
                                      </p:to>
                                    </p:set>
                                    <p:animEffect transition="in" filter="wipe(left)">
                                      <p:cBhvr>
                                        <p:cTn id="15" dur="500"/>
                                        <p:tgtEl>
                                          <p:spTgt spid="7171">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7171">
                                            <p:txEl>
                                              <p:pRg st="2" end="2"/>
                                            </p:txEl>
                                          </p:spTgt>
                                        </p:tgtEl>
                                        <p:attrNameLst>
                                          <p:attrName>style.visibility</p:attrName>
                                        </p:attrNameLst>
                                      </p:cBhvr>
                                      <p:to>
                                        <p:strVal val="visible"/>
                                      </p:to>
                                    </p:set>
                                    <p:animEffect transition="in" filter="wipe(left)">
                                      <p:cBhvr>
                                        <p:cTn id="18" dur="500"/>
                                        <p:tgtEl>
                                          <p:spTgt spid="7171">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7171">
                                            <p:txEl>
                                              <p:pRg st="3" end="3"/>
                                            </p:txEl>
                                          </p:spTgt>
                                        </p:tgtEl>
                                        <p:attrNameLst>
                                          <p:attrName>style.visibility</p:attrName>
                                        </p:attrNameLst>
                                      </p:cBhvr>
                                      <p:to>
                                        <p:strVal val="visible"/>
                                      </p:to>
                                    </p:set>
                                    <p:animEffect transition="in" filter="wipe(left)">
                                      <p:cBhvr>
                                        <p:cTn id="23" dur="500"/>
                                        <p:tgtEl>
                                          <p:spTgt spid="7171">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7171">
                                            <p:txEl>
                                              <p:pRg st="4" end="4"/>
                                            </p:txEl>
                                          </p:spTgt>
                                        </p:tgtEl>
                                        <p:attrNameLst>
                                          <p:attrName>style.visibility</p:attrName>
                                        </p:attrNameLst>
                                      </p:cBhvr>
                                      <p:to>
                                        <p:strVal val="visible"/>
                                      </p:to>
                                    </p:set>
                                    <p:animEffect transition="in" filter="wipe(left)">
                                      <p:cBhvr>
                                        <p:cTn id="28" dur="500"/>
                                        <p:tgtEl>
                                          <p:spTgt spid="71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Rectangle 9"/>
          <p:cNvSpPr>
            <a:spLocks noGrp="1" noChangeArrowheads="1"/>
          </p:cNvSpPr>
          <p:nvPr>
            <p:ph type="title"/>
          </p:nvPr>
        </p:nvSpPr>
        <p:spPr/>
        <p:style>
          <a:lnRef idx="1">
            <a:schemeClr val="accent1"/>
          </a:lnRef>
          <a:fillRef idx="2">
            <a:schemeClr val="accent1"/>
          </a:fillRef>
          <a:effectRef idx="1">
            <a:schemeClr val="accent1"/>
          </a:effectRef>
          <a:fontRef idx="minor">
            <a:schemeClr val="dk1"/>
          </a:fontRef>
        </p:style>
        <p:txBody>
          <a:bodyPr anchorCtr="1">
            <a:normAutofit fontScale="90000"/>
          </a:bodyPr>
          <a:lstStyle/>
          <a:p>
            <a:pPr eaLnBrk="1" hangingPunct="1"/>
            <a:r>
              <a:rPr lang="en-US" smtClean="0">
                <a:latin typeface="Candara" pitchFamily="34" charset="0"/>
              </a:rPr>
              <a:t>Research Techniques</a:t>
            </a:r>
          </a:p>
        </p:txBody>
      </p:sp>
      <p:sp>
        <p:nvSpPr>
          <p:cNvPr id="10242" name="Rectangle 3"/>
          <p:cNvSpPr>
            <a:spLocks noGrp="1" noChangeArrowheads="1"/>
          </p:cNvSpPr>
          <p:nvPr>
            <p:ph idx="1"/>
          </p:nvPr>
        </p:nvSpPr>
        <p:spPr/>
        <p:txBody>
          <a:bodyPr/>
          <a:lstStyle/>
          <a:p>
            <a:pPr marL="346075" indent="-346075" eaLnBrk="1" hangingPunct="1">
              <a:buFontTx/>
              <a:buNone/>
            </a:pPr>
            <a:r>
              <a:rPr lang="en-US" smtClean="0">
                <a:latin typeface="Candara" pitchFamily="34" charset="0"/>
              </a:rPr>
              <a:t>The research process</a:t>
            </a:r>
          </a:p>
          <a:p>
            <a:pPr marL="747713" lvl="1" indent="-400050" eaLnBrk="1" hangingPunct="1">
              <a:buFontTx/>
              <a:buAutoNum type="arabicPeriod"/>
            </a:pPr>
            <a:r>
              <a:rPr lang="en-US" smtClean="0">
                <a:latin typeface="Candara" pitchFamily="34" charset="0"/>
              </a:rPr>
              <a:t>Problem definition and development of research objectives</a:t>
            </a:r>
          </a:p>
          <a:p>
            <a:pPr marL="747713" lvl="1" indent="-400050" eaLnBrk="1" hangingPunct="1">
              <a:buFontTx/>
              <a:buAutoNum type="arabicPeriod"/>
            </a:pPr>
            <a:endParaRPr lang="en-US" sz="300" smtClean="0">
              <a:latin typeface="Candara" pitchFamily="34" charset="0"/>
            </a:endParaRPr>
          </a:p>
          <a:p>
            <a:pPr marL="747713" lvl="1" indent="-400050" eaLnBrk="1" hangingPunct="1">
              <a:buFontTx/>
              <a:buAutoNum type="arabicPeriod"/>
            </a:pPr>
            <a:r>
              <a:rPr lang="en-US" smtClean="0">
                <a:latin typeface="Candara" pitchFamily="34" charset="0"/>
              </a:rPr>
              <a:t>Determination of the sources of information</a:t>
            </a:r>
          </a:p>
          <a:p>
            <a:pPr marL="747713" lvl="1" indent="-400050" eaLnBrk="1" hangingPunct="1">
              <a:buFontTx/>
              <a:buAutoNum type="arabicPeriod"/>
            </a:pPr>
            <a:endParaRPr lang="en-US" sz="300" smtClean="0">
              <a:latin typeface="Candara" pitchFamily="34" charset="0"/>
            </a:endParaRPr>
          </a:p>
          <a:p>
            <a:pPr marL="747713" lvl="1" indent="-400050" eaLnBrk="1" hangingPunct="1">
              <a:buFontTx/>
              <a:buAutoNum type="arabicPeriod"/>
            </a:pPr>
            <a:r>
              <a:rPr lang="en-US" smtClean="0">
                <a:latin typeface="Candara" pitchFamily="34" charset="0"/>
              </a:rPr>
              <a:t>Collection and analysis of the data from primary and secondary sources</a:t>
            </a:r>
          </a:p>
          <a:p>
            <a:pPr marL="747713" lvl="1" indent="-400050" eaLnBrk="1" hangingPunct="1">
              <a:buFontTx/>
              <a:buAutoNum type="arabicPeriod"/>
            </a:pPr>
            <a:endParaRPr lang="en-US" sz="300" smtClean="0">
              <a:latin typeface="Candara" pitchFamily="34" charset="0"/>
            </a:endParaRPr>
          </a:p>
          <a:p>
            <a:pPr marL="747713" lvl="1" indent="-400050" eaLnBrk="1" hangingPunct="1">
              <a:buFontTx/>
              <a:buAutoNum type="arabicPeriod"/>
            </a:pPr>
            <a:r>
              <a:rPr lang="en-US" smtClean="0">
                <a:latin typeface="Candara" pitchFamily="34" charset="0"/>
              </a:rPr>
              <a:t>Analysis of the data and presentation of results</a:t>
            </a:r>
          </a:p>
        </p:txBody>
      </p:sp>
    </p:spTree>
    <p:extLst>
      <p:ext uri="{BB962C8B-B14F-4D97-AF65-F5344CB8AC3E}">
        <p14:creationId xmlns:p14="http://schemas.microsoft.com/office/powerpoint/2010/main" val="314082896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2000"/>
                                        <p:tgtEl>
                                          <p:spTgt spid="1024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42">
                                            <p:txEl>
                                              <p:pRg st="0" end="0"/>
                                            </p:txEl>
                                          </p:spTgt>
                                        </p:tgtEl>
                                        <p:attrNameLst>
                                          <p:attrName>style.visibility</p:attrName>
                                        </p:attrNameLst>
                                      </p:cBhvr>
                                      <p:to>
                                        <p:strVal val="visible"/>
                                      </p:to>
                                    </p:set>
                                    <p:animEffect transition="in" filter="wipe(left)">
                                      <p:cBhvr>
                                        <p:cTn id="12" dur="500"/>
                                        <p:tgtEl>
                                          <p:spTgt spid="10242">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242">
                                            <p:txEl>
                                              <p:pRg st="1" end="1"/>
                                            </p:txEl>
                                          </p:spTgt>
                                        </p:tgtEl>
                                        <p:attrNameLst>
                                          <p:attrName>style.visibility</p:attrName>
                                        </p:attrNameLst>
                                      </p:cBhvr>
                                      <p:to>
                                        <p:strVal val="visible"/>
                                      </p:to>
                                    </p:set>
                                    <p:animEffect transition="in" filter="wipe(left)">
                                      <p:cBhvr>
                                        <p:cTn id="15" dur="500"/>
                                        <p:tgtEl>
                                          <p:spTgt spid="10242">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0242">
                                            <p:txEl>
                                              <p:pRg st="3" end="3"/>
                                            </p:txEl>
                                          </p:spTgt>
                                        </p:tgtEl>
                                        <p:attrNameLst>
                                          <p:attrName>style.visibility</p:attrName>
                                        </p:attrNameLst>
                                      </p:cBhvr>
                                      <p:to>
                                        <p:strVal val="visible"/>
                                      </p:to>
                                    </p:set>
                                    <p:animEffect transition="in" filter="wipe(left)">
                                      <p:cBhvr>
                                        <p:cTn id="18" dur="500"/>
                                        <p:tgtEl>
                                          <p:spTgt spid="10242">
                                            <p:txEl>
                                              <p:pRg st="3" end="3"/>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0242">
                                            <p:txEl>
                                              <p:pRg st="5" end="5"/>
                                            </p:txEl>
                                          </p:spTgt>
                                        </p:tgtEl>
                                        <p:attrNameLst>
                                          <p:attrName>style.visibility</p:attrName>
                                        </p:attrNameLst>
                                      </p:cBhvr>
                                      <p:to>
                                        <p:strVal val="visible"/>
                                      </p:to>
                                    </p:set>
                                    <p:animEffect transition="in" filter="wipe(left)">
                                      <p:cBhvr>
                                        <p:cTn id="21" dur="500"/>
                                        <p:tgtEl>
                                          <p:spTgt spid="10242">
                                            <p:txEl>
                                              <p:pRg st="5" end="5"/>
                                            </p:txEl>
                                          </p:spTgt>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0242">
                                            <p:txEl>
                                              <p:pRg st="7" end="7"/>
                                            </p:txEl>
                                          </p:spTgt>
                                        </p:tgtEl>
                                        <p:attrNameLst>
                                          <p:attrName>style.visibility</p:attrName>
                                        </p:attrNameLst>
                                      </p:cBhvr>
                                      <p:to>
                                        <p:strVal val="visible"/>
                                      </p:to>
                                    </p:set>
                                    <p:animEffect transition="in" filter="wipe(left)">
                                      <p:cBhvr>
                                        <p:cTn id="24" dur="500"/>
                                        <p:tgtEl>
                                          <p:spTgt spid="1024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nimBg="1"/>
      <p:bldP spid="10242"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13"/>
          <p:cNvSpPr>
            <a:spLocks noGrp="1" noChangeArrowheads="1"/>
          </p:cNvSpPr>
          <p:nvPr>
            <p:ph type="title"/>
          </p:nvPr>
        </p:nvSpPr>
        <p:spPr/>
        <p:txBody>
          <a:bodyPr anchorCtr="1">
            <a:normAutofit fontScale="90000"/>
          </a:bodyPr>
          <a:lstStyle/>
          <a:p>
            <a:pPr eaLnBrk="1" hangingPunct="1"/>
            <a:r>
              <a:rPr lang="en-US" dirty="0" smtClean="0">
                <a:latin typeface="Candara" pitchFamily="34" charset="0"/>
              </a:rPr>
              <a:t/>
            </a:r>
            <a:br>
              <a:rPr lang="en-US" dirty="0" smtClean="0">
                <a:latin typeface="Candara" pitchFamily="34" charset="0"/>
              </a:rPr>
            </a:br>
            <a:r>
              <a:rPr lang="en-US" dirty="0" smtClean="0">
                <a:latin typeface="Candara" pitchFamily="34" charset="0"/>
              </a:rPr>
              <a:t>Properly Developing Research Questions</a:t>
            </a:r>
            <a:r>
              <a:rPr lang="en-US" sz="4800" b="0" dirty="0" smtClean="0">
                <a:latin typeface="Candara" pitchFamily="34" charset="0"/>
              </a:rPr>
              <a:t/>
            </a:r>
            <a:br>
              <a:rPr lang="en-US" sz="4800" b="0" dirty="0" smtClean="0">
                <a:latin typeface="Candara" pitchFamily="34" charset="0"/>
              </a:rPr>
            </a:br>
            <a:endParaRPr lang="en-US" dirty="0" smtClean="0">
              <a:latin typeface="Candara" pitchFamily="34" charset="0"/>
            </a:endParaRPr>
          </a:p>
        </p:txBody>
      </p:sp>
      <p:sp>
        <p:nvSpPr>
          <p:cNvPr id="12291" name="Rectangle 14"/>
          <p:cNvSpPr>
            <a:spLocks noGrp="1" noChangeArrowheads="1"/>
          </p:cNvSpPr>
          <p:nvPr>
            <p:ph idx="1"/>
          </p:nvPr>
        </p:nvSpPr>
        <p:spPr/>
        <p:txBody>
          <a:bodyPr/>
          <a:lstStyle/>
          <a:p>
            <a:pPr eaLnBrk="1" hangingPunct="1">
              <a:buFontTx/>
              <a:buNone/>
            </a:pPr>
            <a:r>
              <a:rPr lang="en-US" b="1" smtClean="0">
                <a:latin typeface="Candara" pitchFamily="34" charset="0"/>
              </a:rPr>
              <a:t> </a:t>
            </a:r>
            <a:endParaRPr lang="en-US" smtClean="0">
              <a:latin typeface="Candara" pitchFamily="34" charset="0"/>
            </a:endParaRPr>
          </a:p>
          <a:p>
            <a:pPr eaLnBrk="1" hangingPunct="1"/>
            <a:r>
              <a:rPr lang="en-US" sz="2400" b="1" smtClean="0">
                <a:latin typeface="Candara" pitchFamily="34" charset="0"/>
              </a:rPr>
              <a:t>Etic approach</a:t>
            </a:r>
            <a:r>
              <a:rPr lang="en-US" sz="2400" smtClean="0">
                <a:latin typeface="Candara" pitchFamily="34" charset="0"/>
              </a:rPr>
              <a:t> –Assumes that a research question in one culture can be used in another culture. This approach allows for comparison across countries, but could miss culture differences. </a:t>
            </a:r>
          </a:p>
          <a:p>
            <a:pPr eaLnBrk="1" hangingPunct="1">
              <a:buFontTx/>
              <a:buNone/>
            </a:pPr>
            <a:r>
              <a:rPr lang="en-US" sz="2400" smtClean="0">
                <a:latin typeface="Candara" pitchFamily="34" charset="0"/>
              </a:rPr>
              <a:t> </a:t>
            </a:r>
          </a:p>
          <a:p>
            <a:pPr eaLnBrk="1" hangingPunct="1"/>
            <a:r>
              <a:rPr lang="en-US" sz="2400" b="1" smtClean="0">
                <a:latin typeface="Candara" pitchFamily="34" charset="0"/>
              </a:rPr>
              <a:t>Emic approach</a:t>
            </a:r>
            <a:r>
              <a:rPr lang="en-US" sz="2400" smtClean="0">
                <a:latin typeface="Candara" pitchFamily="34" charset="0"/>
              </a:rPr>
              <a:t> –Assumes cultures are so different that each requires a separate research study to capture the local context relative to each countries frame of reference. </a:t>
            </a:r>
          </a:p>
          <a:p>
            <a:pPr eaLnBrk="1" hangingPunct="1"/>
            <a:endParaRPr lang="en-US" sz="2400" smtClean="0">
              <a:latin typeface="Candara" pitchFamily="34" charset="0"/>
            </a:endParaRPr>
          </a:p>
        </p:txBody>
      </p:sp>
    </p:spTree>
    <p:extLst>
      <p:ext uri="{BB962C8B-B14F-4D97-AF65-F5344CB8AC3E}">
        <p14:creationId xmlns:p14="http://schemas.microsoft.com/office/powerpoint/2010/main" val="195738125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20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Effect transition="in" filter="wipe(left)">
                                      <p:cBhvr>
                                        <p:cTn id="12" dur="500"/>
                                        <p:tgtEl>
                                          <p:spTgt spid="1229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291">
                                            <p:txEl>
                                              <p:pRg st="1" end="1"/>
                                            </p:txEl>
                                          </p:spTgt>
                                        </p:tgtEl>
                                        <p:attrNameLst>
                                          <p:attrName>style.visibility</p:attrName>
                                        </p:attrNameLst>
                                      </p:cBhvr>
                                      <p:to>
                                        <p:strVal val="visible"/>
                                      </p:to>
                                    </p:set>
                                    <p:animEffect transition="in" filter="wipe(left)">
                                      <p:cBhvr>
                                        <p:cTn id="17" dur="500"/>
                                        <p:tgtEl>
                                          <p:spTgt spid="1229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2291">
                                            <p:txEl>
                                              <p:pRg st="2" end="2"/>
                                            </p:txEl>
                                          </p:spTgt>
                                        </p:tgtEl>
                                        <p:attrNameLst>
                                          <p:attrName>style.visibility</p:attrName>
                                        </p:attrNameLst>
                                      </p:cBhvr>
                                      <p:to>
                                        <p:strVal val="visible"/>
                                      </p:to>
                                    </p:set>
                                    <p:animEffect transition="in" filter="wipe(left)">
                                      <p:cBhvr>
                                        <p:cTn id="22" dur="500"/>
                                        <p:tgtEl>
                                          <p:spTgt spid="1229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2291">
                                            <p:txEl>
                                              <p:pRg st="3" end="3"/>
                                            </p:txEl>
                                          </p:spTgt>
                                        </p:tgtEl>
                                        <p:attrNameLst>
                                          <p:attrName>style.visibility</p:attrName>
                                        </p:attrNameLst>
                                      </p:cBhvr>
                                      <p:to>
                                        <p:strVal val="visible"/>
                                      </p:to>
                                    </p:set>
                                    <p:animEffect transition="in" filter="wipe(left)">
                                      <p:cBhvr>
                                        <p:cTn id="27" dur="500"/>
                                        <p:tgtEl>
                                          <p:spTgt spid="122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nimBg="1"/>
      <p:bldP spid="12291"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12"/>
          <p:cNvSpPr>
            <a:spLocks noGrp="1" noChangeArrowheads="1"/>
          </p:cNvSpPr>
          <p:nvPr>
            <p:ph type="title"/>
          </p:nvPr>
        </p:nvSpPr>
        <p:spPr/>
        <p:txBody>
          <a:bodyPr anchorCtr="1">
            <a:normAutofit fontScale="90000"/>
          </a:bodyPr>
          <a:lstStyle/>
          <a:p>
            <a:pPr eaLnBrk="1" hangingPunct="1"/>
            <a:r>
              <a:rPr lang="en-US" smtClean="0">
                <a:latin typeface="Candara" pitchFamily="34" charset="0"/>
              </a:rPr>
              <a:t>Sources of Information</a:t>
            </a:r>
          </a:p>
        </p:txBody>
      </p:sp>
      <p:sp>
        <p:nvSpPr>
          <p:cNvPr id="13315" name="Rectangle 13"/>
          <p:cNvSpPr>
            <a:spLocks noGrp="1" noChangeArrowheads="1"/>
          </p:cNvSpPr>
          <p:nvPr>
            <p:ph idx="1"/>
          </p:nvPr>
        </p:nvSpPr>
        <p:spPr/>
        <p:txBody>
          <a:bodyPr/>
          <a:lstStyle/>
          <a:p>
            <a:pPr eaLnBrk="1" hangingPunct="1"/>
            <a:r>
              <a:rPr lang="en-US" smtClean="0">
                <a:latin typeface="Candara" pitchFamily="34" charset="0"/>
              </a:rPr>
              <a:t>Primary Data </a:t>
            </a:r>
          </a:p>
          <a:p>
            <a:pPr lvl="1" eaLnBrk="1" hangingPunct="1"/>
            <a:r>
              <a:rPr lang="en-US" smtClean="0">
                <a:latin typeface="Candara" pitchFamily="34" charset="0"/>
              </a:rPr>
              <a:t>Data collected specifically for a research assignment</a:t>
            </a:r>
          </a:p>
          <a:p>
            <a:pPr eaLnBrk="1" hangingPunct="1"/>
            <a:r>
              <a:rPr lang="en-US" smtClean="0">
                <a:latin typeface="Candara" pitchFamily="34" charset="0"/>
              </a:rPr>
              <a:t>Secondary data</a:t>
            </a:r>
          </a:p>
          <a:p>
            <a:pPr lvl="1" eaLnBrk="1" hangingPunct="1"/>
            <a:r>
              <a:rPr lang="en-US" smtClean="0">
                <a:latin typeface="Candara" pitchFamily="34" charset="0"/>
              </a:rPr>
              <a:t>Refers to previously collected and available data</a:t>
            </a:r>
          </a:p>
          <a:p>
            <a:pPr eaLnBrk="1" hangingPunct="1"/>
            <a:r>
              <a:rPr lang="en-US" smtClean="0">
                <a:latin typeface="Candara" pitchFamily="34" charset="0"/>
              </a:rPr>
              <a:t>Both present challenges to global marketing research</a:t>
            </a:r>
          </a:p>
        </p:txBody>
      </p:sp>
    </p:spTree>
    <p:extLst>
      <p:ext uri="{BB962C8B-B14F-4D97-AF65-F5344CB8AC3E}">
        <p14:creationId xmlns:p14="http://schemas.microsoft.com/office/powerpoint/2010/main" val="80540348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5">
                                            <p:txEl>
                                              <p:pRg st="0" end="0"/>
                                            </p:txEl>
                                          </p:spTgt>
                                        </p:tgtEl>
                                        <p:attrNameLst>
                                          <p:attrName>style.visibility</p:attrName>
                                        </p:attrNameLst>
                                      </p:cBhvr>
                                      <p:to>
                                        <p:strVal val="visible"/>
                                      </p:to>
                                    </p:set>
                                    <p:animEffect transition="in" filter="wipe(left)">
                                      <p:cBhvr>
                                        <p:cTn id="12" dur="500"/>
                                        <p:tgtEl>
                                          <p:spTgt spid="13315">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3315">
                                            <p:txEl>
                                              <p:pRg st="1" end="1"/>
                                            </p:txEl>
                                          </p:spTgt>
                                        </p:tgtEl>
                                        <p:attrNameLst>
                                          <p:attrName>style.visibility</p:attrName>
                                        </p:attrNameLst>
                                      </p:cBhvr>
                                      <p:to>
                                        <p:strVal val="visible"/>
                                      </p:to>
                                    </p:set>
                                    <p:animEffect transition="in" filter="wipe(left)">
                                      <p:cBhvr>
                                        <p:cTn id="15" dur="500"/>
                                        <p:tgtEl>
                                          <p:spTgt spid="13315">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3315">
                                            <p:txEl>
                                              <p:pRg st="2" end="2"/>
                                            </p:txEl>
                                          </p:spTgt>
                                        </p:tgtEl>
                                        <p:attrNameLst>
                                          <p:attrName>style.visibility</p:attrName>
                                        </p:attrNameLst>
                                      </p:cBhvr>
                                      <p:to>
                                        <p:strVal val="visible"/>
                                      </p:to>
                                    </p:set>
                                    <p:animEffect transition="in" filter="wipe(left)">
                                      <p:cBhvr>
                                        <p:cTn id="20" dur="500"/>
                                        <p:tgtEl>
                                          <p:spTgt spid="13315">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3315">
                                            <p:txEl>
                                              <p:pRg st="3" end="3"/>
                                            </p:txEl>
                                          </p:spTgt>
                                        </p:tgtEl>
                                        <p:attrNameLst>
                                          <p:attrName>style.visibility</p:attrName>
                                        </p:attrNameLst>
                                      </p:cBhvr>
                                      <p:to>
                                        <p:strVal val="visible"/>
                                      </p:to>
                                    </p:set>
                                    <p:animEffect transition="in" filter="wipe(left)">
                                      <p:cBhvr>
                                        <p:cTn id="23" dur="500"/>
                                        <p:tgtEl>
                                          <p:spTgt spid="13315">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3315">
                                            <p:txEl>
                                              <p:pRg st="4" end="4"/>
                                            </p:txEl>
                                          </p:spTgt>
                                        </p:tgtEl>
                                        <p:attrNameLst>
                                          <p:attrName>style.visibility</p:attrName>
                                        </p:attrNameLst>
                                      </p:cBhvr>
                                      <p:to>
                                        <p:strVal val="visible"/>
                                      </p:to>
                                    </p:set>
                                    <p:animEffect transition="in" filter="wipe(left)">
                                      <p:cBhvr>
                                        <p:cTn id="28"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p:bldP spid="13315"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13"/>
          <p:cNvSpPr>
            <a:spLocks noGrp="1" noChangeArrowheads="1"/>
          </p:cNvSpPr>
          <p:nvPr>
            <p:ph type="title"/>
          </p:nvPr>
        </p:nvSpPr>
        <p:spPr/>
        <p:txBody>
          <a:bodyPr anchorCtr="1"/>
          <a:lstStyle/>
          <a:p>
            <a:pPr eaLnBrk="1" hangingPunct="1"/>
            <a:r>
              <a:rPr lang="en-US" smtClean="0">
                <a:latin typeface="Candara" pitchFamily="34" charset="0"/>
              </a:rPr>
              <a:t>Secondary Data</a:t>
            </a:r>
          </a:p>
        </p:txBody>
      </p:sp>
      <p:sp>
        <p:nvSpPr>
          <p:cNvPr id="14339" name="Rectangle 14"/>
          <p:cNvSpPr>
            <a:spLocks noGrp="1" noChangeArrowheads="1"/>
          </p:cNvSpPr>
          <p:nvPr>
            <p:ph idx="1"/>
          </p:nvPr>
        </p:nvSpPr>
        <p:spPr/>
        <p:txBody>
          <a:bodyPr/>
          <a:lstStyle/>
          <a:p>
            <a:pPr eaLnBrk="1" hangingPunct="1"/>
            <a:r>
              <a:rPr lang="en-US" smtClean="0">
                <a:latin typeface="Candara" pitchFamily="34" charset="0"/>
              </a:rPr>
              <a:t>Collection and analysis of secondary data should be done before primary data collection</a:t>
            </a:r>
          </a:p>
          <a:p>
            <a:pPr eaLnBrk="1" hangingPunct="1"/>
            <a:r>
              <a:rPr lang="en-US" smtClean="0">
                <a:latin typeface="Candara" pitchFamily="34" charset="0"/>
              </a:rPr>
              <a:t>Secondary data is usually available at a fraction of the cost of obtaining primary data</a:t>
            </a:r>
          </a:p>
        </p:txBody>
      </p:sp>
    </p:spTree>
    <p:extLst>
      <p:ext uri="{BB962C8B-B14F-4D97-AF65-F5344CB8AC3E}">
        <p14:creationId xmlns:p14="http://schemas.microsoft.com/office/powerpoint/2010/main" val="415512455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20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9">
                                            <p:txEl>
                                              <p:pRg st="0" end="0"/>
                                            </p:txEl>
                                          </p:spTgt>
                                        </p:tgtEl>
                                        <p:attrNameLst>
                                          <p:attrName>style.visibility</p:attrName>
                                        </p:attrNameLst>
                                      </p:cBhvr>
                                      <p:to>
                                        <p:strVal val="visible"/>
                                      </p:to>
                                    </p:set>
                                    <p:animEffect transition="in" filter="wipe(left)">
                                      <p:cBhvr>
                                        <p:cTn id="12" dur="500"/>
                                        <p:tgtEl>
                                          <p:spTgt spid="143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339">
                                            <p:txEl>
                                              <p:pRg st="1" end="1"/>
                                            </p:txEl>
                                          </p:spTgt>
                                        </p:tgtEl>
                                        <p:attrNameLst>
                                          <p:attrName>style.visibility</p:attrName>
                                        </p:attrNameLst>
                                      </p:cBhvr>
                                      <p:to>
                                        <p:strVal val="visible"/>
                                      </p:to>
                                    </p:set>
                                    <p:animEffect transition="in" filter="wipe(left)">
                                      <p:cBhvr>
                                        <p:cTn id="17" dur="500"/>
                                        <p:tgtEl>
                                          <p:spTgt spid="143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P spid="1433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pPr>
              <a:lnSpc>
                <a:spcPct val="90000"/>
              </a:lnSpc>
              <a:spcBef>
                <a:spcPct val="35000"/>
              </a:spcBef>
            </a:pPr>
            <a:r>
              <a:rPr lang="en-US" dirty="0"/>
              <a:t>Scope of global marketing research</a:t>
            </a:r>
          </a:p>
          <a:p>
            <a:pPr>
              <a:lnSpc>
                <a:spcPct val="90000"/>
              </a:lnSpc>
              <a:spcBef>
                <a:spcPct val="35000"/>
              </a:spcBef>
            </a:pPr>
            <a:r>
              <a:rPr lang="en-US" dirty="0"/>
              <a:t>Challenges in planning international research</a:t>
            </a:r>
          </a:p>
          <a:p>
            <a:pPr>
              <a:lnSpc>
                <a:spcPct val="90000"/>
              </a:lnSpc>
              <a:spcBef>
                <a:spcPct val="35000"/>
              </a:spcBef>
            </a:pPr>
            <a:r>
              <a:rPr lang="en-US" dirty="0"/>
              <a:t>Utilizing secondary data</a:t>
            </a:r>
          </a:p>
          <a:p>
            <a:endParaRPr lang="en-US" dirty="0"/>
          </a:p>
        </p:txBody>
      </p:sp>
    </p:spTree>
    <p:extLst>
      <p:ext uri="{BB962C8B-B14F-4D97-AF65-F5344CB8AC3E}">
        <p14:creationId xmlns:p14="http://schemas.microsoft.com/office/powerpoint/2010/main" val="3102715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ndara" pitchFamily="34" charset="0"/>
              </a:rPr>
              <a:t>References</a:t>
            </a:r>
            <a:endParaRPr lang="en-US" dirty="0">
              <a:latin typeface="Candara" pitchFamily="34" charset="0"/>
            </a:endParaRPr>
          </a:p>
        </p:txBody>
      </p:sp>
      <p:sp>
        <p:nvSpPr>
          <p:cNvPr id="3" name="Content Placeholder 2"/>
          <p:cNvSpPr>
            <a:spLocks noGrp="1"/>
          </p:cNvSpPr>
          <p:nvPr>
            <p:ph idx="1"/>
          </p:nvPr>
        </p:nvSpPr>
        <p:spPr/>
        <p:txBody>
          <a:bodyPr/>
          <a:lstStyle/>
          <a:p>
            <a:r>
              <a:rPr lang="en-US" dirty="0" smtClean="0">
                <a:latin typeface="Candara" pitchFamily="34" charset="0"/>
              </a:rPr>
              <a:t>Gillespie, K., Jeannet, J.P. </a:t>
            </a:r>
            <a:r>
              <a:rPr lang="en-US" dirty="0">
                <a:latin typeface="Candara" pitchFamily="34" charset="0"/>
              </a:rPr>
              <a:t>and </a:t>
            </a:r>
            <a:r>
              <a:rPr lang="en-US" dirty="0" smtClean="0">
                <a:latin typeface="Candara" pitchFamily="34" charset="0"/>
              </a:rPr>
              <a:t>Hennessey, H.D. </a:t>
            </a:r>
            <a:r>
              <a:rPr lang="en-US" dirty="0">
                <a:latin typeface="Candara" pitchFamily="34" charset="0"/>
              </a:rPr>
              <a:t>(</a:t>
            </a:r>
            <a:r>
              <a:rPr lang="en-US" dirty="0" smtClean="0">
                <a:latin typeface="Candara" pitchFamily="34" charset="0"/>
              </a:rPr>
              <a:t>2004), </a:t>
            </a:r>
            <a:r>
              <a:rPr lang="en-GB" dirty="0" smtClean="0">
                <a:latin typeface="Candara" pitchFamily="34" charset="0"/>
              </a:rPr>
              <a:t>Global Marketing: An Interactive Approach, Houghton Mifflin, Boston, NY.</a:t>
            </a:r>
            <a:endParaRPr lang="en-GB" dirty="0">
              <a:latin typeface="Candara" pitchFamily="34" charset="0"/>
            </a:endParaRPr>
          </a:p>
          <a:p>
            <a:endParaRPr lang="en-US" dirty="0">
              <a:latin typeface="Candara" pitchFamily="34" charset="0"/>
            </a:endParaRPr>
          </a:p>
        </p:txBody>
      </p:sp>
    </p:spTree>
    <p:extLst>
      <p:ext uri="{BB962C8B-B14F-4D97-AF65-F5344CB8AC3E}">
        <p14:creationId xmlns:p14="http://schemas.microsoft.com/office/powerpoint/2010/main" val="1864410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291</TotalTime>
  <Words>367</Words>
  <Application>Microsoft Office PowerPoint</Application>
  <PresentationFormat>On-screen Show (4:3)</PresentationFormat>
  <Paragraphs>73</Paragraphs>
  <Slides>12</Slides>
  <Notes>8</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Global Marketing Research </vt:lpstr>
      <vt:lpstr>Recap</vt:lpstr>
      <vt:lpstr>Learning Objectives</vt:lpstr>
      <vt:lpstr>Chapter Overview</vt:lpstr>
      <vt:lpstr>The Scope</vt:lpstr>
      <vt:lpstr>The Challenges</vt:lpstr>
      <vt:lpstr>Research Techniques</vt:lpstr>
      <vt:lpstr> Properly Developing Research Questions </vt:lpstr>
      <vt:lpstr>Sources of Information</vt:lpstr>
      <vt:lpstr>Secondary Data</vt:lpstr>
      <vt:lpstr>Summary</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Muhammad Waqas</dc:creator>
  <cp:lastModifiedBy>home</cp:lastModifiedBy>
  <cp:revision>23</cp:revision>
  <dcterms:created xsi:type="dcterms:W3CDTF">2013-04-14T12:30:45Z</dcterms:created>
  <dcterms:modified xsi:type="dcterms:W3CDTF">2014-06-17T11:26:54Z</dcterms:modified>
</cp:coreProperties>
</file>