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1"/>
  </p:notesMasterIdLst>
  <p:sldIdLst>
    <p:sldId id="298" r:id="rId2"/>
    <p:sldId id="267" r:id="rId3"/>
    <p:sldId id="271" r:id="rId4"/>
    <p:sldId id="291" r:id="rId5"/>
    <p:sldId id="299" r:id="rId6"/>
    <p:sldId id="272" r:id="rId7"/>
    <p:sldId id="274" r:id="rId8"/>
    <p:sldId id="300" r:id="rId9"/>
    <p:sldId id="286" r:id="rId10"/>
    <p:sldId id="287" r:id="rId11"/>
    <p:sldId id="283" r:id="rId12"/>
    <p:sldId id="284" r:id="rId13"/>
    <p:sldId id="285" r:id="rId14"/>
    <p:sldId id="301" r:id="rId15"/>
    <p:sldId id="256" r:id="rId16"/>
    <p:sldId id="261" r:id="rId17"/>
    <p:sldId id="302" r:id="rId18"/>
    <p:sldId id="260" r:id="rId19"/>
    <p:sldId id="26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206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89B9B-AEAC-4DAD-8E8A-A4D15008D9BF}" type="datetimeFigureOut">
              <a:rPr lang="en-US" smtClean="0"/>
              <a:pPr/>
              <a:t>10/10/2013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E38DC4-3AFA-47EB-BA0A-00E71B5611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5060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70E6-BFC2-44A2-8668-111E55D8BC69}" type="datetime1">
              <a:rPr lang="en-US" smtClean="0"/>
              <a:pPr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1949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83932-803F-4B9C-8895-DFF1AD8FDD9B}" type="datetime1">
              <a:rPr lang="en-US" smtClean="0"/>
              <a:pPr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955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BF60-E96E-4288-ABD9-BCD0B3BFE3FD}" type="datetime1">
              <a:rPr lang="en-US" smtClean="0"/>
              <a:pPr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4233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F37D-C2EE-4E4A-8EF5-62452815A083}" type="datetime1">
              <a:rPr lang="en-US" smtClean="0"/>
              <a:pPr/>
              <a:t>10/10/2013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7192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25ADD-DC48-4B03-85C2-21C8692BEBB7}" type="datetime1">
              <a:rPr lang="en-US" smtClean="0"/>
              <a:pPr/>
              <a:t>10/10/2013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2239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ADE41-8D11-4BBE-A110-AF76B24C8510}" type="datetime1">
              <a:rPr lang="en-US" smtClean="0"/>
              <a:pPr/>
              <a:t>10/10/2013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3296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DAD0-69A2-420D-86B0-BEE99029D311}" type="datetime1">
              <a:rPr lang="en-US" smtClean="0"/>
              <a:pPr/>
              <a:t>10/10/2013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5699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E6D3-E382-4144-A3A2-F420D0F57AE1}" type="datetime1">
              <a:rPr lang="en-US" smtClean="0"/>
              <a:pPr/>
              <a:t>10/10/2013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7196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47057-E2DB-488F-BE3A-C25408E7C212}" type="datetime1">
              <a:rPr lang="en-US" smtClean="0"/>
              <a:pPr/>
              <a:t>10/10/2013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6790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407A-5039-4B78-9F86-015CE9DBEB5A}" type="datetime1">
              <a:rPr lang="en-US" smtClean="0"/>
              <a:pPr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6656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A1D22-E41C-4E98-9194-053820A4DA99}" type="datetime1">
              <a:rPr lang="en-US" smtClean="0"/>
              <a:pPr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9017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D108E-C276-4EED-A185-E42CAC4B0172}" type="datetime1">
              <a:rPr lang="en-US" smtClean="0"/>
              <a:pPr/>
              <a:t>10/10/2013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C55E6-74E7-4C0D-9ACE-4A1F521A5C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0607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78370" y="1447800"/>
            <a:ext cx="421179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 smtClean="0"/>
              <a:t>From Identity to Reality</a:t>
            </a:r>
          </a:p>
          <a:p>
            <a:pPr algn="ctr"/>
            <a:r>
              <a:rPr lang="en-GB" sz="3200" b="1" dirty="0" smtClean="0"/>
              <a:t>Corner No. 1: Ideology</a:t>
            </a:r>
            <a:endParaRPr lang="en-GB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496432" y="4952999"/>
            <a:ext cx="1975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 err="1" smtClean="0"/>
              <a:t>Zeenat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Jabbar</a:t>
            </a:r>
            <a:endParaRPr lang="en-GB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222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Aspects of Brand</a:t>
            </a:r>
          </a:p>
        </p:txBody>
      </p:sp>
      <p:sp>
        <p:nvSpPr>
          <p:cNvPr id="5488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876800"/>
          </a:xfrm>
          <a:solidFill>
            <a:srgbClr val="002060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BRAND IMAGE</a:t>
            </a:r>
          </a:p>
          <a:p>
            <a:pPr lvl="1">
              <a:lnSpc>
                <a:spcPct val="90000"/>
              </a:lnSpc>
            </a:pPr>
            <a:r>
              <a:rPr lang="en-US" sz="2200" dirty="0">
                <a:solidFill>
                  <a:schemeClr val="bg1"/>
                </a:solidFill>
              </a:rPr>
              <a:t>How the brand is now perceived</a:t>
            </a:r>
          </a:p>
          <a:p>
            <a:pPr>
              <a:lnSpc>
                <a:spcPct val="90000"/>
              </a:lnSpc>
            </a:pPr>
            <a:endParaRPr lang="en-US" sz="24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BRAND IDENTITY</a:t>
            </a:r>
          </a:p>
          <a:p>
            <a:pPr lvl="1">
              <a:lnSpc>
                <a:spcPct val="90000"/>
              </a:lnSpc>
            </a:pPr>
            <a:r>
              <a:rPr lang="en-US" sz="2200" dirty="0">
                <a:solidFill>
                  <a:schemeClr val="bg1"/>
                </a:solidFill>
              </a:rPr>
              <a:t>How strategists want the brand to be perceived</a:t>
            </a:r>
          </a:p>
          <a:p>
            <a:pPr>
              <a:lnSpc>
                <a:spcPct val="90000"/>
              </a:lnSpc>
            </a:pPr>
            <a:endParaRPr lang="en-US" sz="24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BRAND POSITION</a:t>
            </a:r>
          </a:p>
          <a:p>
            <a:pPr lvl="1">
              <a:lnSpc>
                <a:spcPct val="90000"/>
              </a:lnSpc>
            </a:pPr>
            <a:r>
              <a:rPr lang="en-US" sz="2200" dirty="0">
                <a:solidFill>
                  <a:schemeClr val="bg1"/>
                </a:solidFill>
              </a:rPr>
              <a:t>The part of the brand identity and value proposition to be actively communicated to a target </a:t>
            </a:r>
            <a:r>
              <a:rPr lang="en-US" sz="2200" dirty="0" smtClean="0">
                <a:solidFill>
                  <a:schemeClr val="bg1"/>
                </a:solidFill>
              </a:rPr>
              <a:t>audience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Brand Identity System</a:t>
            </a:r>
          </a:p>
        </p:txBody>
      </p:sp>
      <p:sp>
        <p:nvSpPr>
          <p:cNvPr id="49254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8077200" cy="5181600"/>
          </a:xfrm>
          <a:solidFill>
            <a:srgbClr val="002060">
              <a:alpha val="60000"/>
            </a:srgbClr>
          </a:solidFill>
        </p:spPr>
        <p:txBody>
          <a:bodyPr>
            <a:normAutofit fontScale="92500" lnSpcReduction="20000"/>
          </a:bodyPr>
          <a:lstStyle/>
          <a:p>
            <a:pPr marL="533400" indent="-533400">
              <a:buNone/>
            </a:pPr>
            <a:r>
              <a:rPr lang="en-US" dirty="0"/>
              <a:t>   </a:t>
            </a:r>
            <a:endParaRPr lang="en-US" dirty="0" smtClean="0"/>
          </a:p>
          <a:p>
            <a:pPr marL="533400" indent="-533400"/>
            <a:r>
              <a:rPr lang="en-US" dirty="0" smtClean="0">
                <a:solidFill>
                  <a:schemeClr val="bg1"/>
                </a:solidFill>
              </a:rPr>
              <a:t>A </a:t>
            </a:r>
            <a:r>
              <a:rPr lang="en-US" dirty="0">
                <a:solidFill>
                  <a:schemeClr val="bg1"/>
                </a:solidFill>
              </a:rPr>
              <a:t>brand’s identity can be viewed from four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   perspectives:</a:t>
            </a:r>
          </a:p>
          <a:p>
            <a:pPr marL="839788" lvl="1" indent="-495300">
              <a:buFont typeface="Wingdings" pitchFamily="2" charset="2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brand as product</a:t>
            </a:r>
          </a:p>
          <a:p>
            <a:pPr marL="839788" lvl="1" indent="-495300">
              <a:buFont typeface="Wingdings" pitchFamily="2" charset="2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brand as organization</a:t>
            </a:r>
          </a:p>
          <a:p>
            <a:pPr marL="839788" lvl="1" indent="-495300">
              <a:buFont typeface="Wingdings" pitchFamily="2" charset="2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brand as person</a:t>
            </a:r>
          </a:p>
          <a:p>
            <a:pPr marL="839788" lvl="1" indent="-495300">
              <a:buFont typeface="Wingdings" pitchFamily="2" charset="2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brand as symbol</a:t>
            </a:r>
          </a:p>
          <a:p>
            <a:pPr marL="533400" indent="-53340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533400" indent="-533400"/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When we view a brand from all these   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perspectives</a:t>
            </a:r>
            <a:r>
              <a:rPr lang="en-US" dirty="0">
                <a:solidFill>
                  <a:schemeClr val="bg1"/>
                </a:solidFill>
              </a:rPr>
              <a:t>, it is easier to develop/reinforce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a </a:t>
            </a:r>
            <a:r>
              <a:rPr lang="en-US" dirty="0">
                <a:solidFill>
                  <a:schemeClr val="bg1"/>
                </a:solidFill>
              </a:rPr>
              <a:t>Value Proposition, Credibility and,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ultimately</a:t>
            </a:r>
            <a:r>
              <a:rPr lang="en-US" dirty="0">
                <a:solidFill>
                  <a:schemeClr val="bg1"/>
                </a:solidFill>
              </a:rPr>
              <a:t>, a Relationship with the customer.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/>
          <p:cNvSpPr>
            <a:spLocks noChangeArrowheads="1"/>
          </p:cNvSpPr>
          <p:nvPr/>
        </p:nvSpPr>
        <p:spPr bwMode="auto">
          <a:xfrm>
            <a:off x="76200" y="457200"/>
            <a:ext cx="2895600" cy="1828800"/>
          </a:xfrm>
          <a:prstGeom prst="cloudCallout">
            <a:avLst>
              <a:gd name="adj1" fmla="val -9542"/>
              <a:gd name="adj2" fmla="val 94968"/>
            </a:avLst>
          </a:prstGeom>
          <a:solidFill>
            <a:srgbClr val="0000FF">
              <a:alpha val="50195"/>
            </a:srgbClr>
          </a:solidFill>
          <a:ln w="38100">
            <a:solidFill>
              <a:srgbClr val="99FF33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Times New Roman" pitchFamily="18" charset="0"/>
              </a:rPr>
              <a:t>Brand Name</a:t>
            </a:r>
          </a:p>
          <a:p>
            <a:pPr algn="ctr"/>
            <a:r>
              <a:rPr lang="en-US" sz="2400" b="1">
                <a:solidFill>
                  <a:schemeClr val="bg1"/>
                </a:solidFill>
                <a:latin typeface="Times New Roman" pitchFamily="18" charset="0"/>
              </a:rPr>
              <a:t>Awareness</a:t>
            </a:r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2133600" y="1752600"/>
            <a:ext cx="2895600" cy="1828800"/>
          </a:xfrm>
          <a:prstGeom prst="cloudCallout">
            <a:avLst>
              <a:gd name="adj1" fmla="val -43750"/>
              <a:gd name="adj2" fmla="val 70000"/>
            </a:avLst>
          </a:prstGeom>
          <a:solidFill>
            <a:srgbClr val="FF0066">
              <a:alpha val="50195"/>
            </a:srgbClr>
          </a:solidFill>
          <a:ln w="381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latin typeface="Times New Roman" pitchFamily="18" charset="0"/>
              </a:rPr>
              <a:t>Brand</a:t>
            </a:r>
          </a:p>
          <a:p>
            <a:pPr algn="ctr"/>
            <a:r>
              <a:rPr lang="en-US" sz="2400" b="1">
                <a:latin typeface="Times New Roman" pitchFamily="18" charset="0"/>
              </a:rPr>
              <a:t>Loyalty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3810000" y="3276600"/>
            <a:ext cx="2895600" cy="1828800"/>
          </a:xfrm>
          <a:prstGeom prst="cloudCallout">
            <a:avLst>
              <a:gd name="adj1" fmla="val -43750"/>
              <a:gd name="adj2" fmla="val 70000"/>
            </a:avLst>
          </a:prstGeom>
          <a:solidFill>
            <a:srgbClr val="CCCC00">
              <a:alpha val="50195"/>
            </a:srgbClr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latin typeface="Times New Roman" pitchFamily="18" charset="0"/>
              </a:rPr>
              <a:t>Perceived</a:t>
            </a:r>
          </a:p>
          <a:p>
            <a:pPr algn="ctr"/>
            <a:r>
              <a:rPr lang="en-US" sz="2400" b="1">
                <a:latin typeface="Times New Roman" pitchFamily="18" charset="0"/>
              </a:rPr>
              <a:t>Quality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5943600" y="4495800"/>
            <a:ext cx="2895600" cy="1828800"/>
          </a:xfrm>
          <a:prstGeom prst="cloudCallout">
            <a:avLst>
              <a:gd name="adj1" fmla="val -43750"/>
              <a:gd name="adj2" fmla="val 70000"/>
            </a:avLst>
          </a:prstGeom>
          <a:solidFill>
            <a:srgbClr val="99FF33">
              <a:alpha val="50195"/>
            </a:srgbClr>
          </a:solidFill>
          <a:ln w="381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latin typeface="Times New Roman" pitchFamily="18" charset="0"/>
              </a:rPr>
              <a:t>Brand</a:t>
            </a:r>
          </a:p>
          <a:p>
            <a:pPr algn="ctr"/>
            <a:r>
              <a:rPr lang="en-US" sz="2400" b="1">
                <a:latin typeface="Times New Roman" pitchFamily="18" charset="0"/>
              </a:rPr>
              <a:t>Associations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3914775" y="649288"/>
            <a:ext cx="3303588" cy="495300"/>
          </a:xfrm>
          <a:prstGeom prst="rect">
            <a:avLst/>
          </a:prstGeom>
          <a:solidFill>
            <a:schemeClr val="bg1">
              <a:alpha val="70195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u="sng"/>
              <a:t>BRAND EQUITY IS …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111975" y="5867400"/>
            <a:ext cx="764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TAPAL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xmlns="" val="106812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Oval 2"/>
          <p:cNvSpPr>
            <a:spLocks noChangeArrowheads="1"/>
          </p:cNvSpPr>
          <p:nvPr/>
        </p:nvSpPr>
        <p:spPr bwMode="auto">
          <a:xfrm>
            <a:off x="3505200" y="1638300"/>
            <a:ext cx="1447800" cy="1066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Verdana" pitchFamily="34" charset="0"/>
              </a:rPr>
              <a:t>Extended</a:t>
            </a:r>
          </a:p>
          <a:p>
            <a:pPr algn="ctr"/>
            <a:endParaRPr lang="en-US" sz="1400">
              <a:solidFill>
                <a:schemeClr val="tx1"/>
              </a:solidFill>
              <a:latin typeface="Verdana" pitchFamily="34" charset="0"/>
            </a:endParaRPr>
          </a:p>
          <a:p>
            <a:pPr algn="ctr"/>
            <a:endParaRPr lang="en-US" sz="1400">
              <a:solidFill>
                <a:schemeClr val="tx1"/>
              </a:solidFill>
              <a:latin typeface="Verdana" pitchFamily="34" charset="0"/>
            </a:endParaRPr>
          </a:p>
          <a:p>
            <a:pPr algn="ctr"/>
            <a:endParaRPr lang="en-US" sz="140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55296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334964"/>
            <a:ext cx="8229600" cy="808037"/>
          </a:xfrm>
        </p:spPr>
        <p:txBody>
          <a:bodyPr/>
          <a:lstStyle/>
          <a:p>
            <a:pPr algn="ctr"/>
            <a:r>
              <a:rPr lang="en-US" b="1" dirty="0"/>
              <a:t>Brand Identity Planning</a:t>
            </a:r>
          </a:p>
        </p:txBody>
      </p:sp>
      <p:sp>
        <p:nvSpPr>
          <p:cNvPr id="552964" name="Oval 4"/>
          <p:cNvSpPr>
            <a:spLocks noChangeArrowheads="1"/>
          </p:cNvSpPr>
          <p:nvPr/>
        </p:nvSpPr>
        <p:spPr bwMode="auto">
          <a:xfrm>
            <a:off x="3810000" y="2095500"/>
            <a:ext cx="762000" cy="381000"/>
          </a:xfrm>
          <a:prstGeom prst="ellipse">
            <a:avLst/>
          </a:prstGeom>
          <a:solidFill>
            <a:srgbClr val="9966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Verdana" pitchFamily="34" charset="0"/>
              </a:rPr>
              <a:t>core</a:t>
            </a:r>
          </a:p>
        </p:txBody>
      </p:sp>
      <p:sp>
        <p:nvSpPr>
          <p:cNvPr id="552965" name="Text Box 5"/>
          <p:cNvSpPr txBox="1">
            <a:spLocks noChangeArrowheads="1"/>
          </p:cNvSpPr>
          <p:nvPr/>
        </p:nvSpPr>
        <p:spPr bwMode="auto">
          <a:xfrm>
            <a:off x="533400" y="3314700"/>
            <a:ext cx="2209800" cy="2800767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2575" indent="-282575"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Verdana" pitchFamily="34" charset="0"/>
              </a:rPr>
              <a:t>Brand As Product</a:t>
            </a:r>
          </a:p>
          <a:p>
            <a:pPr marL="282575" indent="-282575"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Product Scope</a:t>
            </a:r>
          </a:p>
          <a:p>
            <a:pPr marL="282575" indent="-282575"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Product Attributes</a:t>
            </a:r>
          </a:p>
          <a:p>
            <a:pPr marL="282575" indent="-282575"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Quality/Value</a:t>
            </a:r>
          </a:p>
          <a:p>
            <a:pPr marL="282575" indent="-282575"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Uses</a:t>
            </a:r>
          </a:p>
          <a:p>
            <a:pPr marL="282575" indent="-282575"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Users</a:t>
            </a:r>
          </a:p>
          <a:p>
            <a:pPr marL="282575" indent="-282575"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Country</a:t>
            </a:r>
          </a:p>
        </p:txBody>
      </p:sp>
      <p:sp>
        <p:nvSpPr>
          <p:cNvPr id="552966" name="Text Box 6"/>
          <p:cNvSpPr txBox="1">
            <a:spLocks noChangeArrowheads="1"/>
          </p:cNvSpPr>
          <p:nvPr/>
        </p:nvSpPr>
        <p:spPr bwMode="auto">
          <a:xfrm>
            <a:off x="2895600" y="3314700"/>
            <a:ext cx="1981200" cy="1815882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Verdana" pitchFamily="34" charset="0"/>
              </a:rPr>
              <a:t>Brand as Organization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 Organizational Attributes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 Local vs. Global</a:t>
            </a:r>
          </a:p>
        </p:txBody>
      </p:sp>
      <p:sp>
        <p:nvSpPr>
          <p:cNvPr id="552967" name="Text Box 7"/>
          <p:cNvSpPr txBox="1">
            <a:spLocks noChangeArrowheads="1"/>
          </p:cNvSpPr>
          <p:nvPr/>
        </p:nvSpPr>
        <p:spPr bwMode="auto">
          <a:xfrm>
            <a:off x="4876800" y="3314700"/>
            <a:ext cx="1752600" cy="1815882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Verdana" pitchFamily="34" charset="0"/>
              </a:rPr>
              <a:t>Brand As Person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 Personality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 Brand-customer relationship</a:t>
            </a:r>
          </a:p>
        </p:txBody>
      </p:sp>
      <p:sp>
        <p:nvSpPr>
          <p:cNvPr id="552968" name="Text Box 8"/>
          <p:cNvSpPr txBox="1">
            <a:spLocks noChangeArrowheads="1"/>
          </p:cNvSpPr>
          <p:nvPr/>
        </p:nvSpPr>
        <p:spPr bwMode="auto">
          <a:xfrm>
            <a:off x="6858000" y="3314701"/>
            <a:ext cx="1752600" cy="2062103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Verdana" pitchFamily="34" charset="0"/>
              </a:rPr>
              <a:t>Brand As Symbol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 Visual Imagery and metaphors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 Brand </a:t>
            </a:r>
            <a:r>
              <a:rPr lang="en-US" sz="1600" dirty="0" err="1">
                <a:solidFill>
                  <a:schemeClr val="bg1"/>
                </a:solidFill>
                <a:latin typeface="Verdana" pitchFamily="34" charset="0"/>
              </a:rPr>
              <a:t>Hreritage</a:t>
            </a:r>
            <a:endParaRPr lang="en-US" sz="16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52969" name="Line 9"/>
          <p:cNvSpPr>
            <a:spLocks noChangeShapeType="1"/>
          </p:cNvSpPr>
          <p:nvPr/>
        </p:nvSpPr>
        <p:spPr bwMode="auto">
          <a:xfrm flipV="1">
            <a:off x="7391400" y="23241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2970" name="Line 10"/>
          <p:cNvSpPr>
            <a:spLocks noChangeShapeType="1"/>
          </p:cNvSpPr>
          <p:nvPr/>
        </p:nvSpPr>
        <p:spPr bwMode="auto">
          <a:xfrm flipH="1">
            <a:off x="4953000" y="2324100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2971" name="Line 11"/>
          <p:cNvSpPr>
            <a:spLocks noChangeShapeType="1"/>
          </p:cNvSpPr>
          <p:nvPr/>
        </p:nvSpPr>
        <p:spPr bwMode="auto">
          <a:xfrm flipV="1">
            <a:off x="5486400" y="23241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2972" name="Line 12"/>
          <p:cNvSpPr>
            <a:spLocks noChangeShapeType="1"/>
          </p:cNvSpPr>
          <p:nvPr/>
        </p:nvSpPr>
        <p:spPr bwMode="auto">
          <a:xfrm flipV="1">
            <a:off x="1295400" y="23241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2973" name="Line 13"/>
          <p:cNvSpPr>
            <a:spLocks noChangeShapeType="1"/>
          </p:cNvSpPr>
          <p:nvPr/>
        </p:nvSpPr>
        <p:spPr bwMode="auto">
          <a:xfrm>
            <a:off x="1295400" y="23241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52974" name="Line 14"/>
          <p:cNvSpPr>
            <a:spLocks noChangeShapeType="1"/>
          </p:cNvSpPr>
          <p:nvPr/>
        </p:nvSpPr>
        <p:spPr bwMode="auto">
          <a:xfrm flipV="1">
            <a:off x="3352800" y="24765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808038"/>
          </a:xfrm>
          <a:ln/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Brand Identity System</a:t>
            </a:r>
          </a:p>
        </p:txBody>
      </p:sp>
      <p:sp>
        <p:nvSpPr>
          <p:cNvPr id="493571" name="Text Box 3"/>
          <p:cNvSpPr txBox="1">
            <a:spLocks noChangeArrowheads="1"/>
          </p:cNvSpPr>
          <p:nvPr/>
        </p:nvSpPr>
        <p:spPr bwMode="auto">
          <a:xfrm>
            <a:off x="3657601" y="1676400"/>
            <a:ext cx="19688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solidFill>
                  <a:schemeClr val="tx1"/>
                </a:solidFill>
                <a:latin typeface="Times New Roman" charset="0"/>
              </a:rPr>
              <a:t>Brand Identity</a:t>
            </a:r>
          </a:p>
        </p:txBody>
      </p:sp>
      <p:sp>
        <p:nvSpPr>
          <p:cNvPr id="493572" name="Text Box 4"/>
          <p:cNvSpPr txBox="1">
            <a:spLocks noChangeArrowheads="1"/>
          </p:cNvSpPr>
          <p:nvPr/>
        </p:nvSpPr>
        <p:spPr bwMode="auto">
          <a:xfrm>
            <a:off x="1295401" y="2438400"/>
            <a:ext cx="1269899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solidFill>
                  <a:schemeClr val="tx1"/>
                </a:solidFill>
                <a:latin typeface="Times New Roman" charset="0"/>
              </a:rPr>
              <a:t>Brand as</a:t>
            </a:r>
          </a:p>
          <a:p>
            <a:pPr eaLnBrk="0" hangingPunct="0"/>
            <a:r>
              <a:rPr lang="en-US" sz="2400">
                <a:solidFill>
                  <a:schemeClr val="tx1"/>
                </a:solidFill>
                <a:latin typeface="Times New Roman" charset="0"/>
              </a:rPr>
              <a:t>Product</a:t>
            </a:r>
          </a:p>
        </p:txBody>
      </p:sp>
      <p:sp>
        <p:nvSpPr>
          <p:cNvPr id="493573" name="Text Box 5"/>
          <p:cNvSpPr txBox="1">
            <a:spLocks noChangeArrowheads="1"/>
          </p:cNvSpPr>
          <p:nvPr/>
        </p:nvSpPr>
        <p:spPr bwMode="auto">
          <a:xfrm>
            <a:off x="2971802" y="2438400"/>
            <a:ext cx="1783693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solidFill>
                  <a:schemeClr val="tx1"/>
                </a:solidFill>
                <a:latin typeface="Times New Roman" charset="0"/>
              </a:rPr>
              <a:t>Brand as</a:t>
            </a:r>
          </a:p>
          <a:p>
            <a:pPr eaLnBrk="0" hangingPunct="0"/>
            <a:r>
              <a:rPr lang="en-US" sz="2400" dirty="0">
                <a:solidFill>
                  <a:schemeClr val="tx1"/>
                </a:solidFill>
                <a:latin typeface="Times New Roman" charset="0"/>
              </a:rPr>
              <a:t>Organization</a:t>
            </a:r>
          </a:p>
        </p:txBody>
      </p:sp>
      <p:sp>
        <p:nvSpPr>
          <p:cNvPr id="493574" name="Text Box 6"/>
          <p:cNvSpPr txBox="1">
            <a:spLocks noChangeArrowheads="1"/>
          </p:cNvSpPr>
          <p:nvPr/>
        </p:nvSpPr>
        <p:spPr bwMode="auto">
          <a:xfrm>
            <a:off x="5181601" y="2438400"/>
            <a:ext cx="1269899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solidFill>
                  <a:schemeClr val="tx1"/>
                </a:solidFill>
                <a:latin typeface="Times New Roman" charset="0"/>
              </a:rPr>
              <a:t>Brand as</a:t>
            </a:r>
          </a:p>
          <a:p>
            <a:pPr eaLnBrk="0" hangingPunct="0"/>
            <a:r>
              <a:rPr lang="en-US" sz="2400">
                <a:solidFill>
                  <a:schemeClr val="tx1"/>
                </a:solidFill>
                <a:latin typeface="Times New Roman" charset="0"/>
              </a:rPr>
              <a:t>Person</a:t>
            </a:r>
          </a:p>
        </p:txBody>
      </p:sp>
      <p:sp>
        <p:nvSpPr>
          <p:cNvPr id="493575" name="Text Box 7"/>
          <p:cNvSpPr txBox="1">
            <a:spLocks noChangeArrowheads="1"/>
          </p:cNvSpPr>
          <p:nvPr/>
        </p:nvSpPr>
        <p:spPr bwMode="auto">
          <a:xfrm>
            <a:off x="6934200" y="2438400"/>
            <a:ext cx="1269899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solidFill>
                  <a:schemeClr val="tx1"/>
                </a:solidFill>
                <a:latin typeface="Times New Roman" charset="0"/>
              </a:rPr>
              <a:t>Brand as</a:t>
            </a:r>
          </a:p>
          <a:p>
            <a:pPr eaLnBrk="0" hangingPunct="0"/>
            <a:r>
              <a:rPr lang="en-US" sz="2400">
                <a:solidFill>
                  <a:schemeClr val="tx1"/>
                </a:solidFill>
                <a:latin typeface="Times New Roman" charset="0"/>
              </a:rPr>
              <a:t>Symbol</a:t>
            </a:r>
          </a:p>
        </p:txBody>
      </p:sp>
      <p:sp>
        <p:nvSpPr>
          <p:cNvPr id="493576" name="Text Box 8"/>
          <p:cNvSpPr txBox="1">
            <a:spLocks noChangeArrowheads="1"/>
          </p:cNvSpPr>
          <p:nvPr/>
        </p:nvSpPr>
        <p:spPr bwMode="auto">
          <a:xfrm>
            <a:off x="1219200" y="4267201"/>
            <a:ext cx="2380332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solidFill>
                  <a:schemeClr val="tx1"/>
                </a:solidFill>
                <a:latin typeface="Times New Roman" charset="0"/>
              </a:rPr>
              <a:t>Value Proposition</a:t>
            </a:r>
          </a:p>
        </p:txBody>
      </p:sp>
      <p:sp>
        <p:nvSpPr>
          <p:cNvPr id="493577" name="Text Box 9"/>
          <p:cNvSpPr txBox="1">
            <a:spLocks noChangeArrowheads="1"/>
          </p:cNvSpPr>
          <p:nvPr/>
        </p:nvSpPr>
        <p:spPr bwMode="auto">
          <a:xfrm>
            <a:off x="6324600" y="4267201"/>
            <a:ext cx="1515158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solidFill>
                  <a:schemeClr val="tx1"/>
                </a:solidFill>
                <a:latin typeface="Times New Roman" charset="0"/>
              </a:rPr>
              <a:t>Credibility</a:t>
            </a:r>
          </a:p>
        </p:txBody>
      </p:sp>
      <p:sp>
        <p:nvSpPr>
          <p:cNvPr id="493578" name="Text Box 10"/>
          <p:cNvSpPr txBox="1">
            <a:spLocks noChangeArrowheads="1"/>
          </p:cNvSpPr>
          <p:nvPr/>
        </p:nvSpPr>
        <p:spPr bwMode="auto">
          <a:xfrm>
            <a:off x="2743201" y="5486401"/>
            <a:ext cx="3865161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solidFill>
                  <a:schemeClr val="tx1"/>
                </a:solidFill>
                <a:latin typeface="Times New Roman" charset="0"/>
              </a:rPr>
              <a:t>Brand-Customer Relationship</a:t>
            </a:r>
          </a:p>
        </p:txBody>
      </p:sp>
      <p:sp>
        <p:nvSpPr>
          <p:cNvPr id="493579" name="Rectangle 11"/>
          <p:cNvSpPr>
            <a:spLocks noChangeArrowheads="1"/>
          </p:cNvSpPr>
          <p:nvPr/>
        </p:nvSpPr>
        <p:spPr bwMode="auto">
          <a:xfrm>
            <a:off x="838200" y="1676400"/>
            <a:ext cx="7772400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493580" name="Line 12"/>
          <p:cNvSpPr>
            <a:spLocks noChangeShapeType="1"/>
          </p:cNvSpPr>
          <p:nvPr/>
        </p:nvSpPr>
        <p:spPr bwMode="auto">
          <a:xfrm>
            <a:off x="2057400" y="3657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93581" name="Line 13"/>
          <p:cNvSpPr>
            <a:spLocks noChangeShapeType="1"/>
          </p:cNvSpPr>
          <p:nvPr/>
        </p:nvSpPr>
        <p:spPr bwMode="auto">
          <a:xfrm>
            <a:off x="7086600" y="3657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93582" name="Line 14"/>
          <p:cNvSpPr>
            <a:spLocks noChangeShapeType="1"/>
          </p:cNvSpPr>
          <p:nvPr/>
        </p:nvSpPr>
        <p:spPr bwMode="auto">
          <a:xfrm>
            <a:off x="4800600" y="3657600"/>
            <a:ext cx="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93583" name="Line 15"/>
          <p:cNvSpPr>
            <a:spLocks noChangeShapeType="1"/>
          </p:cNvSpPr>
          <p:nvPr/>
        </p:nvSpPr>
        <p:spPr bwMode="auto">
          <a:xfrm>
            <a:off x="2362200" y="4724400"/>
            <a:ext cx="838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93584" name="Line 16"/>
          <p:cNvSpPr>
            <a:spLocks noChangeShapeType="1"/>
          </p:cNvSpPr>
          <p:nvPr/>
        </p:nvSpPr>
        <p:spPr bwMode="auto">
          <a:xfrm flipH="1">
            <a:off x="6172200" y="4724400"/>
            <a:ext cx="762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935326" y="5867400"/>
            <a:ext cx="1118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CADBURY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xmlns="" val="64518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l"/>
            <a:r>
              <a:rPr lang="en-US" sz="2800" b="1" dirty="0"/>
              <a:t>Six Facets of Brand Identity</a:t>
            </a:r>
          </a:p>
        </p:txBody>
      </p:sp>
      <p:sp>
        <p:nvSpPr>
          <p:cNvPr id="5785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14400"/>
            <a:ext cx="8458200" cy="5257800"/>
          </a:xfrm>
        </p:spPr>
        <p:txBody>
          <a:bodyPr>
            <a:normAutofit/>
          </a:bodyPr>
          <a:lstStyle/>
          <a:p>
            <a:pPr marL="609600" indent="-609600">
              <a:lnSpc>
                <a:spcPct val="120000"/>
              </a:lnSpc>
              <a:buFont typeface="Times" charset="0"/>
              <a:buNone/>
            </a:pPr>
            <a:r>
              <a:rPr lang="en-US" sz="2000" b="1" dirty="0">
                <a:solidFill>
                  <a:srgbClr val="0033CC"/>
                </a:solidFill>
              </a:rPr>
              <a:t>1. A brand has physical qualities or a ‘physique’</a:t>
            </a:r>
          </a:p>
          <a:p>
            <a:pPr marL="990600" lvl="1" indent="-533400">
              <a:lnSpc>
                <a:spcPct val="120000"/>
              </a:lnSpc>
            </a:pPr>
            <a:r>
              <a:rPr lang="en-US" sz="2000" b="1" dirty="0"/>
              <a:t>What does it do?</a:t>
            </a:r>
          </a:p>
          <a:p>
            <a:pPr marL="990600" lvl="1" indent="-533400">
              <a:lnSpc>
                <a:spcPct val="120000"/>
              </a:lnSpc>
            </a:pPr>
            <a:r>
              <a:rPr lang="en-US" sz="2000" b="1" dirty="0"/>
              <a:t>What does it look like?</a:t>
            </a:r>
          </a:p>
          <a:p>
            <a:pPr marL="609600" indent="-609600">
              <a:lnSpc>
                <a:spcPct val="120000"/>
              </a:lnSpc>
            </a:pPr>
            <a:r>
              <a:rPr lang="en-US" sz="2000" b="1" dirty="0">
                <a:solidFill>
                  <a:srgbClr val="0033CC"/>
                </a:solidFill>
              </a:rPr>
              <a:t>2. A brand has its own personality</a:t>
            </a:r>
          </a:p>
          <a:p>
            <a:pPr marL="990600" lvl="1" indent="-533400">
              <a:lnSpc>
                <a:spcPct val="120000"/>
              </a:lnSpc>
            </a:pPr>
            <a:r>
              <a:rPr lang="en-US" sz="2000" b="1" dirty="0"/>
              <a:t>Spokesperson or figurehead role</a:t>
            </a:r>
          </a:p>
          <a:p>
            <a:pPr marL="609600" indent="-609600">
              <a:lnSpc>
                <a:spcPct val="120000"/>
              </a:lnSpc>
            </a:pPr>
            <a:r>
              <a:rPr lang="en-US" sz="2000" b="1" dirty="0"/>
              <a:t>      What brand would be if it were a person</a:t>
            </a:r>
          </a:p>
          <a:p>
            <a:pPr marL="609600" indent="-609600">
              <a:lnSpc>
                <a:spcPct val="120000"/>
              </a:lnSpc>
            </a:pPr>
            <a:r>
              <a:rPr lang="en-US" sz="2000" b="1" dirty="0">
                <a:solidFill>
                  <a:srgbClr val="0033CC"/>
                </a:solidFill>
              </a:rPr>
              <a:t>3. A brand has its own culture</a:t>
            </a:r>
          </a:p>
          <a:p>
            <a:pPr marL="990600" lvl="1" indent="-533400">
              <a:lnSpc>
                <a:spcPct val="120000"/>
              </a:lnSpc>
            </a:pPr>
            <a:r>
              <a:rPr lang="en-US" sz="2000" b="1" dirty="0"/>
              <a:t>Set of values feeding the brand’s inspiration</a:t>
            </a:r>
          </a:p>
          <a:p>
            <a:pPr marL="609600" indent="-609600">
              <a:lnSpc>
                <a:spcPct val="120000"/>
              </a:lnSpc>
            </a:pPr>
            <a:r>
              <a:rPr lang="en-US" sz="2000" b="1" dirty="0"/>
              <a:t>      Country of origin </a:t>
            </a:r>
          </a:p>
          <a:p>
            <a:pPr marL="609600" indent="-609600">
              <a:lnSpc>
                <a:spcPct val="120000"/>
              </a:lnSpc>
            </a:pPr>
            <a:r>
              <a:rPr lang="en-US" sz="2000" b="1" dirty="0">
                <a:solidFill>
                  <a:srgbClr val="0033CC"/>
                </a:solidFill>
              </a:rPr>
              <a:t>4. A brand has its own relationship</a:t>
            </a:r>
          </a:p>
          <a:p>
            <a:pPr marL="990600" lvl="1" indent="-533400">
              <a:lnSpc>
                <a:spcPct val="120000"/>
              </a:lnSpc>
            </a:pPr>
            <a:r>
              <a:rPr lang="en-US" sz="2000" b="1" dirty="0"/>
              <a:t>Exchanges between people and brand</a:t>
            </a:r>
          </a:p>
          <a:p>
            <a:pPr marL="990600" lvl="1" indent="-533400">
              <a:lnSpc>
                <a:spcPct val="120000"/>
              </a:lnSpc>
            </a:pPr>
            <a:r>
              <a:rPr lang="en-US" sz="2000" b="1" dirty="0"/>
              <a:t>Service sectors and retailers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81001"/>
            <a:ext cx="8229600" cy="5714999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rgbClr val="0033CC"/>
                </a:solidFill>
              </a:rPr>
              <a:t>5. A brand is a reflection</a:t>
            </a:r>
          </a:p>
          <a:p>
            <a:pPr lvl="1"/>
            <a:r>
              <a:rPr lang="en-US" dirty="0"/>
              <a:t>Produces a reflection or image of the buyer or user</a:t>
            </a:r>
          </a:p>
          <a:p>
            <a:pPr lvl="1"/>
            <a:r>
              <a:rPr lang="en-US" dirty="0"/>
              <a:t>Different from target the describes brand’s potential buyer or user</a:t>
            </a:r>
          </a:p>
          <a:p>
            <a:pPr lvl="1"/>
            <a:r>
              <a:rPr lang="en-US" dirty="0"/>
              <a:t>Customer is reflected as s/he wishes to be seen from using the brand</a:t>
            </a:r>
          </a:p>
          <a:p>
            <a:pPr lvl="1"/>
            <a:r>
              <a:rPr lang="en-US" dirty="0"/>
              <a:t>Consumers use brands to built their own identities</a:t>
            </a:r>
            <a:br>
              <a:rPr lang="en-US" dirty="0"/>
            </a:br>
            <a:endParaRPr lang="en-US" dirty="0"/>
          </a:p>
          <a:p>
            <a:r>
              <a:rPr lang="en-US" dirty="0">
                <a:solidFill>
                  <a:srgbClr val="0033CC"/>
                </a:solidFill>
              </a:rPr>
              <a:t>6. A brand speaks to our self image</a:t>
            </a:r>
          </a:p>
          <a:p>
            <a:pPr lvl="1"/>
            <a:r>
              <a:rPr lang="en-US" dirty="0"/>
              <a:t>Self image is the target’s own internal mirror</a:t>
            </a:r>
          </a:p>
          <a:p>
            <a:pPr lvl="1"/>
            <a:r>
              <a:rPr lang="en-US" dirty="0"/>
              <a:t>Attitude toward the brand fosters an inner relationship with self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4" name="AutoShape 2"/>
          <p:cNvSpPr>
            <a:spLocks noChangeArrowheads="1"/>
          </p:cNvSpPr>
          <p:nvPr/>
        </p:nvSpPr>
        <p:spPr bwMode="auto">
          <a:xfrm rot="5399046">
            <a:off x="2857500" y="2524125"/>
            <a:ext cx="3048000" cy="2667000"/>
          </a:xfrm>
          <a:prstGeom prst="hexagon">
            <a:avLst>
              <a:gd name="adj" fmla="val 28571"/>
              <a:gd name="vf" fmla="val 115470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5075" name="Line 3"/>
          <p:cNvSpPr>
            <a:spLocks noChangeShapeType="1"/>
          </p:cNvSpPr>
          <p:nvPr/>
        </p:nvSpPr>
        <p:spPr bwMode="auto">
          <a:xfrm>
            <a:off x="4402139" y="1954213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5076" name="Line 4"/>
          <p:cNvSpPr>
            <a:spLocks noChangeShapeType="1"/>
          </p:cNvSpPr>
          <p:nvPr/>
        </p:nvSpPr>
        <p:spPr bwMode="auto">
          <a:xfrm>
            <a:off x="1295400" y="3108325"/>
            <a:ext cx="6477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5077" name="Line 5"/>
          <p:cNvSpPr>
            <a:spLocks noChangeShapeType="1"/>
          </p:cNvSpPr>
          <p:nvPr/>
        </p:nvSpPr>
        <p:spPr bwMode="auto">
          <a:xfrm>
            <a:off x="1295400" y="4632325"/>
            <a:ext cx="6477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533652" y="2270127"/>
            <a:ext cx="4049713" cy="384176"/>
            <a:chOff x="1596" y="1622"/>
            <a:chExt cx="2551" cy="242"/>
          </a:xfrm>
        </p:grpSpPr>
        <p:sp>
          <p:nvSpPr>
            <p:cNvPr id="515079" name="Text Box 7"/>
            <p:cNvSpPr txBox="1">
              <a:spLocks noChangeArrowheads="1"/>
            </p:cNvSpPr>
            <p:nvPr/>
          </p:nvSpPr>
          <p:spPr bwMode="auto">
            <a:xfrm>
              <a:off x="1596" y="1631"/>
              <a:ext cx="71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dirty="0">
                  <a:latin typeface="Arial" charset="0"/>
                </a:rPr>
                <a:t>Physique</a:t>
              </a:r>
            </a:p>
          </p:txBody>
        </p:sp>
        <p:sp>
          <p:nvSpPr>
            <p:cNvPr id="515080" name="Text Box 8"/>
            <p:cNvSpPr txBox="1">
              <a:spLocks noChangeArrowheads="1"/>
            </p:cNvSpPr>
            <p:nvPr/>
          </p:nvSpPr>
          <p:spPr bwMode="auto">
            <a:xfrm>
              <a:off x="3312" y="1622"/>
              <a:ext cx="83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dirty="0">
                  <a:latin typeface="Arial" charset="0"/>
                </a:rPr>
                <a:t>Personality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305051" y="4937130"/>
            <a:ext cx="4405313" cy="384176"/>
            <a:chOff x="1452" y="3302"/>
            <a:chExt cx="2775" cy="242"/>
          </a:xfrm>
        </p:grpSpPr>
        <p:sp>
          <p:nvSpPr>
            <p:cNvPr id="515082" name="Text Box 10"/>
            <p:cNvSpPr txBox="1">
              <a:spLocks noChangeArrowheads="1"/>
            </p:cNvSpPr>
            <p:nvPr/>
          </p:nvSpPr>
          <p:spPr bwMode="auto">
            <a:xfrm>
              <a:off x="3408" y="3302"/>
              <a:ext cx="81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dirty="0">
                  <a:latin typeface="Arial" charset="0"/>
                </a:rPr>
                <a:t>Self-Image</a:t>
              </a:r>
            </a:p>
          </p:txBody>
        </p:sp>
        <p:sp>
          <p:nvSpPr>
            <p:cNvPr id="515083" name="Text Box 11"/>
            <p:cNvSpPr txBox="1">
              <a:spLocks noChangeArrowheads="1"/>
            </p:cNvSpPr>
            <p:nvPr/>
          </p:nvSpPr>
          <p:spPr bwMode="auto">
            <a:xfrm>
              <a:off x="1452" y="3311"/>
              <a:ext cx="763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dirty="0">
                  <a:latin typeface="Arial" charset="0"/>
                </a:rPr>
                <a:t>Reflection</a:t>
              </a: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1447800" y="3810006"/>
            <a:ext cx="5348288" cy="369889"/>
            <a:chOff x="912" y="2592"/>
            <a:chExt cx="3369" cy="233"/>
          </a:xfrm>
        </p:grpSpPr>
        <p:sp>
          <p:nvSpPr>
            <p:cNvPr id="515085" name="Text Box 13"/>
            <p:cNvSpPr txBox="1">
              <a:spLocks noChangeArrowheads="1"/>
            </p:cNvSpPr>
            <p:nvPr/>
          </p:nvSpPr>
          <p:spPr bwMode="auto">
            <a:xfrm>
              <a:off x="3696" y="2592"/>
              <a:ext cx="58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dirty="0">
                  <a:latin typeface="Arial" charset="0"/>
                </a:rPr>
                <a:t>Culture</a:t>
              </a:r>
            </a:p>
          </p:txBody>
        </p:sp>
        <p:sp>
          <p:nvSpPr>
            <p:cNvPr id="515086" name="Text Box 14"/>
            <p:cNvSpPr txBox="1">
              <a:spLocks noChangeArrowheads="1"/>
            </p:cNvSpPr>
            <p:nvPr/>
          </p:nvSpPr>
          <p:spPr bwMode="auto">
            <a:xfrm>
              <a:off x="912" y="2592"/>
              <a:ext cx="916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dirty="0">
                  <a:latin typeface="Arial" charset="0"/>
                </a:rPr>
                <a:t>Relationship</a:t>
              </a:r>
            </a:p>
          </p:txBody>
        </p:sp>
      </p:grpSp>
      <p:sp>
        <p:nvSpPr>
          <p:cNvPr id="515087" name="Text Box 15"/>
          <p:cNvSpPr txBox="1">
            <a:spLocks noChangeArrowheads="1"/>
          </p:cNvSpPr>
          <p:nvPr/>
        </p:nvSpPr>
        <p:spPr bwMode="auto">
          <a:xfrm>
            <a:off x="2819401" y="5638801"/>
            <a:ext cx="318067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b="1" dirty="0">
                <a:latin typeface="Arial" charset="0"/>
              </a:rPr>
              <a:t>PICTURE OF RECIPIENT</a:t>
            </a:r>
          </a:p>
        </p:txBody>
      </p:sp>
      <p:sp>
        <p:nvSpPr>
          <p:cNvPr id="515088" name="Text Box 16"/>
          <p:cNvSpPr txBox="1">
            <a:spLocks noChangeArrowheads="1"/>
          </p:cNvSpPr>
          <p:nvPr/>
        </p:nvSpPr>
        <p:spPr bwMode="auto">
          <a:xfrm>
            <a:off x="2971800" y="1600201"/>
            <a:ext cx="28825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b="1" dirty="0">
                <a:latin typeface="Arial" charset="0"/>
              </a:rPr>
              <a:t>PICTURE OF SENDER</a:t>
            </a:r>
          </a:p>
        </p:txBody>
      </p:sp>
      <p:sp>
        <p:nvSpPr>
          <p:cNvPr id="515089" name="Rectangle 17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dirty="0" err="1">
                <a:solidFill>
                  <a:schemeClr val="tx1"/>
                </a:solidFill>
              </a:rPr>
              <a:t>Kapferer</a:t>
            </a:r>
            <a:r>
              <a:rPr lang="en-US" dirty="0">
                <a:solidFill>
                  <a:schemeClr val="tx1"/>
                </a:solidFill>
              </a:rPr>
              <a:t> Brand Identity Prism</a:t>
            </a:r>
          </a:p>
        </p:txBody>
      </p: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533400" y="3352805"/>
            <a:ext cx="7604127" cy="369889"/>
            <a:chOff x="336" y="2304"/>
            <a:chExt cx="4790" cy="233"/>
          </a:xfrm>
        </p:grpSpPr>
        <p:sp>
          <p:nvSpPr>
            <p:cNvPr id="515091" name="Text Box 19"/>
            <p:cNvSpPr txBox="1">
              <a:spLocks noChangeArrowheads="1"/>
            </p:cNvSpPr>
            <p:nvPr/>
          </p:nvSpPr>
          <p:spPr bwMode="auto">
            <a:xfrm>
              <a:off x="3696" y="2304"/>
              <a:ext cx="143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 dirty="0">
                  <a:latin typeface="Arial" charset="0"/>
                </a:rPr>
                <a:t>INTERNALISATION</a:t>
              </a:r>
            </a:p>
          </p:txBody>
        </p:sp>
        <p:sp>
          <p:nvSpPr>
            <p:cNvPr id="515092" name="Text Box 20"/>
            <p:cNvSpPr txBox="1">
              <a:spLocks noChangeArrowheads="1"/>
            </p:cNvSpPr>
            <p:nvPr/>
          </p:nvSpPr>
          <p:spPr bwMode="auto">
            <a:xfrm>
              <a:off x="336" y="2304"/>
              <a:ext cx="147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 dirty="0">
                  <a:latin typeface="Arial" charset="0"/>
                </a:rPr>
                <a:t>EXTERNALISATION</a:t>
              </a: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087" grpId="0" autoUpdateAnimBg="0"/>
      <p:bldP spid="515088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AutoShape 2"/>
          <p:cNvSpPr>
            <a:spLocks noChangeAspect="1" noChangeArrowheads="1" noTextEdit="1"/>
          </p:cNvSpPr>
          <p:nvPr/>
        </p:nvSpPr>
        <p:spPr bwMode="auto">
          <a:xfrm>
            <a:off x="561975" y="595313"/>
            <a:ext cx="8020051" cy="566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59107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l="9105" t="8681" r="11940" b="868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1" y="609600"/>
            <a:ext cx="8016875" cy="571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064655" y="5867400"/>
            <a:ext cx="859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UFONE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xmlns="" val="114929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Brand Equity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Combination of Assets and Liabilities associated with a brand.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enhances or depreciate the value of brand.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Brand equity is the added value endowed on products and services, which may be reflected in the way consumers think, feel, and act with respect to the brand.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Five Major determinants- Brand Equity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Awareness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Quality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Perception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Loyalty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Patents and trademark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765825" y="5867400"/>
            <a:ext cx="1457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FAYSAL BANK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xmlns="" val="267958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Pyramid Of Brand Equity 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0"/>
            <a:ext cx="8458200" cy="4638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of Brand Equity 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59317" y="1600200"/>
            <a:ext cx="622536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C55E6-74E7-4C0D-9ACE-4A1F521A5C04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698</TotalTime>
  <Words>395</Words>
  <Application>Microsoft Office PowerPoint</Application>
  <PresentationFormat>On-screen Show (4:3)</PresentationFormat>
  <Paragraphs>130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Aspects of Brand</vt:lpstr>
      <vt:lpstr>Brand Identity System</vt:lpstr>
      <vt:lpstr>Slide 4</vt:lpstr>
      <vt:lpstr>Slide 5</vt:lpstr>
      <vt:lpstr>Brand Identity Planning</vt:lpstr>
      <vt:lpstr>Brand Identity System</vt:lpstr>
      <vt:lpstr>Slide 8</vt:lpstr>
      <vt:lpstr>Six Facets of Brand Identity</vt:lpstr>
      <vt:lpstr>Slide 10</vt:lpstr>
      <vt:lpstr>The Kapferer Brand Identity Prism</vt:lpstr>
      <vt:lpstr>Slide 12</vt:lpstr>
      <vt:lpstr>Slide 13</vt:lpstr>
      <vt:lpstr>Slide 14</vt:lpstr>
      <vt:lpstr>Brand Equity</vt:lpstr>
      <vt:lpstr>Five Major determinants- Brand Equity </vt:lpstr>
      <vt:lpstr>Slide 17</vt:lpstr>
      <vt:lpstr>Pyramid Of Brand Equity </vt:lpstr>
      <vt:lpstr>Process of Brand Equity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nikunj</dc:creator>
  <cp:lastModifiedBy>NTS</cp:lastModifiedBy>
  <cp:revision>49</cp:revision>
  <dcterms:created xsi:type="dcterms:W3CDTF">2009-11-14T11:23:01Z</dcterms:created>
  <dcterms:modified xsi:type="dcterms:W3CDTF">2013-10-10T05:59:22Z</dcterms:modified>
</cp:coreProperties>
</file>