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7"/>
  </p:handout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78" r:id="rId9"/>
    <p:sldId id="279" r:id="rId10"/>
    <p:sldId id="262" r:id="rId11"/>
    <p:sldId id="272" r:id="rId12"/>
    <p:sldId id="263" r:id="rId13"/>
    <p:sldId id="270" r:id="rId14"/>
    <p:sldId id="264" r:id="rId15"/>
    <p:sldId id="277" r:id="rId16"/>
    <p:sldId id="275" r:id="rId17"/>
    <p:sldId id="265" r:id="rId18"/>
    <p:sldId id="266" r:id="rId19"/>
    <p:sldId id="268" r:id="rId20"/>
    <p:sldId id="267" r:id="rId21"/>
    <p:sldId id="281" r:id="rId22"/>
    <p:sldId id="282" r:id="rId23"/>
    <p:sldId id="283" r:id="rId24"/>
    <p:sldId id="284" r:id="rId25"/>
    <p:sldId id="285" r:id="rId26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33CC"/>
    <a:srgbClr val="FF3300"/>
    <a:srgbClr val="CCFF33"/>
    <a:srgbClr val="993366"/>
    <a:srgbClr val="FFCCFF"/>
    <a:srgbClr val="66FF66"/>
    <a:srgbClr val="0099FF"/>
    <a:srgbClr val="CC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EA9175-A041-4CCA-AD8F-11B238BAAD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2696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11CFD-3F85-47F3-872B-47E6860952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1209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47DD-F1BB-499B-AE61-B99F5C470C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5954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8044-B4EF-464D-882E-5E4897B6F8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063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2650-68F2-48D7-8AB0-C662F0E5FA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8931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704B-44EF-4477-A946-8839197AB4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8937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AD550-C015-4A57-A7A9-12B4D0E58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358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7BFE-DB42-437F-A160-95FC8824D2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55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980CF-3F41-4663-95E4-2BA6C91600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980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1491-DC44-4D37-9875-4A9EF8266D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324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043F9-54B5-4916-AEA5-E994023F88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00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ED3-971E-40D1-A62B-827EA8DA3D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13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387B1-4DD9-481C-8EEA-6DE392B5CB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249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52600" y="728008"/>
            <a:ext cx="5562600" cy="1938992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6000" b="1" u="sng" dirty="0" smtClean="0">
                <a:solidFill>
                  <a:schemeClr val="bg1"/>
                </a:solidFill>
                <a:latin typeface="Comic Sans MS" pitchFamily="66" charset="0"/>
              </a:rPr>
              <a:t>Understanding Cultures</a:t>
            </a:r>
            <a:endParaRPr lang="en-US" sz="6000" b="1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6" descr="image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909887"/>
            <a:ext cx="4200525" cy="30337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" name="Picture 7" descr="image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6275" y="3941763"/>
            <a:ext cx="4657725" cy="2916237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76200"/>
            <a:ext cx="9144000" cy="674030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In case you needed further proof that the human race is doomed through stupidity, here are some actual label instructions on consumer goods: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1. On Sears hairdryer: "Do not use while sleeping". [Gee, that's the only time I have to work on my hair]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2. On a bag of Fritos: "You could be winner! No purchase necessary. Details inside". [Evidently, the shoplifter special]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3. On a bar of Dial soap: "Directions: Use like regular soap." [And that would be how...?]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4. On some Swanson frozen dinners: "Serving suggestions: Defrost." [But it's *just* a suggestion]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5. On Tesco's Tiramisu dessert (printed on bottom of box): "Do not turn upside down". [Oops, too late!]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6. On Marks &amp; Spencer Bread Pudding: "Product will be hot after heating". [As sure as night follows the day...]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7. On packaging for a </a:t>
            </a:r>
            <a:r>
              <a:rPr lang="en-US" b="1" dirty="0" err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Rowenta</a:t>
            </a:r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iron: "Do not iron clothes on body". [But wouldn't this save even more time?]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8. On Boot's Children's Cough Medicine: "Do not drive a car or operate machinery after taking this medication". [We could do a lot to reduce the rate of construction accidents, if we could just get those 5-year-olds with head-colds off those forklifts.]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9. On </a:t>
            </a:r>
            <a:r>
              <a:rPr lang="en-US" b="1" dirty="0" err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Nytol</a:t>
            </a:r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Sleep Aid: "Warning: May cause drowsiness". [One would hope]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10. On most brands of Christmas lights: "For indoor or outdoor use only". [As opposed to what?]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11. On a Japanese food processor: "Not to be used for the other use". [I </a:t>
            </a:r>
            <a:r>
              <a:rPr lang="en-US" b="1" dirty="0" err="1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gotta</a:t>
            </a:r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 admit, I'm curious]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12. On Sainsbury's peanuts: "Warning: Contains nuts". [NEWS FLASH]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13. On an American Airlines packet of nuts: "Instructions: open packet, eat nuts." [Step 3: Fly Delta] </a:t>
            </a:r>
          </a:p>
          <a:p>
            <a:r>
              <a:rPr lang="en-US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rPr>
              <a:t>14. On a child's Superman costume: Wearing of this garment does not enable you to fly". [I don't blame the company. I do blame parents for this]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3838575" cy="70485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4400">
                <a:solidFill>
                  <a:srgbClr val="66FF66"/>
                </a:solidFill>
                <a:latin typeface="Arial Black" pitchFamily="34" charset="0"/>
              </a:rPr>
              <a:t>Social Class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04800" y="838200"/>
            <a:ext cx="8534400" cy="1716088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FAFD00"/>
                </a:solidFill>
                <a:latin typeface="Helvetica" pitchFamily="34" charset="0"/>
              </a:rPr>
              <a:t>Social Class </a:t>
            </a: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is Determined by a Complex Set of Variables, Including: </a:t>
            </a:r>
            <a:r>
              <a:rPr lang="en-US" sz="2600" b="1">
                <a:solidFill>
                  <a:srgbClr val="FAFD00"/>
                </a:solidFill>
                <a:latin typeface="Helvetica" pitchFamily="34" charset="0"/>
              </a:rPr>
              <a:t>Income</a:t>
            </a: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, </a:t>
            </a:r>
            <a:r>
              <a:rPr lang="en-US" sz="2600" b="1">
                <a:solidFill>
                  <a:srgbClr val="FAFD00"/>
                </a:solidFill>
                <a:latin typeface="Helvetica" pitchFamily="34" charset="0"/>
              </a:rPr>
              <a:t>Family Background, </a:t>
            </a: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and </a:t>
            </a:r>
            <a:r>
              <a:rPr lang="en-US" sz="2600" b="1">
                <a:solidFill>
                  <a:srgbClr val="FAFD00"/>
                </a:solidFill>
                <a:latin typeface="Helvetica" pitchFamily="34" charset="0"/>
              </a:rPr>
              <a:t>Occupation</a:t>
            </a: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.</a:t>
            </a:r>
          </a:p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Social Class Influences:</a:t>
            </a:r>
          </a:p>
        </p:txBody>
      </p:sp>
      <p:grpSp>
        <p:nvGrpSpPr>
          <p:cNvPr id="3078" name="Group 6"/>
          <p:cNvGrpSpPr>
            <a:grpSpLocks/>
          </p:cNvGrpSpPr>
          <p:nvPr/>
        </p:nvGrpSpPr>
        <p:grpSpPr bwMode="auto">
          <a:xfrm>
            <a:off x="882650" y="2732088"/>
            <a:ext cx="7378700" cy="3641725"/>
            <a:chOff x="556" y="1721"/>
            <a:chExt cx="4648" cy="2294"/>
          </a:xfrm>
        </p:grpSpPr>
        <p:sp>
          <p:nvSpPr>
            <p:cNvPr id="3079" name="AutoShape 7"/>
            <p:cNvSpPr>
              <a:spLocks noChangeArrowheads="1"/>
            </p:cNvSpPr>
            <p:nvPr/>
          </p:nvSpPr>
          <p:spPr bwMode="auto">
            <a:xfrm rot="5400000">
              <a:off x="2622" y="-345"/>
              <a:ext cx="516" cy="4648"/>
            </a:xfrm>
            <a:prstGeom prst="cube">
              <a:avLst>
                <a:gd name="adj" fmla="val 11639"/>
              </a:avLst>
            </a:prstGeom>
            <a:solidFill>
              <a:schemeClr val="folHlink">
                <a:alpha val="39999"/>
              </a:schemeClr>
            </a:solidFill>
            <a:ln w="381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93662" tIns="46038" rIns="93662" bIns="46038" anchor="ctr"/>
            <a:lstStyle/>
            <a:p>
              <a:pPr algn="ctr" defTabSz="927100" eaLnBrk="0" hangingPunct="0"/>
              <a:r>
                <a:rPr lang="en-US" sz="2200" b="1" i="1">
                  <a:solidFill>
                    <a:schemeClr val="bg1"/>
                  </a:solidFill>
                </a:rPr>
                <a:t>How Much </a:t>
              </a:r>
              <a:r>
                <a:rPr lang="en-US" sz="2200" b="1">
                  <a:solidFill>
                    <a:schemeClr val="bg1"/>
                  </a:solidFill>
                </a:rPr>
                <a:t>Money Will Be Spent</a:t>
              </a:r>
              <a:r>
                <a:rPr lang="en-US" sz="2200" b="1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080" name="AutoShape 8"/>
            <p:cNvSpPr>
              <a:spLocks noChangeArrowheads="1"/>
            </p:cNvSpPr>
            <p:nvPr/>
          </p:nvSpPr>
          <p:spPr bwMode="auto">
            <a:xfrm rot="5400000">
              <a:off x="2624" y="248"/>
              <a:ext cx="512" cy="4648"/>
            </a:xfrm>
            <a:prstGeom prst="cube">
              <a:avLst>
                <a:gd name="adj" fmla="val 11639"/>
              </a:avLst>
            </a:prstGeom>
            <a:solidFill>
              <a:srgbClr val="FF0000">
                <a:alpha val="53999"/>
              </a:srgbClr>
            </a:solidFill>
            <a:ln w="3810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93662" tIns="46038" rIns="93662" bIns="46038" anchor="ctr"/>
            <a:lstStyle/>
            <a:p>
              <a:pPr algn="ctr" defTabSz="927100" eaLnBrk="0" hangingPunct="0">
                <a:lnSpc>
                  <a:spcPct val="90000"/>
                </a:lnSpc>
              </a:pPr>
              <a:r>
                <a:rPr lang="en-US" sz="2200" b="1" i="1">
                  <a:solidFill>
                    <a:schemeClr val="bg1"/>
                  </a:solidFill>
                </a:rPr>
                <a:t>How</a:t>
              </a:r>
              <a:r>
                <a:rPr lang="en-US" sz="2200" b="1">
                  <a:solidFill>
                    <a:schemeClr val="bg1"/>
                  </a:solidFill>
                </a:rPr>
                <a:t> Money Will Be Spent</a:t>
              </a:r>
            </a:p>
          </p:txBody>
        </p:sp>
        <p:sp>
          <p:nvSpPr>
            <p:cNvPr id="3081" name="AutoShape 9"/>
            <p:cNvSpPr>
              <a:spLocks noChangeArrowheads="1"/>
            </p:cNvSpPr>
            <p:nvPr/>
          </p:nvSpPr>
          <p:spPr bwMode="auto">
            <a:xfrm rot="5400000">
              <a:off x="2612" y="858"/>
              <a:ext cx="536" cy="4648"/>
            </a:xfrm>
            <a:prstGeom prst="cube">
              <a:avLst>
                <a:gd name="adj" fmla="val 11639"/>
              </a:avLst>
            </a:prstGeom>
            <a:solidFill>
              <a:srgbClr val="CC99FF">
                <a:alpha val="69000"/>
              </a:srgbClr>
            </a:solidFill>
            <a:ln w="38100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93662" tIns="46038" rIns="93662" bIns="46038" anchor="ctr"/>
            <a:lstStyle/>
            <a:p>
              <a:pPr algn="ctr" defTabSz="927100" eaLnBrk="0" hangingPunct="0">
                <a:lnSpc>
                  <a:spcPct val="90000"/>
                </a:lnSpc>
              </a:pPr>
              <a:r>
                <a:rPr lang="en-US" sz="2200" b="1">
                  <a:solidFill>
                    <a:schemeClr val="bg1"/>
                  </a:solidFill>
                </a:rPr>
                <a:t>Access to Resources Such as Education, Housing, </a:t>
              </a:r>
            </a:p>
            <a:p>
              <a:pPr algn="ctr" defTabSz="927100" eaLnBrk="0" hangingPunct="0">
                <a:lnSpc>
                  <a:spcPct val="90000"/>
                </a:lnSpc>
              </a:pPr>
              <a:r>
                <a:rPr lang="en-US" sz="2200" b="1">
                  <a:solidFill>
                    <a:schemeClr val="bg1"/>
                  </a:solidFill>
                </a:rPr>
                <a:t>and Consumer Goods</a:t>
              </a:r>
            </a:p>
          </p:txBody>
        </p:sp>
        <p:sp>
          <p:nvSpPr>
            <p:cNvPr id="3082" name="AutoShape 10"/>
            <p:cNvSpPr>
              <a:spLocks noChangeArrowheads="1"/>
            </p:cNvSpPr>
            <p:nvPr/>
          </p:nvSpPr>
          <p:spPr bwMode="auto">
            <a:xfrm rot="5400000">
              <a:off x="2639" y="1450"/>
              <a:ext cx="482" cy="4648"/>
            </a:xfrm>
            <a:prstGeom prst="cube">
              <a:avLst>
                <a:gd name="adj" fmla="val 11639"/>
              </a:avLst>
            </a:prstGeom>
            <a:solidFill>
              <a:srgbClr val="FF6600">
                <a:alpha val="52000"/>
              </a:srgbClr>
            </a:solidFill>
            <a:ln w="3810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93662" tIns="46038" rIns="93662" bIns="46038" anchor="ctr"/>
            <a:lstStyle/>
            <a:p>
              <a:pPr algn="ctr" defTabSz="927100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Taste and Lifestyles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38100"/>
            <a:ext cx="5640388" cy="644525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4000">
                <a:solidFill>
                  <a:srgbClr val="66FF66"/>
                </a:solidFill>
                <a:latin typeface="Arial Black" pitchFamily="34" charset="0"/>
              </a:rPr>
              <a:t>Social Stratification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457200" y="571500"/>
            <a:ext cx="8162925" cy="803275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FAFD00"/>
                </a:solidFill>
                <a:latin typeface="Helvetica" pitchFamily="34" charset="0"/>
              </a:rPr>
              <a:t>Social Stratification</a:t>
            </a: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 </a:t>
            </a: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Refers to the Creation of Artificial Divisions In a Society by:</a:t>
            </a: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1104900" y="1771650"/>
            <a:ext cx="6934200" cy="4476750"/>
            <a:chOff x="696" y="1140"/>
            <a:chExt cx="4368" cy="2820"/>
          </a:xfrm>
        </p:grpSpPr>
        <p:sp>
          <p:nvSpPr>
            <p:cNvPr id="4103" name="Oval 7"/>
            <p:cNvSpPr>
              <a:spLocks noChangeArrowheads="1"/>
            </p:cNvSpPr>
            <p:nvPr/>
          </p:nvSpPr>
          <p:spPr bwMode="auto">
            <a:xfrm>
              <a:off x="696" y="1140"/>
              <a:ext cx="2393" cy="1742"/>
            </a:xfrm>
            <a:prstGeom prst="ellipse">
              <a:avLst/>
            </a:prstGeom>
            <a:solidFill>
              <a:srgbClr val="FF00FF">
                <a:alpha val="64999"/>
              </a:srgbClr>
            </a:solidFill>
            <a:ln w="38100">
              <a:solidFill>
                <a:srgbClr val="FF99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Oval 8"/>
            <p:cNvSpPr>
              <a:spLocks noChangeArrowheads="1"/>
            </p:cNvSpPr>
            <p:nvPr/>
          </p:nvSpPr>
          <p:spPr bwMode="auto">
            <a:xfrm>
              <a:off x="2672" y="1163"/>
              <a:ext cx="2392" cy="1741"/>
            </a:xfrm>
            <a:prstGeom prst="ellipse">
              <a:avLst/>
            </a:prstGeom>
            <a:solidFill>
              <a:srgbClr val="FFFF00">
                <a:alpha val="58000"/>
              </a:srgbClr>
            </a:solidFill>
            <a:ln w="38100">
              <a:solidFill>
                <a:srgbClr val="FFCC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1623" y="2218"/>
              <a:ext cx="2392" cy="1742"/>
            </a:xfrm>
            <a:prstGeom prst="ellipse">
              <a:avLst/>
            </a:prstGeom>
            <a:solidFill>
              <a:srgbClr val="339966">
                <a:alpha val="69000"/>
              </a:srgbClr>
            </a:solidFill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lIns="74612" tIns="36512" rIns="74612" bIns="36512" anchor="ctr"/>
            <a:lstStyle/>
            <a:p>
              <a:pPr algn="ctr" defTabSz="598488" eaLnBrk="0" hangingPunct="0">
                <a:lnSpc>
                  <a:spcPct val="90000"/>
                </a:lnSpc>
              </a:pPr>
              <a:r>
                <a:rPr lang="en-US" sz="2800" b="1">
                  <a:solidFill>
                    <a:srgbClr val="66FF66"/>
                  </a:solidFill>
                  <a:latin typeface="Helvetica" pitchFamily="34" charset="0"/>
                </a:rPr>
                <a:t>Status </a:t>
              </a:r>
            </a:p>
            <a:p>
              <a:pPr algn="ctr" defTabSz="598488" eaLnBrk="0" hangingPunct="0">
                <a:lnSpc>
                  <a:spcPct val="90000"/>
                </a:lnSpc>
              </a:pPr>
              <a:r>
                <a:rPr lang="en-US" sz="2800" b="1">
                  <a:solidFill>
                    <a:srgbClr val="66FF66"/>
                  </a:solidFill>
                  <a:latin typeface="Helvetica" pitchFamily="34" charset="0"/>
                </a:rPr>
                <a:t>Hierarchy</a:t>
              </a:r>
            </a:p>
            <a:p>
              <a:pPr algn="ctr" defTabSz="598488" eaLnBrk="0" hangingPunct="0">
                <a:lnSpc>
                  <a:spcPct val="90000"/>
                </a:lnSpc>
              </a:pPr>
              <a:endParaRPr lang="en-US" sz="2400" b="1">
                <a:solidFill>
                  <a:srgbClr val="000000"/>
                </a:solidFill>
                <a:latin typeface="Helvetica" pitchFamily="34" charset="0"/>
              </a:endParaRPr>
            </a:p>
            <a:p>
              <a:pPr algn="ctr" defTabSz="598488" eaLnBrk="0" hangingPunct="0">
                <a:lnSpc>
                  <a:spcPct val="90000"/>
                </a:lnSpc>
              </a:pPr>
              <a:r>
                <a:rPr lang="en-US" sz="2200" b="1">
                  <a:solidFill>
                    <a:schemeClr val="bg1"/>
                  </a:solidFill>
                  <a:latin typeface="Helvetica" pitchFamily="34" charset="0"/>
                </a:rPr>
                <a:t>Some Members Are</a:t>
              </a:r>
            </a:p>
            <a:p>
              <a:pPr algn="ctr" defTabSz="598488" eaLnBrk="0" hangingPunct="0">
                <a:lnSpc>
                  <a:spcPct val="90000"/>
                </a:lnSpc>
              </a:pPr>
              <a:r>
                <a:rPr lang="en-US" sz="2200" b="1">
                  <a:solidFill>
                    <a:schemeClr val="bg1"/>
                  </a:solidFill>
                  <a:latin typeface="Helvetica" pitchFamily="34" charset="0"/>
                </a:rPr>
                <a:t>Somehow Better Off</a:t>
              </a:r>
            </a:p>
            <a:p>
              <a:pPr algn="ctr" defTabSz="598488" eaLnBrk="0" hangingPunct="0">
                <a:lnSpc>
                  <a:spcPct val="90000"/>
                </a:lnSpc>
              </a:pPr>
              <a:r>
                <a:rPr lang="en-US" sz="2200" b="1">
                  <a:solidFill>
                    <a:schemeClr val="bg1"/>
                  </a:solidFill>
                  <a:latin typeface="Helvetica" pitchFamily="34" charset="0"/>
                </a:rPr>
                <a:t>Than Others</a:t>
              </a:r>
            </a:p>
          </p:txBody>
        </p:sp>
      </p:grp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1441450" y="2355850"/>
            <a:ext cx="2752725" cy="1244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00"/>
                </a:solidFill>
                <a:latin typeface="Helvetica" pitchFamily="34" charset="0"/>
              </a:rPr>
              <a:t>Achieved Status</a:t>
            </a:r>
          </a:p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200" b="1">
                <a:solidFill>
                  <a:srgbClr val="000000"/>
                </a:solidFill>
                <a:latin typeface="Helvetica" pitchFamily="34" charset="0"/>
              </a:rPr>
              <a:t>Earned Through Hard Work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4794250" y="2432050"/>
            <a:ext cx="2924175" cy="1244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00"/>
                </a:solidFill>
                <a:latin typeface="Helvetica" pitchFamily="34" charset="0"/>
              </a:rPr>
              <a:t>  Ascribed Status</a:t>
            </a:r>
          </a:p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200" b="1">
                <a:solidFill>
                  <a:srgbClr val="000000"/>
                </a:solidFill>
                <a:latin typeface="Helvetica" pitchFamily="34" charset="0"/>
              </a:rPr>
              <a:t>Obtained Through Luck or Inheritance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3968750" cy="58420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latin typeface="Arial Black" pitchFamily="34" charset="0"/>
              </a:rPr>
              <a:t>Class Structure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 rot="16200000">
            <a:off x="-1854200" y="3225800"/>
            <a:ext cx="5173663" cy="855663"/>
          </a:xfrm>
          <a:prstGeom prst="rightArrow">
            <a:avLst>
              <a:gd name="adj1" fmla="val 75000"/>
              <a:gd name="adj2" fmla="val 52654"/>
            </a:avLst>
          </a:prstGeom>
          <a:solidFill>
            <a:srgbClr val="99CC00">
              <a:alpha val="74001"/>
            </a:srgbClr>
          </a:solidFill>
          <a:ln w="38100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90000"/>
              </a:lnSpc>
            </a:pPr>
            <a:r>
              <a:rPr lang="en-US" sz="2000" b="1">
                <a:solidFill>
                  <a:srgbClr val="000000"/>
                </a:solidFill>
                <a:latin typeface="Helvetica" pitchFamily="34" charset="0"/>
              </a:rPr>
              <a:t>Access to Resources Such As Money, 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sz="2000" b="1">
                <a:solidFill>
                  <a:srgbClr val="000000"/>
                </a:solidFill>
                <a:latin typeface="Helvetica" pitchFamily="34" charset="0"/>
              </a:rPr>
              <a:t>Education, and Luxury Goods</a:t>
            </a:r>
          </a:p>
        </p:txBody>
      </p: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3132138" y="882650"/>
            <a:ext cx="4968875" cy="5516563"/>
            <a:chOff x="1973" y="556"/>
            <a:chExt cx="3130" cy="3475"/>
          </a:xfrm>
        </p:grpSpPr>
        <p:sp>
          <p:nvSpPr>
            <p:cNvPr id="5130" name="AutoShape 10"/>
            <p:cNvSpPr>
              <a:spLocks noChangeArrowheads="1"/>
            </p:cNvSpPr>
            <p:nvPr/>
          </p:nvSpPr>
          <p:spPr bwMode="auto">
            <a:xfrm rot="5400000">
              <a:off x="3336" y="-807"/>
              <a:ext cx="404" cy="3130"/>
            </a:xfrm>
            <a:prstGeom prst="cube">
              <a:avLst>
                <a:gd name="adj" fmla="val 16046"/>
              </a:avLst>
            </a:prstGeom>
            <a:solidFill>
              <a:schemeClr val="hlink">
                <a:alpha val="53999"/>
              </a:schemeClr>
            </a:solidFill>
            <a:ln w="38100">
              <a:solidFill>
                <a:srgbClr val="CCFF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87312" tIns="44450" rIns="87312" bIns="44450" anchor="ctr"/>
            <a:lstStyle/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Upper-Upper</a:t>
              </a:r>
            </a:p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0.3%</a:t>
              </a:r>
            </a:p>
          </p:txBody>
        </p:sp>
        <p:sp>
          <p:nvSpPr>
            <p:cNvPr id="5131" name="AutoShape 11"/>
            <p:cNvSpPr>
              <a:spLocks noChangeArrowheads="1"/>
            </p:cNvSpPr>
            <p:nvPr/>
          </p:nvSpPr>
          <p:spPr bwMode="auto">
            <a:xfrm rot="5400000">
              <a:off x="3336" y="-295"/>
              <a:ext cx="404" cy="3130"/>
            </a:xfrm>
            <a:prstGeom prst="cube">
              <a:avLst>
                <a:gd name="adj" fmla="val 16046"/>
              </a:avLst>
            </a:prstGeom>
            <a:solidFill>
              <a:srgbClr val="0000FF">
                <a:alpha val="56000"/>
              </a:srgbClr>
            </a:solidFill>
            <a:ln w="38100">
              <a:solidFill>
                <a:srgbClr val="99CC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87312" tIns="44450" rIns="87312" bIns="44450" anchor="ctr"/>
            <a:lstStyle/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Lower-Upper</a:t>
              </a:r>
            </a:p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1.2%</a:t>
              </a:r>
            </a:p>
          </p:txBody>
        </p:sp>
        <p:sp>
          <p:nvSpPr>
            <p:cNvPr id="5132" name="AutoShape 12"/>
            <p:cNvSpPr>
              <a:spLocks noChangeArrowheads="1"/>
            </p:cNvSpPr>
            <p:nvPr/>
          </p:nvSpPr>
          <p:spPr bwMode="auto">
            <a:xfrm rot="5400000">
              <a:off x="3336" y="217"/>
              <a:ext cx="404" cy="3130"/>
            </a:xfrm>
            <a:prstGeom prst="cube">
              <a:avLst>
                <a:gd name="adj" fmla="val 16046"/>
              </a:avLst>
            </a:prstGeom>
            <a:solidFill>
              <a:srgbClr val="CC99FF">
                <a:alpha val="62000"/>
              </a:srgbClr>
            </a:solidFill>
            <a:ln w="381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87312" tIns="44450" rIns="87312" bIns="44450" anchor="ctr"/>
            <a:lstStyle/>
            <a:p>
              <a:pPr algn="ctr" defTabSz="857250" eaLnBrk="0" hangingPunct="0"/>
              <a:r>
                <a:rPr lang="en-US" sz="2000" b="1">
                  <a:solidFill>
                    <a:srgbClr val="000000"/>
                  </a:solidFill>
                </a:rPr>
                <a:t>Upper-Middle</a:t>
              </a:r>
            </a:p>
            <a:p>
              <a:pPr algn="ctr" defTabSz="857250" eaLnBrk="0" hangingPunct="0"/>
              <a:r>
                <a:rPr lang="en-US" sz="2000" b="1">
                  <a:solidFill>
                    <a:srgbClr val="000000"/>
                  </a:solidFill>
                </a:rPr>
                <a:t>12.5%</a:t>
              </a:r>
            </a:p>
          </p:txBody>
        </p:sp>
        <p:sp>
          <p:nvSpPr>
            <p:cNvPr id="5133" name="AutoShape 13"/>
            <p:cNvSpPr>
              <a:spLocks noChangeArrowheads="1"/>
            </p:cNvSpPr>
            <p:nvPr/>
          </p:nvSpPr>
          <p:spPr bwMode="auto">
            <a:xfrm rot="5400000">
              <a:off x="3336" y="728"/>
              <a:ext cx="404" cy="3130"/>
            </a:xfrm>
            <a:prstGeom prst="cube">
              <a:avLst>
                <a:gd name="adj" fmla="val 16046"/>
              </a:avLst>
            </a:prstGeom>
            <a:solidFill>
              <a:srgbClr val="FF6600">
                <a:alpha val="63000"/>
              </a:srgbClr>
            </a:solidFill>
            <a:ln w="38100">
              <a:solidFill>
                <a:srgbClr val="FFCC00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87312" tIns="44450" rIns="87312" bIns="44450" anchor="ctr"/>
            <a:lstStyle/>
            <a:p>
              <a:pPr algn="ctr" defTabSz="857250" eaLnBrk="0" hangingPunct="0"/>
              <a:r>
                <a:rPr lang="en-US" sz="2000" b="1">
                  <a:solidFill>
                    <a:srgbClr val="000000"/>
                  </a:solidFill>
                </a:rPr>
                <a:t>Middle Class</a:t>
              </a:r>
            </a:p>
            <a:p>
              <a:pPr algn="ctr" defTabSz="857250" eaLnBrk="0" hangingPunct="0"/>
              <a:r>
                <a:rPr lang="en-US" sz="2000" b="1">
                  <a:solidFill>
                    <a:srgbClr val="000000"/>
                  </a:solidFill>
                </a:rPr>
                <a:t>32%</a:t>
              </a:r>
            </a:p>
          </p:txBody>
        </p:sp>
        <p:sp>
          <p:nvSpPr>
            <p:cNvPr id="5134" name="AutoShape 14"/>
            <p:cNvSpPr>
              <a:spLocks noChangeArrowheads="1"/>
            </p:cNvSpPr>
            <p:nvPr/>
          </p:nvSpPr>
          <p:spPr bwMode="auto">
            <a:xfrm rot="5400000">
              <a:off x="3336" y="1240"/>
              <a:ext cx="404" cy="3130"/>
            </a:xfrm>
            <a:prstGeom prst="cube">
              <a:avLst>
                <a:gd name="adj" fmla="val 16046"/>
              </a:avLst>
            </a:prstGeom>
            <a:solidFill>
              <a:srgbClr val="800080">
                <a:alpha val="57001"/>
              </a:srgbClr>
            </a:solidFill>
            <a:ln w="38100">
              <a:solidFill>
                <a:srgbClr val="FFCC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87312" tIns="44450" rIns="87312" bIns="44450" anchor="ctr"/>
            <a:lstStyle/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Working Class</a:t>
              </a:r>
            </a:p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38%</a:t>
              </a:r>
            </a:p>
          </p:txBody>
        </p:sp>
        <p:sp>
          <p:nvSpPr>
            <p:cNvPr id="5135" name="AutoShape 15"/>
            <p:cNvSpPr>
              <a:spLocks noChangeArrowheads="1"/>
            </p:cNvSpPr>
            <p:nvPr/>
          </p:nvSpPr>
          <p:spPr bwMode="auto">
            <a:xfrm rot="5400000">
              <a:off x="3336" y="1752"/>
              <a:ext cx="404" cy="3130"/>
            </a:xfrm>
            <a:prstGeom prst="cube">
              <a:avLst>
                <a:gd name="adj" fmla="val 16046"/>
              </a:avLst>
            </a:prstGeom>
            <a:solidFill>
              <a:srgbClr val="3399FF">
                <a:alpha val="62000"/>
              </a:srgbClr>
            </a:solidFill>
            <a:ln w="381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87312" tIns="44450" rIns="87312" bIns="44450" anchor="ctr"/>
            <a:lstStyle/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Lower But Not Lowest</a:t>
              </a:r>
            </a:p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9%</a:t>
              </a:r>
            </a:p>
          </p:txBody>
        </p:sp>
        <p:sp>
          <p:nvSpPr>
            <p:cNvPr id="5136" name="AutoShape 16"/>
            <p:cNvSpPr>
              <a:spLocks noChangeArrowheads="1"/>
            </p:cNvSpPr>
            <p:nvPr/>
          </p:nvSpPr>
          <p:spPr bwMode="auto">
            <a:xfrm rot="5400000">
              <a:off x="3336" y="2264"/>
              <a:ext cx="404" cy="3130"/>
            </a:xfrm>
            <a:prstGeom prst="cube">
              <a:avLst>
                <a:gd name="adj" fmla="val 16046"/>
              </a:avLst>
            </a:prstGeom>
            <a:solidFill>
              <a:srgbClr val="008000">
                <a:alpha val="62000"/>
              </a:srgbClr>
            </a:solidFill>
            <a:ln w="38100">
              <a:solidFill>
                <a:srgbClr val="99CC00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87312" tIns="44450" rIns="87312" bIns="44450" anchor="ctr"/>
            <a:lstStyle/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Real Lower-Lower</a:t>
              </a:r>
            </a:p>
            <a:p>
              <a:pPr algn="ctr" defTabSz="857250" eaLnBrk="0" hangingPunct="0"/>
              <a:r>
                <a:rPr lang="en-US" sz="2000" b="1">
                  <a:solidFill>
                    <a:schemeClr val="bg1"/>
                  </a:solidFill>
                </a:rPr>
                <a:t>7%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-90488" y="20638"/>
            <a:ext cx="3765551" cy="58420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Arial Black" pitchFamily="34" charset="0"/>
              </a:rPr>
              <a:t>Social Mobility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762000"/>
            <a:ext cx="5629275" cy="1322388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3000" b="1">
                <a:solidFill>
                  <a:srgbClr val="FAFD00"/>
                </a:solidFill>
                <a:latin typeface="Helvetica" pitchFamily="34" charset="0"/>
              </a:rPr>
              <a:t>Social Mobility </a:t>
            </a:r>
            <a:r>
              <a:rPr lang="en-US" sz="3000" b="1">
                <a:solidFill>
                  <a:srgbClr val="000000"/>
                </a:solidFill>
                <a:latin typeface="Helvetica" pitchFamily="34" charset="0"/>
              </a:rPr>
              <a:t>Refers to the Passage of Individuals From One Social Class to Another.</a:t>
            </a:r>
          </a:p>
        </p:txBody>
      </p:sp>
      <p:grpSp>
        <p:nvGrpSpPr>
          <p:cNvPr id="6150" name="Group 6"/>
          <p:cNvGrpSpPr>
            <a:grpSpLocks/>
          </p:cNvGrpSpPr>
          <p:nvPr/>
        </p:nvGrpSpPr>
        <p:grpSpPr bwMode="auto">
          <a:xfrm>
            <a:off x="1343025" y="1123950"/>
            <a:ext cx="6457950" cy="5562600"/>
            <a:chOff x="846" y="708"/>
            <a:chExt cx="4068" cy="3504"/>
          </a:xfrm>
        </p:grpSpPr>
        <p:sp>
          <p:nvSpPr>
            <p:cNvPr id="6151" name="AutoShape 7"/>
            <p:cNvSpPr>
              <a:spLocks noChangeArrowheads="1"/>
            </p:cNvSpPr>
            <p:nvPr/>
          </p:nvSpPr>
          <p:spPr bwMode="auto">
            <a:xfrm rot="16200000">
              <a:off x="3320" y="795"/>
              <a:ext cx="1674" cy="1500"/>
            </a:xfrm>
            <a:prstGeom prst="homePlate">
              <a:avLst>
                <a:gd name="adj" fmla="val 37200"/>
              </a:avLst>
            </a:prstGeom>
            <a:solidFill>
              <a:srgbClr val="FF9900">
                <a:alpha val="73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eaVert" wrap="none" lIns="90488" tIns="44450" rIns="90488" bIns="44450"/>
            <a:lstStyle/>
            <a:p>
              <a:pPr algn="ctr" eaLnBrk="0" hangingPunct="0">
                <a:lnSpc>
                  <a:spcPct val="90000"/>
                </a:lnSpc>
              </a:pPr>
              <a:endParaRPr lang="en-US" sz="2400" b="1"/>
            </a:p>
            <a:p>
              <a:pPr algn="ctr" eaLnBrk="0" latinLnBrk="1" hangingPunct="0">
                <a:lnSpc>
                  <a:spcPct val="90000"/>
                </a:lnSpc>
              </a:pPr>
              <a:endParaRPr lang="en-US" sz="2400" b="1"/>
            </a:p>
          </p:txBody>
        </p:sp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846" y="2356"/>
              <a:ext cx="4068" cy="618"/>
            </a:xfrm>
            <a:prstGeom prst="rect">
              <a:avLst/>
            </a:prstGeom>
            <a:solidFill>
              <a:srgbClr val="CCFF33">
                <a:alpha val="69000"/>
              </a:srgbClr>
            </a:solidFill>
            <a:ln w="38100">
              <a:solidFill>
                <a:srgbClr val="0099FF"/>
              </a:solidFill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/>
            <a:lstStyle/>
            <a:p>
              <a:pPr algn="ctr" eaLnBrk="0" hangingPunct="0">
                <a:lnSpc>
                  <a:spcPct val="90000"/>
                </a:lnSpc>
                <a:spcBef>
                  <a:spcPct val="30000"/>
                </a:spcBef>
                <a:buClr>
                  <a:srgbClr val="FAFD00"/>
                </a:buClr>
                <a:buFontTx/>
                <a:buChar char=" "/>
              </a:pPr>
              <a:endParaRPr lang="en-US" sz="2400" b="1"/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800" b="1">
                  <a:latin typeface="Times New Roman" pitchFamily="18" charset="0"/>
                </a:rPr>
                <a:t>Horizontal Mobility</a:t>
              </a:r>
            </a:p>
            <a:p>
              <a:pPr algn="ctr" eaLnBrk="0" latinLnBrk="1" hangingPunct="0">
                <a:lnSpc>
                  <a:spcPct val="90000"/>
                </a:lnSpc>
              </a:pPr>
              <a:endParaRPr lang="en-US" sz="2800" b="1">
                <a:latin typeface="Times New Roman" pitchFamily="18" charset="0"/>
              </a:endParaRPr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 rot="5400000">
              <a:off x="1004" y="2829"/>
              <a:ext cx="1230" cy="1536"/>
            </a:xfrm>
            <a:prstGeom prst="homePlate">
              <a:avLst>
                <a:gd name="adj" fmla="val 33333"/>
              </a:avLst>
            </a:prstGeom>
            <a:solidFill>
              <a:srgbClr val="FF6600">
                <a:alpha val="59000"/>
              </a:srgbClr>
            </a:solidFill>
            <a:ln w="3810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5691188" y="2414588"/>
            <a:ext cx="1857375" cy="857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800" b="1">
                <a:solidFill>
                  <a:srgbClr val="000000"/>
                </a:solidFill>
                <a:latin typeface="Times New Roman" pitchFamily="18" charset="0"/>
              </a:rPr>
              <a:t>Upward Mobility</a:t>
            </a:r>
            <a:r>
              <a:rPr lang="en-US" sz="2400" b="1">
                <a:solidFill>
                  <a:srgbClr val="000000"/>
                </a:solidFill>
                <a:latin typeface="Helvetica" pitchFamily="34" charset="0"/>
              </a:rPr>
              <a:t> </a:t>
            </a: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1600200" y="4876800"/>
            <a:ext cx="1901825" cy="1185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</a:pPr>
            <a:endParaRPr lang="en-US" sz="2400" b="1"/>
          </a:p>
          <a:p>
            <a:pPr algn="ctr" eaLnBrk="0" hangingPunct="0">
              <a:lnSpc>
                <a:spcPct val="90000"/>
              </a:lnSpc>
            </a:pPr>
            <a:r>
              <a:rPr lang="en-US" sz="2800" b="1">
                <a:latin typeface="Times New Roman" pitchFamily="18" charset="0"/>
              </a:rPr>
              <a:t>Downward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sz="2800" b="1">
                <a:latin typeface="Times New Roman" pitchFamily="18" charset="0"/>
              </a:rPr>
              <a:t>Mobility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7067550" cy="58420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latin typeface="Arial Black" pitchFamily="34" charset="0"/>
              </a:rPr>
              <a:t>Components of Social Class</a:t>
            </a: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368300" y="1263650"/>
            <a:ext cx="8407400" cy="5073650"/>
            <a:chOff x="232" y="796"/>
            <a:chExt cx="5296" cy="3196"/>
          </a:xfrm>
        </p:grpSpPr>
        <p:sp>
          <p:nvSpPr>
            <p:cNvPr id="7174" name="AutoShape 6" descr="Dark horizontal"/>
            <p:cNvSpPr>
              <a:spLocks noChangeArrowheads="1"/>
            </p:cNvSpPr>
            <p:nvPr/>
          </p:nvSpPr>
          <p:spPr bwMode="auto">
            <a:xfrm>
              <a:off x="582" y="1211"/>
              <a:ext cx="4613" cy="2302"/>
            </a:xfrm>
            <a:prstGeom prst="star16">
              <a:avLst>
                <a:gd name="adj" fmla="val 37500"/>
              </a:avLst>
            </a:prstGeom>
            <a:pattFill prst="dkHorz">
              <a:fgClr>
                <a:srgbClr val="FF3300">
                  <a:alpha val="45000"/>
                </a:srgbClr>
              </a:fgClr>
              <a:bgClr>
                <a:schemeClr val="bg1">
                  <a:alpha val="45000"/>
                </a:schemeClr>
              </a:bgClr>
            </a:pattFill>
            <a:ln w="3810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5" name="AutoShape 7"/>
            <p:cNvSpPr>
              <a:spLocks noChangeArrowheads="1"/>
            </p:cNvSpPr>
            <p:nvPr/>
          </p:nvSpPr>
          <p:spPr bwMode="auto">
            <a:xfrm>
              <a:off x="2893" y="2930"/>
              <a:ext cx="2635" cy="1062"/>
            </a:xfrm>
            <a:prstGeom prst="cube">
              <a:avLst>
                <a:gd name="adj" fmla="val 24968"/>
              </a:avLst>
            </a:prstGeom>
            <a:solidFill>
              <a:srgbClr val="FFCC00">
                <a:alpha val="55000"/>
              </a:srgbClr>
            </a:solidFill>
            <a:ln w="3810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 wrap="none" lIns="79375" tIns="39688" rIns="79375" bIns="39688" anchor="ctr"/>
            <a:lstStyle/>
            <a:p>
              <a:pPr algn="ctr" defTabSz="771525" eaLnBrk="0" hangingPunct="0"/>
              <a:r>
                <a:rPr lang="en-US" sz="3200" b="1">
                  <a:solidFill>
                    <a:schemeClr val="bg1"/>
                  </a:solidFill>
                </a:rPr>
                <a:t>Educational</a:t>
              </a:r>
            </a:p>
            <a:p>
              <a:pPr algn="ctr" defTabSz="771525" eaLnBrk="0" hangingPunct="0"/>
              <a:r>
                <a:rPr lang="en-US" sz="3200" b="1">
                  <a:solidFill>
                    <a:schemeClr val="bg1"/>
                  </a:solidFill>
                </a:rPr>
                <a:t>Attainment</a:t>
              </a:r>
            </a:p>
          </p:txBody>
        </p:sp>
        <p:sp>
          <p:nvSpPr>
            <p:cNvPr id="7176" name="AutoShape 8"/>
            <p:cNvSpPr>
              <a:spLocks noChangeArrowheads="1"/>
            </p:cNvSpPr>
            <p:nvPr/>
          </p:nvSpPr>
          <p:spPr bwMode="auto">
            <a:xfrm>
              <a:off x="232" y="796"/>
              <a:ext cx="2635" cy="1011"/>
            </a:xfrm>
            <a:prstGeom prst="cube">
              <a:avLst>
                <a:gd name="adj" fmla="val 24968"/>
              </a:avLst>
            </a:prstGeom>
            <a:solidFill>
              <a:schemeClr val="accent1">
                <a:alpha val="66000"/>
              </a:schemeClr>
            </a:solidFill>
            <a:ln w="3810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lIns="79375" tIns="39688" rIns="79375" bIns="39688" anchor="ctr"/>
            <a:lstStyle/>
            <a:p>
              <a:pPr algn="ctr" defTabSz="771525" eaLnBrk="0" hangingPunct="0"/>
              <a:r>
                <a:rPr lang="en-US" sz="3200" b="1">
                  <a:solidFill>
                    <a:srgbClr val="000000"/>
                  </a:solidFill>
                </a:rPr>
                <a:t>Occupational</a:t>
              </a:r>
            </a:p>
            <a:p>
              <a:pPr algn="ctr" defTabSz="771525" eaLnBrk="0" hangingPunct="0"/>
              <a:r>
                <a:rPr lang="en-US" sz="3200" b="1">
                  <a:solidFill>
                    <a:srgbClr val="000000"/>
                  </a:solidFill>
                </a:rPr>
                <a:t>Prestige</a:t>
              </a:r>
            </a:p>
          </p:txBody>
        </p:sp>
        <p:sp>
          <p:nvSpPr>
            <p:cNvPr id="7177" name="AutoShape 9"/>
            <p:cNvSpPr>
              <a:spLocks noChangeArrowheads="1"/>
            </p:cNvSpPr>
            <p:nvPr/>
          </p:nvSpPr>
          <p:spPr bwMode="auto">
            <a:xfrm>
              <a:off x="1609" y="1845"/>
              <a:ext cx="2634" cy="1023"/>
            </a:xfrm>
            <a:prstGeom prst="cube">
              <a:avLst>
                <a:gd name="adj" fmla="val 24968"/>
              </a:avLst>
            </a:prstGeom>
            <a:solidFill>
              <a:schemeClr val="hlink">
                <a:alpha val="61000"/>
              </a:schemeClr>
            </a:solidFill>
            <a:ln w="38100">
              <a:solidFill>
                <a:srgbClr val="CCFFFF"/>
              </a:solidFill>
              <a:miter lim="800000"/>
              <a:headEnd/>
              <a:tailEnd/>
            </a:ln>
            <a:effectLst/>
          </p:spPr>
          <p:txBody>
            <a:bodyPr wrap="none" lIns="79375" tIns="39688" rIns="79375" bIns="39688" anchor="ctr"/>
            <a:lstStyle/>
            <a:p>
              <a:pPr algn="ctr" defTabSz="771525" eaLnBrk="0" hangingPunct="0"/>
              <a:r>
                <a:rPr lang="en-US" sz="3200" b="1">
                  <a:solidFill>
                    <a:srgbClr val="000000"/>
                  </a:solidFill>
                </a:rPr>
                <a:t>Income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14300" y="34925"/>
            <a:ext cx="3590925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4400" b="1">
                <a:solidFill>
                  <a:srgbClr val="FF6600"/>
                </a:solidFill>
              </a:rPr>
              <a:t>Fad or Trend?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11138" y="915988"/>
            <a:ext cx="8683625" cy="857250"/>
          </a:xfrm>
          <a:prstGeom prst="rect">
            <a:avLst/>
          </a:prstGeom>
          <a:solidFill>
            <a:srgbClr val="008080">
              <a:alpha val="41000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Helvetica" pitchFamily="34" charset="0"/>
              </a:rPr>
              <a:t>Questions to Ask to Determine if a</a:t>
            </a:r>
            <a:r>
              <a:rPr lang="en-US" sz="2800" b="1">
                <a:solidFill>
                  <a:srgbClr val="000000"/>
                </a:solidFill>
                <a:latin typeface="Helvetica" pitchFamily="34" charset="0"/>
              </a:rPr>
              <a:t> </a:t>
            </a:r>
            <a:r>
              <a:rPr lang="en-US" sz="28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Trend</a:t>
            </a:r>
            <a:r>
              <a:rPr lang="en-US" sz="2800" b="1">
                <a:solidFill>
                  <a:schemeClr val="bg1"/>
                </a:solidFill>
                <a:latin typeface="Helvetica" pitchFamily="34" charset="0"/>
              </a:rPr>
              <a:t>, Which Lasts for Some Time, is Occurring Include: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865188" y="1951038"/>
            <a:ext cx="7434262" cy="4079875"/>
            <a:chOff x="545" y="1229"/>
            <a:chExt cx="4683" cy="2570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 rot="5400000">
              <a:off x="2688" y="-900"/>
              <a:ext cx="382" cy="4640"/>
            </a:xfrm>
            <a:prstGeom prst="cube">
              <a:avLst>
                <a:gd name="adj" fmla="val 18241"/>
              </a:avLst>
            </a:prstGeom>
            <a:gradFill rotWithShape="0">
              <a:gsLst>
                <a:gs pos="0">
                  <a:srgbClr val="DBFFB8"/>
                </a:gs>
                <a:gs pos="100000">
                  <a:srgbClr val="DBFFB8">
                    <a:gamma/>
                    <a:tint val="8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919191"/>
              </a:outerShdw>
            </a:effectLst>
          </p:spPr>
          <p:txBody>
            <a:bodyPr rot="10800000" vert="eaVert" wrap="none" lIns="90488" tIns="44450" rIns="90488" bIns="44450" anchor="ctr"/>
            <a:lstStyle/>
            <a:p>
              <a:pPr algn="ctr" eaLnBrk="0" hangingPunct="0"/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Does it Fit With Basic Lifestyle Changes?</a:t>
              </a:r>
            </a:p>
          </p:txBody>
        </p:sp>
        <p:sp>
          <p:nvSpPr>
            <p:cNvPr id="6" name="AutoShape 8"/>
            <p:cNvSpPr>
              <a:spLocks noChangeArrowheads="1"/>
            </p:cNvSpPr>
            <p:nvPr/>
          </p:nvSpPr>
          <p:spPr bwMode="auto">
            <a:xfrm rot="5400000">
              <a:off x="2681" y="-475"/>
              <a:ext cx="382" cy="4654"/>
            </a:xfrm>
            <a:prstGeom prst="cube">
              <a:avLst>
                <a:gd name="adj" fmla="val 18241"/>
              </a:avLst>
            </a:prstGeom>
            <a:gradFill rotWithShape="0">
              <a:gsLst>
                <a:gs pos="0">
                  <a:srgbClr val="3365FB"/>
                </a:gs>
                <a:gs pos="100000">
                  <a:srgbClr val="3365FB">
                    <a:gamma/>
                    <a:tint val="8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919191"/>
              </a:outerShdw>
            </a:effectLst>
          </p:spPr>
          <p:txBody>
            <a:bodyPr rot="10800000" vert="eaVert" wrap="none" lIns="90488" tIns="44450" rIns="90488" bIns="44450" anchor="ctr"/>
            <a:lstStyle/>
            <a:p>
              <a:pPr algn="ctr" eaLnBrk="0" hangingPunct="0"/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What are the Benefits?</a:t>
              </a:r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 rot="5400000">
              <a:off x="2681" y="-33"/>
              <a:ext cx="382" cy="4654"/>
            </a:xfrm>
            <a:prstGeom prst="cube">
              <a:avLst>
                <a:gd name="adj" fmla="val 18241"/>
              </a:avLst>
            </a:prstGeom>
            <a:gradFill rotWithShape="0">
              <a:gsLst>
                <a:gs pos="0">
                  <a:srgbClr val="F39FD1"/>
                </a:gs>
                <a:gs pos="100000">
                  <a:srgbClr val="F39FD1">
                    <a:gamma/>
                    <a:tint val="8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919191"/>
              </a:outerShdw>
            </a:effectLst>
          </p:spPr>
          <p:txBody>
            <a:bodyPr rot="10800000" vert="eaVert" wrap="none" lIns="90488" tIns="44450" rIns="90488" bIns="44450" anchor="ctr"/>
            <a:lstStyle/>
            <a:p>
              <a:pPr algn="ctr" eaLnBrk="0" hangingPunct="0"/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Can it be Personalized?</a:t>
              </a: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 rot="5400000">
              <a:off x="2688" y="423"/>
              <a:ext cx="382" cy="4612"/>
            </a:xfrm>
            <a:prstGeom prst="cube">
              <a:avLst>
                <a:gd name="adj" fmla="val 18241"/>
              </a:avLst>
            </a:prstGeom>
            <a:gradFill rotWithShape="0">
              <a:gsLst>
                <a:gs pos="0">
                  <a:srgbClr val="00B7A5"/>
                </a:gs>
                <a:gs pos="100000">
                  <a:srgbClr val="00B7A5">
                    <a:gamma/>
                    <a:tint val="8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919191"/>
              </a:outerShdw>
            </a:effectLst>
          </p:spPr>
          <p:txBody>
            <a:bodyPr rot="10800000" vert="eaVert" wrap="none" lIns="90488" tIns="44450" rIns="90488" bIns="44450" anchor="ctr"/>
            <a:lstStyle/>
            <a:p>
              <a:pPr algn="ctr" eaLnBrk="0" hangingPunct="0"/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Is it a Trend or a Side Effect?</a:t>
              </a:r>
            </a:p>
          </p:txBody>
        </p:sp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 rot="5400000">
              <a:off x="2689" y="853"/>
              <a:ext cx="380" cy="4640"/>
            </a:xfrm>
            <a:prstGeom prst="cube">
              <a:avLst>
                <a:gd name="adj" fmla="val 18241"/>
              </a:avLst>
            </a:prstGeom>
            <a:gradFill rotWithShape="0">
              <a:gsLst>
                <a:gs pos="0">
                  <a:srgbClr val="B760F9"/>
                </a:gs>
                <a:gs pos="100000">
                  <a:srgbClr val="B760F9">
                    <a:gamma/>
                    <a:tint val="8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919191"/>
              </a:outerShdw>
            </a:effectLst>
          </p:spPr>
          <p:txBody>
            <a:bodyPr rot="10800000" vert="eaVert" wrap="none" lIns="90488" tIns="44450" rIns="90488" bIns="44450" anchor="ctr"/>
            <a:lstStyle/>
            <a:p>
              <a:pPr algn="ctr" eaLnBrk="0" hangingPunct="0"/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What Other Changes Have Occurred in the Market?</a:t>
              </a:r>
            </a:p>
          </p:txBody>
        </p:sp>
        <p:sp>
          <p:nvSpPr>
            <p:cNvPr id="10" name="AutoShape 12"/>
            <p:cNvSpPr>
              <a:spLocks noChangeArrowheads="1"/>
            </p:cNvSpPr>
            <p:nvPr/>
          </p:nvSpPr>
          <p:spPr bwMode="auto">
            <a:xfrm rot="5400000">
              <a:off x="2731" y="1302"/>
              <a:ext cx="382" cy="4612"/>
            </a:xfrm>
            <a:prstGeom prst="cube">
              <a:avLst>
                <a:gd name="adj" fmla="val 18241"/>
              </a:avLst>
            </a:prstGeom>
            <a:gradFill rotWithShape="0">
              <a:gsLst>
                <a:gs pos="0">
                  <a:srgbClr val="FFA27C"/>
                </a:gs>
                <a:gs pos="100000">
                  <a:srgbClr val="FFA27C">
                    <a:gamma/>
                    <a:tint val="8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919191"/>
              </a:outerShdw>
            </a:effectLst>
          </p:spPr>
          <p:txBody>
            <a:bodyPr rot="10800000" vert="eaVert" wrap="none" lIns="90488" tIns="44450" rIns="90488" bIns="44450" anchor="ctr"/>
            <a:lstStyle/>
            <a:p>
              <a:pPr algn="ctr" eaLnBrk="0" hangingPunct="0"/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Who Has Adopted the Change?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8991600" cy="71237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41275" tIns="17462" rIns="41275" bIns="17462">
            <a:spAutoFit/>
          </a:bodyPr>
          <a:lstStyle/>
          <a:p>
            <a:pPr algn="ctr"/>
            <a:r>
              <a:rPr lang="en-US" sz="4400" b="1" dirty="0">
                <a:solidFill>
                  <a:srgbClr val="FF6600"/>
                </a:solidFill>
              </a:rPr>
              <a:t>Fads, Fashions and Classics</a:t>
            </a:r>
          </a:p>
        </p:txBody>
      </p:sp>
      <p:pic>
        <p:nvPicPr>
          <p:cNvPr id="3" name="Picture 5" descr="17-05"/>
          <p:cNvPicPr>
            <a:picLocks noChangeAspect="1" noChangeArrowheads="1"/>
          </p:cNvPicPr>
          <p:nvPr/>
        </p:nvPicPr>
        <p:blipFill>
          <a:blip r:embed="rId2">
            <a:lum bright="-18000" contrast="18000"/>
          </a:blip>
          <a:srcRect/>
          <a:stretch>
            <a:fillRect/>
          </a:stretch>
        </p:blipFill>
        <p:spPr bwMode="auto">
          <a:xfrm>
            <a:off x="381000" y="914400"/>
            <a:ext cx="8229600" cy="5638800"/>
          </a:xfrm>
          <a:prstGeom prst="rect">
            <a:avLst/>
          </a:prstGeom>
          <a:noFill/>
          <a:ln w="76200">
            <a:solidFill>
              <a:srgbClr val="009999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0" y="0"/>
            <a:ext cx="7143750" cy="641350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latin typeface="Arial Black" pitchFamily="34" charset="0"/>
              </a:rPr>
              <a:t>Defining The Modern Family</a:t>
            </a:r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1295400" y="1981200"/>
            <a:ext cx="3505200" cy="2133600"/>
          </a:xfrm>
          <a:prstGeom prst="ellipse">
            <a:avLst/>
          </a:prstGeom>
          <a:solidFill>
            <a:srgbClr val="3333CC">
              <a:alpha val="5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CCFF33"/>
                </a:solidFill>
              </a:rPr>
              <a:t>Extended</a:t>
            </a:r>
          </a:p>
          <a:p>
            <a:pPr algn="ctr"/>
            <a:r>
              <a:rPr lang="en-US" sz="2800" b="1">
                <a:solidFill>
                  <a:srgbClr val="CCFF33"/>
                </a:solidFill>
              </a:rPr>
              <a:t>Family</a:t>
            </a:r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4267200" y="1981200"/>
            <a:ext cx="3505200" cy="2133600"/>
          </a:xfrm>
          <a:prstGeom prst="ellipse">
            <a:avLst/>
          </a:prstGeom>
          <a:solidFill>
            <a:srgbClr val="FF3300">
              <a:alpha val="5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Nuclear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Family</a:t>
            </a:r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2895600" y="3505200"/>
            <a:ext cx="3505200" cy="2133600"/>
          </a:xfrm>
          <a:prstGeom prst="ellipse">
            <a:avLst/>
          </a:prstGeom>
          <a:solidFill>
            <a:srgbClr val="CCFF33">
              <a:alpha val="5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3333CC"/>
                </a:solidFill>
              </a:rPr>
              <a:t>Family</a:t>
            </a:r>
          </a:p>
          <a:p>
            <a:pPr algn="ctr"/>
            <a:r>
              <a:rPr lang="en-US" sz="2800" b="1">
                <a:solidFill>
                  <a:srgbClr val="3333CC"/>
                </a:solidFill>
              </a:rPr>
              <a:t>Household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table 15_2"/>
          <p:cNvPicPr>
            <a:picLocks noChangeAspect="1" noChangeArrowheads="1"/>
          </p:cNvPicPr>
          <p:nvPr/>
        </p:nvPicPr>
        <p:blipFill>
          <a:blip r:embed="rId2">
            <a:lum bright="-18000" contrast="18000"/>
          </a:blip>
          <a:srcRect l="20000" t="1234" b="8643"/>
          <a:stretch>
            <a:fillRect/>
          </a:stretch>
        </p:blipFill>
        <p:spPr bwMode="auto">
          <a:xfrm>
            <a:off x="381000" y="1524000"/>
            <a:ext cx="8382000" cy="3581400"/>
          </a:xfrm>
          <a:prstGeom prst="rect">
            <a:avLst/>
          </a:prstGeom>
          <a:noFill/>
          <a:ln w="76200">
            <a:solidFill>
              <a:srgbClr val="CC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2863" y="-22225"/>
            <a:ext cx="6757987" cy="100965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3200" b="1">
                <a:solidFill>
                  <a:srgbClr val="66FF66"/>
                </a:solidFill>
                <a:latin typeface="Arial Black" pitchFamily="34" charset="0"/>
              </a:rPr>
              <a:t>Effects of Family Structure on</a:t>
            </a:r>
            <a:br>
              <a:rPr lang="en-US" sz="3200" b="1">
                <a:solidFill>
                  <a:srgbClr val="66FF66"/>
                </a:solidFill>
                <a:latin typeface="Arial Black" pitchFamily="34" charset="0"/>
              </a:rPr>
            </a:br>
            <a:r>
              <a:rPr lang="en-US" sz="3200" b="1">
                <a:solidFill>
                  <a:srgbClr val="66FF66"/>
                </a:solidFill>
                <a:latin typeface="Arial Black" pitchFamily="34" charset="0"/>
              </a:rPr>
              <a:t>Consumption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04800" y="1066800"/>
            <a:ext cx="8534400" cy="1917700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00"/>
                </a:solidFill>
              </a:rPr>
              <a:t>The </a:t>
            </a:r>
            <a:r>
              <a:rPr lang="en-US" sz="2400" b="1">
                <a:solidFill>
                  <a:srgbClr val="FAFD00"/>
                </a:solidFill>
              </a:rPr>
              <a:t>Family Life Cycle (FLC) </a:t>
            </a:r>
            <a:r>
              <a:rPr lang="en-US" sz="2400" b="1">
                <a:solidFill>
                  <a:srgbClr val="000000"/>
                </a:solidFill>
              </a:rPr>
              <a:t>Combines Trends in Income and Family Composition With the Changes in Demands Placed Upon This Income. </a:t>
            </a:r>
          </a:p>
          <a:p>
            <a:pPr algn="ctr"/>
            <a:r>
              <a:rPr lang="en-US" sz="2400" b="1">
                <a:solidFill>
                  <a:srgbClr val="000000"/>
                </a:solidFill>
              </a:rPr>
              <a:t>Four Variables are Necessary to Describe These Changes:</a:t>
            </a:r>
          </a:p>
        </p:txBody>
      </p: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1881188" y="3397250"/>
            <a:ext cx="5387975" cy="3090863"/>
            <a:chOff x="1185" y="2140"/>
            <a:chExt cx="3394" cy="1947"/>
          </a:xfrm>
        </p:grpSpPr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 rot="5400000">
              <a:off x="2652" y="674"/>
              <a:ext cx="460" cy="3392"/>
            </a:xfrm>
            <a:prstGeom prst="cube">
              <a:avLst>
                <a:gd name="adj" fmla="val 13620"/>
              </a:avLst>
            </a:prstGeom>
            <a:solidFill>
              <a:srgbClr val="FF00FF">
                <a:alpha val="50999"/>
              </a:srgbClr>
            </a:solidFill>
            <a:ln w="38100">
              <a:solidFill>
                <a:srgbClr val="FFCC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115888" tIns="57150" rIns="115888" bIns="57150" anchor="ctr"/>
            <a:lstStyle/>
            <a:p>
              <a:pPr algn="ctr" defTabSz="1143000" eaLnBrk="0" hangingPunct="0">
                <a:lnSpc>
                  <a:spcPct val="90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Age</a:t>
              </a:r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 rot="5400000">
              <a:off x="2672" y="2181"/>
              <a:ext cx="420" cy="3392"/>
            </a:xfrm>
            <a:prstGeom prst="cube">
              <a:avLst>
                <a:gd name="adj" fmla="val 13620"/>
              </a:avLst>
            </a:prstGeom>
            <a:solidFill>
              <a:srgbClr val="CC66FF">
                <a:alpha val="53999"/>
              </a:srgbClr>
            </a:solidFill>
            <a:ln w="38100">
              <a:solidFill>
                <a:srgbClr val="CC99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115888" tIns="57150" rIns="115888" bIns="57150" anchor="ctr"/>
            <a:lstStyle/>
            <a:p>
              <a:pPr algn="ctr" defTabSz="1143000" eaLnBrk="0" hangingPunct="0">
                <a:lnSpc>
                  <a:spcPct val="90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Children’s Ages (if any)</a:t>
              </a:r>
            </a:p>
          </p:txBody>
        </p:sp>
        <p:sp>
          <p:nvSpPr>
            <p:cNvPr id="9225" name="AutoShape 9"/>
            <p:cNvSpPr>
              <a:spLocks noChangeArrowheads="1"/>
            </p:cNvSpPr>
            <p:nvPr/>
          </p:nvSpPr>
          <p:spPr bwMode="auto">
            <a:xfrm rot="5400000">
              <a:off x="2671" y="1155"/>
              <a:ext cx="422" cy="3394"/>
            </a:xfrm>
            <a:prstGeom prst="cube">
              <a:avLst>
                <a:gd name="adj" fmla="val 13620"/>
              </a:avLst>
            </a:prstGeom>
            <a:solidFill>
              <a:srgbClr val="808000">
                <a:alpha val="60001"/>
              </a:srgbClr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115888" tIns="57150" rIns="115888" bIns="57150" anchor="ctr"/>
            <a:lstStyle/>
            <a:p>
              <a:pPr algn="ctr" defTabSz="1143000" eaLnBrk="0" hangingPunct="0">
                <a:lnSpc>
                  <a:spcPct val="90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Marital Status</a:t>
              </a:r>
            </a:p>
          </p:txBody>
        </p:sp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 rot="5400000">
              <a:off x="2642" y="1671"/>
              <a:ext cx="484" cy="3390"/>
            </a:xfrm>
            <a:prstGeom prst="cube">
              <a:avLst>
                <a:gd name="adj" fmla="val 13620"/>
              </a:avLst>
            </a:prstGeom>
            <a:solidFill>
              <a:schemeClr val="accent2">
                <a:alpha val="50999"/>
              </a:schemeClr>
            </a:solidFill>
            <a:ln w="38100">
              <a:solidFill>
                <a:srgbClr val="99CCFF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115888" tIns="57150" rIns="115888" bIns="57150" anchor="ctr"/>
            <a:lstStyle/>
            <a:p>
              <a:pPr algn="ctr" defTabSz="1143000" eaLnBrk="0" hangingPunct="0">
                <a:lnSpc>
                  <a:spcPct val="90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Presence or Absence of Children </a:t>
              </a:r>
            </a:p>
            <a:p>
              <a:pPr algn="ctr" defTabSz="1143000" eaLnBrk="0" hangingPunct="0">
                <a:lnSpc>
                  <a:spcPct val="90000"/>
                </a:lnSpc>
              </a:pPr>
              <a:r>
                <a:rPr lang="en-US" sz="2400" b="1">
                  <a:solidFill>
                    <a:schemeClr val="bg1"/>
                  </a:solidFill>
                </a:rPr>
                <a:t>in the Home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fig 15_2"/>
          <p:cNvPicPr>
            <a:picLocks noChangeAspect="1" noChangeArrowheads="1"/>
          </p:cNvPicPr>
          <p:nvPr/>
        </p:nvPicPr>
        <p:blipFill>
          <a:blip r:embed="rId2">
            <a:lum bright="-12000" contrast="18000"/>
          </a:blip>
          <a:srcRect l="18437" r="2025" b="4619"/>
          <a:stretch>
            <a:fillRect/>
          </a:stretch>
        </p:blipFill>
        <p:spPr bwMode="auto">
          <a:xfrm>
            <a:off x="381000" y="533400"/>
            <a:ext cx="8458200" cy="5867400"/>
          </a:xfrm>
          <a:prstGeom prst="rect">
            <a:avLst/>
          </a:prstGeom>
          <a:noFill/>
          <a:ln w="76200">
            <a:solidFill>
              <a:srgbClr val="CC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3903663" cy="522288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3200" b="1">
                <a:solidFill>
                  <a:srgbClr val="66FF66"/>
                </a:solidFill>
                <a:latin typeface="Arial Black" pitchFamily="34" charset="0"/>
              </a:rPr>
              <a:t>Family Life Cycle</a:t>
            </a:r>
          </a:p>
        </p:txBody>
      </p:sp>
      <p:pic>
        <p:nvPicPr>
          <p:cNvPr id="10245" name="Picture 5" descr="12-01"/>
          <p:cNvPicPr>
            <a:picLocks noChangeAspect="1" noChangeArrowheads="1"/>
          </p:cNvPicPr>
          <p:nvPr/>
        </p:nvPicPr>
        <p:blipFill>
          <a:blip r:embed="rId2">
            <a:lum bright="-12000" contrast="30000"/>
          </a:blip>
          <a:srcRect/>
          <a:stretch>
            <a:fillRect/>
          </a:stretch>
        </p:blipFill>
        <p:spPr bwMode="auto">
          <a:xfrm>
            <a:off x="304800" y="914400"/>
            <a:ext cx="8534400" cy="5583238"/>
          </a:xfrm>
          <a:prstGeom prst="rect">
            <a:avLst/>
          </a:prstGeom>
          <a:noFill/>
          <a:ln w="76200">
            <a:solidFill>
              <a:srgbClr val="3333C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Ex 15_9"/>
          <p:cNvPicPr>
            <a:picLocks noChangeAspect="1" noChangeArrowheads="1"/>
          </p:cNvPicPr>
          <p:nvPr/>
        </p:nvPicPr>
        <p:blipFill>
          <a:blip r:embed="rId2">
            <a:lum bright="-18000" contrast="24000"/>
          </a:blip>
          <a:srcRect b="34366"/>
          <a:stretch>
            <a:fillRect/>
          </a:stretch>
        </p:blipFill>
        <p:spPr bwMode="auto">
          <a:xfrm>
            <a:off x="304800" y="533400"/>
            <a:ext cx="8534400" cy="5867400"/>
          </a:xfrm>
          <a:prstGeom prst="rect">
            <a:avLst/>
          </a:prstGeom>
          <a:noFill/>
          <a:ln w="76200">
            <a:solidFill>
              <a:srgbClr val="CC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scan0011"/>
          <p:cNvPicPr>
            <a:picLocks noChangeAspect="1" noChangeArrowheads="1"/>
          </p:cNvPicPr>
          <p:nvPr/>
        </p:nvPicPr>
        <p:blipFill>
          <a:blip r:embed="rId2">
            <a:lum bright="-6000" contrast="24000"/>
          </a:blip>
          <a:srcRect t="10146" r="1834" b="8696"/>
          <a:stretch>
            <a:fillRect/>
          </a:stretch>
        </p:blipFill>
        <p:spPr bwMode="auto">
          <a:xfrm>
            <a:off x="457200" y="990600"/>
            <a:ext cx="8153400" cy="4953000"/>
          </a:xfrm>
          <a:prstGeom prst="rect">
            <a:avLst/>
          </a:prstGeom>
          <a:noFill/>
          <a:ln w="76200">
            <a:solidFill>
              <a:srgbClr val="CC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6000750" cy="584200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latin typeface="Arial Black" pitchFamily="34" charset="0"/>
              </a:rPr>
              <a:t>Family Decision Making</a:t>
            </a:r>
          </a:p>
        </p:txBody>
      </p: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228600" y="990600"/>
            <a:ext cx="8655050" cy="4651375"/>
            <a:chOff x="208" y="629"/>
            <a:chExt cx="5452" cy="2930"/>
          </a:xfrm>
        </p:grpSpPr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 rot="5400000">
              <a:off x="3648" y="1535"/>
              <a:ext cx="1236" cy="2788"/>
            </a:xfrm>
            <a:prstGeom prst="cube">
              <a:avLst>
                <a:gd name="adj" fmla="val 18241"/>
              </a:avLst>
            </a:prstGeom>
            <a:solidFill>
              <a:srgbClr val="3333CC">
                <a:alpha val="56000"/>
              </a:srgbClr>
            </a:solidFill>
            <a:ln w="38100">
              <a:solidFill>
                <a:srgbClr val="99CC00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103188" tIns="50800" rIns="103188" bIns="50800" anchor="ctr"/>
            <a:lstStyle/>
            <a:p>
              <a:pPr algn="ctr" defTabSz="1030288" eaLnBrk="0" hangingPunct="0"/>
              <a:r>
                <a:rPr lang="en-US" sz="2400" b="1" u="sng" dirty="0">
                  <a:solidFill>
                    <a:schemeClr val="bg1"/>
                  </a:solidFill>
                </a:rPr>
                <a:t>Accommodative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chemeClr val="bg1"/>
                  </a:solidFill>
                </a:rPr>
                <a:t>Group Members Have Different 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chemeClr val="bg1"/>
                  </a:solidFill>
                </a:rPr>
                <a:t>Preferences and Can’t Agree 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chemeClr val="bg1"/>
                  </a:solidFill>
                </a:rPr>
                <a:t>on a Purchase That 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chemeClr val="bg1"/>
                  </a:solidFill>
                </a:rPr>
                <a:t>Will Satisfy Everyone.</a:t>
              </a:r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 rot="5400000">
              <a:off x="2380" y="-1296"/>
              <a:ext cx="744" cy="4594"/>
            </a:xfrm>
            <a:prstGeom prst="cube">
              <a:avLst>
                <a:gd name="adj" fmla="val 18241"/>
              </a:avLst>
            </a:prstGeom>
            <a:solidFill>
              <a:srgbClr val="99CCFF">
                <a:alpha val="53000"/>
              </a:srgbClr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103188" tIns="50800" rIns="103188" bIns="50800" anchor="ctr"/>
            <a:lstStyle/>
            <a:p>
              <a:pPr algn="ctr" defTabSz="1030288" eaLnBrk="0" hangingPunct="0"/>
              <a:r>
                <a:rPr lang="en-US" sz="2800" b="1" dirty="0">
                  <a:solidFill>
                    <a:srgbClr val="000000"/>
                  </a:solidFill>
                </a:rPr>
                <a:t>Types of Purchase Decisions</a:t>
              </a:r>
            </a:p>
            <a:p>
              <a:pPr algn="ctr" defTabSz="1030288" eaLnBrk="0" hangingPunct="0"/>
              <a:r>
                <a:rPr lang="en-US" sz="2800" b="1" dirty="0">
                  <a:solidFill>
                    <a:srgbClr val="000000"/>
                  </a:solidFill>
                </a:rPr>
                <a:t> Made by Families</a:t>
              </a:r>
            </a:p>
          </p:txBody>
        </p:sp>
        <p:sp>
          <p:nvSpPr>
            <p:cNvPr id="11272" name="AutoShape 8"/>
            <p:cNvSpPr>
              <a:spLocks noChangeArrowheads="1"/>
            </p:cNvSpPr>
            <p:nvPr/>
          </p:nvSpPr>
          <p:spPr bwMode="auto">
            <a:xfrm rot="5400000">
              <a:off x="858" y="1661"/>
              <a:ext cx="1248" cy="2548"/>
            </a:xfrm>
            <a:prstGeom prst="cube">
              <a:avLst>
                <a:gd name="adj" fmla="val 18241"/>
              </a:avLst>
            </a:prstGeom>
            <a:solidFill>
              <a:schemeClr val="folHlink">
                <a:alpha val="50999"/>
              </a:schemeClr>
            </a:solidFill>
            <a:ln w="38100">
              <a:solidFill>
                <a:srgbClr val="808000"/>
              </a:solidFill>
              <a:miter lim="800000"/>
              <a:headEnd/>
              <a:tailEnd/>
            </a:ln>
            <a:effectLst/>
          </p:spPr>
          <p:txBody>
            <a:bodyPr rot="10800000" vert="eaVert" wrap="none" lIns="103188" tIns="50800" rIns="103188" bIns="50800" anchor="ctr"/>
            <a:lstStyle/>
            <a:p>
              <a:pPr algn="ctr" defTabSz="1030288" eaLnBrk="0" hangingPunct="0"/>
              <a:endPara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algn="ctr" defTabSz="1030288" eaLnBrk="0" hangingPunct="0"/>
              <a:r>
                <a:rPr lang="en-US" sz="2400" b="1" u="sng" dirty="0">
                  <a:solidFill>
                    <a:srgbClr val="000000"/>
                  </a:solidFill>
                </a:rPr>
                <a:t>Consensual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rgbClr val="3333CC"/>
                  </a:solidFill>
                </a:rPr>
                <a:t>Group Agrees on the Desired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rgbClr val="3333CC"/>
                  </a:solidFill>
                </a:rPr>
                <a:t>Purchase, Differing Only in 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rgbClr val="3333CC"/>
                  </a:solidFill>
                </a:rPr>
                <a:t>Terms of How It Will</a:t>
              </a:r>
            </a:p>
            <a:p>
              <a:pPr algn="ctr" defTabSz="1030288" eaLnBrk="0" hangingPunct="0"/>
              <a:r>
                <a:rPr lang="en-US" sz="2000" b="1" dirty="0">
                  <a:solidFill>
                    <a:srgbClr val="3333CC"/>
                  </a:solidFill>
                </a:rPr>
                <a:t> Be Achieved</a:t>
              </a:r>
              <a:r>
                <a:rPr lang="en-US" sz="2000" b="1" dirty="0">
                  <a:solidFill>
                    <a:schemeClr val="bg1"/>
                  </a:solidFill>
                </a:rPr>
                <a:t>.</a:t>
              </a:r>
            </a:p>
            <a:p>
              <a:pPr algn="ctr" defTabSz="1030288"/>
              <a:endParaRPr 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1273" name="Group 9"/>
            <p:cNvGrpSpPr>
              <a:grpSpLocks/>
            </p:cNvGrpSpPr>
            <p:nvPr/>
          </p:nvGrpSpPr>
          <p:grpSpPr bwMode="auto">
            <a:xfrm>
              <a:off x="3335" y="1627"/>
              <a:ext cx="1172" cy="473"/>
              <a:chOff x="3335" y="1627"/>
              <a:chExt cx="1172" cy="473"/>
            </a:xfrm>
          </p:grpSpPr>
          <p:grpSp>
            <p:nvGrpSpPr>
              <p:cNvPr id="11274" name="Group 10"/>
              <p:cNvGrpSpPr>
                <a:grpSpLocks/>
              </p:cNvGrpSpPr>
              <p:nvPr/>
            </p:nvGrpSpPr>
            <p:grpSpPr bwMode="auto">
              <a:xfrm>
                <a:off x="3335" y="1627"/>
                <a:ext cx="1172" cy="472"/>
                <a:chOff x="3335" y="1627"/>
                <a:chExt cx="1172" cy="472"/>
              </a:xfrm>
            </p:grpSpPr>
            <p:sp>
              <p:nvSpPr>
                <p:cNvPr id="11275" name="Freeform 11"/>
                <p:cNvSpPr>
                  <a:spLocks/>
                </p:cNvSpPr>
                <p:nvPr/>
              </p:nvSpPr>
              <p:spPr bwMode="auto">
                <a:xfrm>
                  <a:off x="3335" y="1694"/>
                  <a:ext cx="727" cy="3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26" y="247"/>
                    </a:cxn>
                    <a:cxn ang="0">
                      <a:pos x="726" y="314"/>
                    </a:cxn>
                    <a:cxn ang="0">
                      <a:pos x="0" y="6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27" h="315">
                      <a:moveTo>
                        <a:pt x="0" y="0"/>
                      </a:moveTo>
                      <a:lnTo>
                        <a:pt x="726" y="247"/>
                      </a:lnTo>
                      <a:lnTo>
                        <a:pt x="726" y="314"/>
                      </a:lnTo>
                      <a:lnTo>
                        <a:pt x="0" y="67"/>
                      </a:lnTo>
                      <a:lnTo>
                        <a:pt x="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919191"/>
                    </a:gs>
                    <a:gs pos="100000">
                      <a:srgbClr val="919191">
                        <a:gamma/>
                        <a:shade val="2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107763" dir="2700000" algn="ctr" rotWithShape="0">
                    <a:srgbClr val="676767"/>
                  </a:outerShdw>
                </a:effec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6" name="Freeform 12"/>
                <p:cNvSpPr>
                  <a:spLocks/>
                </p:cNvSpPr>
                <p:nvPr/>
              </p:nvSpPr>
              <p:spPr bwMode="auto">
                <a:xfrm>
                  <a:off x="3335" y="1627"/>
                  <a:ext cx="1172" cy="403"/>
                </a:xfrm>
                <a:custGeom>
                  <a:avLst/>
                  <a:gdLst/>
                  <a:ahLst/>
                  <a:cxnLst>
                    <a:cxn ang="0">
                      <a:pos x="0" y="67"/>
                    </a:cxn>
                    <a:cxn ang="0">
                      <a:pos x="283" y="0"/>
                    </a:cxn>
                    <a:cxn ang="0">
                      <a:pos x="970" y="223"/>
                    </a:cxn>
                    <a:cxn ang="0">
                      <a:pos x="1171" y="156"/>
                    </a:cxn>
                    <a:cxn ang="0">
                      <a:pos x="1171" y="357"/>
                    </a:cxn>
                    <a:cxn ang="0">
                      <a:pos x="485" y="402"/>
                    </a:cxn>
                    <a:cxn ang="0">
                      <a:pos x="727" y="312"/>
                    </a:cxn>
                    <a:cxn ang="0">
                      <a:pos x="0" y="67"/>
                    </a:cxn>
                  </a:cxnLst>
                  <a:rect l="0" t="0" r="r" b="b"/>
                  <a:pathLst>
                    <a:path w="1172" h="403">
                      <a:moveTo>
                        <a:pt x="0" y="67"/>
                      </a:moveTo>
                      <a:lnTo>
                        <a:pt x="283" y="0"/>
                      </a:lnTo>
                      <a:lnTo>
                        <a:pt x="970" y="223"/>
                      </a:lnTo>
                      <a:lnTo>
                        <a:pt x="1171" y="156"/>
                      </a:lnTo>
                      <a:lnTo>
                        <a:pt x="1171" y="357"/>
                      </a:lnTo>
                      <a:lnTo>
                        <a:pt x="485" y="402"/>
                      </a:lnTo>
                      <a:lnTo>
                        <a:pt x="727" y="312"/>
                      </a:lnTo>
                      <a:lnTo>
                        <a:pt x="0" y="67"/>
                      </a:lnTo>
                    </a:path>
                  </a:pathLst>
                </a:custGeom>
                <a:solidFill>
                  <a:schemeClr val="hlink">
                    <a:alpha val="60001"/>
                  </a:schemeClr>
                </a:solidFill>
                <a:ln w="38100" cap="rnd" cmpd="sng">
                  <a:solidFill>
                    <a:srgbClr val="CCFF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7" name="Freeform 13"/>
                <p:cNvSpPr>
                  <a:spLocks/>
                </p:cNvSpPr>
                <p:nvPr/>
              </p:nvSpPr>
              <p:spPr bwMode="auto">
                <a:xfrm>
                  <a:off x="3819" y="1985"/>
                  <a:ext cx="688" cy="114"/>
                </a:xfrm>
                <a:custGeom>
                  <a:avLst/>
                  <a:gdLst/>
                  <a:ahLst/>
                  <a:cxnLst>
                    <a:cxn ang="0">
                      <a:pos x="0" y="45"/>
                    </a:cxn>
                    <a:cxn ang="0">
                      <a:pos x="687" y="0"/>
                    </a:cxn>
                    <a:cxn ang="0">
                      <a:pos x="687" y="68"/>
                    </a:cxn>
                    <a:cxn ang="0">
                      <a:pos x="0" y="113"/>
                    </a:cxn>
                    <a:cxn ang="0">
                      <a:pos x="0" y="45"/>
                    </a:cxn>
                  </a:cxnLst>
                  <a:rect l="0" t="0" r="r" b="b"/>
                  <a:pathLst>
                    <a:path w="688" h="114">
                      <a:moveTo>
                        <a:pt x="0" y="45"/>
                      </a:moveTo>
                      <a:lnTo>
                        <a:pt x="687" y="0"/>
                      </a:lnTo>
                      <a:lnTo>
                        <a:pt x="687" y="68"/>
                      </a:lnTo>
                      <a:lnTo>
                        <a:pt x="0" y="113"/>
                      </a:lnTo>
                      <a:lnTo>
                        <a:pt x="0" y="45"/>
                      </a:lnTo>
                    </a:path>
                  </a:pathLst>
                </a:custGeom>
                <a:gradFill rotWithShape="0">
                  <a:gsLst>
                    <a:gs pos="0">
                      <a:srgbClr val="919191"/>
                    </a:gs>
                    <a:gs pos="100000">
                      <a:srgbClr val="919191">
                        <a:gamma/>
                        <a:shade val="2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107763" dir="2700000" algn="ctr" rotWithShape="0">
                    <a:srgbClr val="676767"/>
                  </a:outerShdw>
                </a:effec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8" name="Freeform 14"/>
              <p:cNvSpPr>
                <a:spLocks/>
              </p:cNvSpPr>
              <p:nvPr/>
            </p:nvSpPr>
            <p:spPr bwMode="auto">
              <a:xfrm>
                <a:off x="3340" y="1700"/>
                <a:ext cx="728" cy="27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727" y="237"/>
                  </a:cxn>
                  <a:cxn ang="0">
                    <a:pos x="634" y="272"/>
                  </a:cxn>
                  <a:cxn ang="0">
                    <a:pos x="0" y="69"/>
                  </a:cxn>
                  <a:cxn ang="0">
                    <a:pos x="10" y="0"/>
                  </a:cxn>
                </a:cxnLst>
                <a:rect l="0" t="0" r="r" b="b"/>
                <a:pathLst>
                  <a:path w="728" h="273">
                    <a:moveTo>
                      <a:pt x="10" y="0"/>
                    </a:moveTo>
                    <a:lnTo>
                      <a:pt x="727" y="237"/>
                    </a:lnTo>
                    <a:lnTo>
                      <a:pt x="634" y="272"/>
                    </a:lnTo>
                    <a:lnTo>
                      <a:pt x="0" y="69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008080"/>
              </a:solidFill>
              <a:ln w="12700" cap="rnd" cmpd="sng">
                <a:solidFill>
                  <a:srgbClr val="CCFFC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rgbClr val="676767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9" name="Freeform 15"/>
              <p:cNvSpPr>
                <a:spLocks/>
              </p:cNvSpPr>
              <p:nvPr/>
            </p:nvSpPr>
            <p:spPr bwMode="auto">
              <a:xfrm>
                <a:off x="3829" y="1977"/>
                <a:ext cx="675" cy="123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0" y="122"/>
                  </a:cxn>
                  <a:cxn ang="0">
                    <a:pos x="674" y="76"/>
                  </a:cxn>
                  <a:cxn ang="0">
                    <a:pos x="674" y="0"/>
                  </a:cxn>
                  <a:cxn ang="0">
                    <a:pos x="0" y="52"/>
                  </a:cxn>
                </a:cxnLst>
                <a:rect l="0" t="0" r="r" b="b"/>
                <a:pathLst>
                  <a:path w="675" h="123">
                    <a:moveTo>
                      <a:pt x="0" y="52"/>
                    </a:moveTo>
                    <a:lnTo>
                      <a:pt x="0" y="122"/>
                    </a:lnTo>
                    <a:lnTo>
                      <a:pt x="674" y="76"/>
                    </a:lnTo>
                    <a:lnTo>
                      <a:pt x="674" y="0"/>
                    </a:lnTo>
                    <a:lnTo>
                      <a:pt x="0" y="52"/>
                    </a:lnTo>
                  </a:path>
                </a:pathLst>
              </a:custGeom>
              <a:solidFill>
                <a:srgbClr val="CCFFCC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rgbClr val="676767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80" name="Group 16"/>
            <p:cNvGrpSpPr>
              <a:grpSpLocks/>
            </p:cNvGrpSpPr>
            <p:nvPr/>
          </p:nvGrpSpPr>
          <p:grpSpPr bwMode="auto">
            <a:xfrm>
              <a:off x="1026" y="1658"/>
              <a:ext cx="1170" cy="474"/>
              <a:chOff x="1026" y="1658"/>
              <a:chExt cx="1170" cy="474"/>
            </a:xfrm>
          </p:grpSpPr>
          <p:grpSp>
            <p:nvGrpSpPr>
              <p:cNvPr id="11281" name="Group 17"/>
              <p:cNvGrpSpPr>
                <a:grpSpLocks/>
              </p:cNvGrpSpPr>
              <p:nvPr/>
            </p:nvGrpSpPr>
            <p:grpSpPr bwMode="auto">
              <a:xfrm>
                <a:off x="1026" y="1658"/>
                <a:ext cx="1170" cy="471"/>
                <a:chOff x="1026" y="1658"/>
                <a:chExt cx="1170" cy="471"/>
              </a:xfrm>
            </p:grpSpPr>
            <p:sp>
              <p:nvSpPr>
                <p:cNvPr id="11282" name="Freeform 18"/>
                <p:cNvSpPr>
                  <a:spLocks/>
                </p:cNvSpPr>
                <p:nvPr/>
              </p:nvSpPr>
              <p:spPr bwMode="auto">
                <a:xfrm>
                  <a:off x="1470" y="1725"/>
                  <a:ext cx="726" cy="316"/>
                </a:xfrm>
                <a:custGeom>
                  <a:avLst/>
                  <a:gdLst/>
                  <a:ahLst/>
                  <a:cxnLst>
                    <a:cxn ang="0">
                      <a:pos x="725" y="0"/>
                    </a:cxn>
                    <a:cxn ang="0">
                      <a:pos x="0" y="247"/>
                    </a:cxn>
                    <a:cxn ang="0">
                      <a:pos x="0" y="315"/>
                    </a:cxn>
                    <a:cxn ang="0">
                      <a:pos x="725" y="67"/>
                    </a:cxn>
                    <a:cxn ang="0">
                      <a:pos x="725" y="0"/>
                    </a:cxn>
                  </a:cxnLst>
                  <a:rect l="0" t="0" r="r" b="b"/>
                  <a:pathLst>
                    <a:path w="726" h="316">
                      <a:moveTo>
                        <a:pt x="725" y="0"/>
                      </a:moveTo>
                      <a:lnTo>
                        <a:pt x="0" y="247"/>
                      </a:lnTo>
                      <a:lnTo>
                        <a:pt x="0" y="315"/>
                      </a:lnTo>
                      <a:lnTo>
                        <a:pt x="725" y="67"/>
                      </a:lnTo>
                      <a:lnTo>
                        <a:pt x="725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676767"/>
                    </a:gs>
                    <a:gs pos="100000">
                      <a:srgbClr val="676767">
                        <a:gamma/>
                        <a:shade val="4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107763" dir="2700000" algn="ctr" rotWithShape="0">
                    <a:srgbClr val="676767"/>
                  </a:outerShdw>
                </a:effec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83" name="Freeform 19"/>
                <p:cNvSpPr>
                  <a:spLocks/>
                </p:cNvSpPr>
                <p:nvPr/>
              </p:nvSpPr>
              <p:spPr bwMode="auto">
                <a:xfrm>
                  <a:off x="1026" y="1658"/>
                  <a:ext cx="1170" cy="404"/>
                </a:xfrm>
                <a:custGeom>
                  <a:avLst/>
                  <a:gdLst/>
                  <a:ahLst/>
                  <a:cxnLst>
                    <a:cxn ang="0">
                      <a:pos x="1169" y="67"/>
                    </a:cxn>
                    <a:cxn ang="0">
                      <a:pos x="886" y="0"/>
                    </a:cxn>
                    <a:cxn ang="0">
                      <a:pos x="201" y="224"/>
                    </a:cxn>
                    <a:cxn ang="0">
                      <a:pos x="0" y="157"/>
                    </a:cxn>
                    <a:cxn ang="0">
                      <a:pos x="0" y="358"/>
                    </a:cxn>
                    <a:cxn ang="0">
                      <a:pos x="685" y="403"/>
                    </a:cxn>
                    <a:cxn ang="0">
                      <a:pos x="443" y="313"/>
                    </a:cxn>
                    <a:cxn ang="0">
                      <a:pos x="1169" y="67"/>
                    </a:cxn>
                  </a:cxnLst>
                  <a:rect l="0" t="0" r="r" b="b"/>
                  <a:pathLst>
                    <a:path w="1170" h="404">
                      <a:moveTo>
                        <a:pt x="1169" y="67"/>
                      </a:moveTo>
                      <a:lnTo>
                        <a:pt x="886" y="0"/>
                      </a:lnTo>
                      <a:lnTo>
                        <a:pt x="201" y="224"/>
                      </a:lnTo>
                      <a:lnTo>
                        <a:pt x="0" y="157"/>
                      </a:lnTo>
                      <a:lnTo>
                        <a:pt x="0" y="358"/>
                      </a:lnTo>
                      <a:lnTo>
                        <a:pt x="685" y="403"/>
                      </a:lnTo>
                      <a:lnTo>
                        <a:pt x="443" y="313"/>
                      </a:lnTo>
                      <a:lnTo>
                        <a:pt x="1169" y="67"/>
                      </a:lnTo>
                    </a:path>
                  </a:pathLst>
                </a:custGeom>
                <a:solidFill>
                  <a:schemeClr val="hlink">
                    <a:alpha val="60001"/>
                  </a:schemeClr>
                </a:solidFill>
                <a:ln w="38100" cap="rnd" cmpd="sng">
                  <a:solidFill>
                    <a:srgbClr val="CCFF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84" name="Freeform 20"/>
                <p:cNvSpPr>
                  <a:spLocks/>
                </p:cNvSpPr>
                <p:nvPr/>
              </p:nvSpPr>
              <p:spPr bwMode="auto">
                <a:xfrm>
                  <a:off x="1026" y="2016"/>
                  <a:ext cx="685" cy="113"/>
                </a:xfrm>
                <a:custGeom>
                  <a:avLst/>
                  <a:gdLst/>
                  <a:ahLst/>
                  <a:cxnLst>
                    <a:cxn ang="0">
                      <a:pos x="684" y="45"/>
                    </a:cxn>
                    <a:cxn ang="0">
                      <a:pos x="0" y="0"/>
                    </a:cxn>
                    <a:cxn ang="0">
                      <a:pos x="0" y="67"/>
                    </a:cxn>
                    <a:cxn ang="0">
                      <a:pos x="684" y="112"/>
                    </a:cxn>
                    <a:cxn ang="0">
                      <a:pos x="684" y="45"/>
                    </a:cxn>
                  </a:cxnLst>
                  <a:rect l="0" t="0" r="r" b="b"/>
                  <a:pathLst>
                    <a:path w="685" h="113">
                      <a:moveTo>
                        <a:pt x="684" y="45"/>
                      </a:moveTo>
                      <a:lnTo>
                        <a:pt x="0" y="0"/>
                      </a:lnTo>
                      <a:lnTo>
                        <a:pt x="0" y="67"/>
                      </a:lnTo>
                      <a:lnTo>
                        <a:pt x="684" y="112"/>
                      </a:lnTo>
                      <a:lnTo>
                        <a:pt x="684" y="45"/>
                      </a:lnTo>
                    </a:path>
                  </a:pathLst>
                </a:custGeom>
                <a:gradFill rotWithShape="0">
                  <a:gsLst>
                    <a:gs pos="0">
                      <a:srgbClr val="676767"/>
                    </a:gs>
                    <a:gs pos="100000">
                      <a:srgbClr val="676767">
                        <a:gamma/>
                        <a:shade val="49804"/>
                        <a:invGamma/>
                      </a:srgbClr>
                    </a:gs>
                  </a:gsLst>
                  <a:lin ang="5400000" scaled="1"/>
                </a:gra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dist="107763" dir="2700000" algn="ctr" rotWithShape="0">
                    <a:srgbClr val="676767"/>
                  </a:outerShdw>
                </a:effec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85" name="Freeform 21"/>
              <p:cNvSpPr>
                <a:spLocks/>
              </p:cNvSpPr>
              <p:nvPr/>
            </p:nvSpPr>
            <p:spPr bwMode="auto">
              <a:xfrm>
                <a:off x="1464" y="1732"/>
                <a:ext cx="728" cy="274"/>
              </a:xfrm>
              <a:custGeom>
                <a:avLst/>
                <a:gdLst/>
                <a:ahLst/>
                <a:cxnLst>
                  <a:cxn ang="0">
                    <a:pos x="717" y="0"/>
                  </a:cxn>
                  <a:cxn ang="0">
                    <a:pos x="0" y="238"/>
                  </a:cxn>
                  <a:cxn ang="0">
                    <a:pos x="93" y="273"/>
                  </a:cxn>
                  <a:cxn ang="0">
                    <a:pos x="727" y="70"/>
                  </a:cxn>
                  <a:cxn ang="0">
                    <a:pos x="717" y="0"/>
                  </a:cxn>
                </a:cxnLst>
                <a:rect l="0" t="0" r="r" b="b"/>
                <a:pathLst>
                  <a:path w="728" h="274">
                    <a:moveTo>
                      <a:pt x="717" y="0"/>
                    </a:moveTo>
                    <a:lnTo>
                      <a:pt x="0" y="238"/>
                    </a:lnTo>
                    <a:lnTo>
                      <a:pt x="93" y="273"/>
                    </a:lnTo>
                    <a:lnTo>
                      <a:pt x="727" y="70"/>
                    </a:lnTo>
                    <a:lnTo>
                      <a:pt x="717" y="0"/>
                    </a:lnTo>
                  </a:path>
                </a:pathLst>
              </a:custGeom>
              <a:solidFill>
                <a:srgbClr val="008080"/>
              </a:solidFill>
              <a:ln w="12700" cap="rnd" cmpd="sng">
                <a:solidFill>
                  <a:srgbClr val="CCFFC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rgbClr val="676767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6" name="Freeform 22"/>
              <p:cNvSpPr>
                <a:spLocks/>
              </p:cNvSpPr>
              <p:nvPr/>
            </p:nvSpPr>
            <p:spPr bwMode="auto">
              <a:xfrm>
                <a:off x="1028" y="2009"/>
                <a:ext cx="677" cy="123"/>
              </a:xfrm>
              <a:custGeom>
                <a:avLst/>
                <a:gdLst/>
                <a:ahLst/>
                <a:cxnLst>
                  <a:cxn ang="0">
                    <a:pos x="676" y="52"/>
                  </a:cxn>
                  <a:cxn ang="0">
                    <a:pos x="676" y="122"/>
                  </a:cxn>
                  <a:cxn ang="0">
                    <a:pos x="0" y="76"/>
                  </a:cxn>
                  <a:cxn ang="0">
                    <a:pos x="0" y="0"/>
                  </a:cxn>
                  <a:cxn ang="0">
                    <a:pos x="676" y="52"/>
                  </a:cxn>
                </a:cxnLst>
                <a:rect l="0" t="0" r="r" b="b"/>
                <a:pathLst>
                  <a:path w="677" h="123">
                    <a:moveTo>
                      <a:pt x="676" y="52"/>
                    </a:moveTo>
                    <a:lnTo>
                      <a:pt x="676" y="122"/>
                    </a:lnTo>
                    <a:lnTo>
                      <a:pt x="0" y="76"/>
                    </a:lnTo>
                    <a:lnTo>
                      <a:pt x="0" y="0"/>
                    </a:lnTo>
                    <a:lnTo>
                      <a:pt x="676" y="52"/>
                    </a:lnTo>
                  </a:path>
                </a:pathLst>
              </a:custGeom>
              <a:solidFill>
                <a:srgbClr val="CCFFCC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700000" algn="ctr" rotWithShape="0">
                  <a:srgbClr val="676767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5975350" cy="584200"/>
          </a:xfrm>
          <a:prstGeom prst="rect">
            <a:avLst/>
          </a:prstGeom>
          <a:solidFill>
            <a:srgbClr val="0099FF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41275" tIns="17462" rIns="41275" bIns="17462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latin typeface="Arial Black" pitchFamily="34" charset="0"/>
              </a:rPr>
              <a:t>Consumer Socialization</a:t>
            </a: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685800" y="914400"/>
            <a:ext cx="1981200" cy="1600200"/>
          </a:xfrm>
          <a:prstGeom prst="bevel">
            <a:avLst>
              <a:gd name="adj" fmla="val 12500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838200" y="1295400"/>
            <a:ext cx="1608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Influence of</a:t>
            </a: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Parents</a:t>
            </a:r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6400800" y="990600"/>
            <a:ext cx="1981200" cy="1600200"/>
          </a:xfrm>
          <a:prstGeom prst="bevel">
            <a:avLst>
              <a:gd name="adj" fmla="val 12500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6629400" y="1295400"/>
            <a:ext cx="1608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Influence of</a:t>
            </a: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Media</a:t>
            </a:r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>
            <a:off x="1143000" y="2819400"/>
            <a:ext cx="2895600" cy="609600"/>
          </a:xfrm>
          <a:prstGeom prst="bevel">
            <a:avLst>
              <a:gd name="adj" fmla="val 12500"/>
            </a:avLst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3333CC"/>
                </a:solidFill>
              </a:rPr>
              <a:t>Authoritarian</a:t>
            </a:r>
          </a:p>
        </p:txBody>
      </p:sp>
      <p:sp>
        <p:nvSpPr>
          <p:cNvPr id="12302" name="AutoShape 14"/>
          <p:cNvSpPr>
            <a:spLocks noChangeArrowheads="1"/>
          </p:cNvSpPr>
          <p:nvPr/>
        </p:nvSpPr>
        <p:spPr bwMode="auto">
          <a:xfrm>
            <a:off x="1143000" y="3657600"/>
            <a:ext cx="2895600" cy="609600"/>
          </a:xfrm>
          <a:prstGeom prst="bevel">
            <a:avLst>
              <a:gd name="adj" fmla="val 12500"/>
            </a:avLst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3333CC"/>
                </a:solidFill>
              </a:rPr>
              <a:t>Neglected</a:t>
            </a:r>
          </a:p>
        </p:txBody>
      </p:sp>
      <p:sp>
        <p:nvSpPr>
          <p:cNvPr id="12303" name="AutoShape 15"/>
          <p:cNvSpPr>
            <a:spLocks noChangeArrowheads="1"/>
          </p:cNvSpPr>
          <p:nvPr/>
        </p:nvSpPr>
        <p:spPr bwMode="auto">
          <a:xfrm>
            <a:off x="1143000" y="4572000"/>
            <a:ext cx="2895600" cy="609600"/>
          </a:xfrm>
          <a:prstGeom prst="bevel">
            <a:avLst>
              <a:gd name="adj" fmla="val 12500"/>
            </a:avLst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3333CC"/>
                </a:solidFill>
              </a:rPr>
              <a:t>Indulgent</a:t>
            </a:r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304800" y="1828800"/>
            <a:ext cx="0" cy="30480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304800" y="4876800"/>
            <a:ext cx="762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304800" y="3962400"/>
            <a:ext cx="762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304800" y="3124200"/>
            <a:ext cx="762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304800" y="1828800"/>
            <a:ext cx="381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9" name="AutoShape 21"/>
          <p:cNvSpPr>
            <a:spLocks noChangeArrowheads="1"/>
          </p:cNvSpPr>
          <p:nvPr/>
        </p:nvSpPr>
        <p:spPr bwMode="auto">
          <a:xfrm>
            <a:off x="5562600" y="3200400"/>
            <a:ext cx="2895600" cy="609600"/>
          </a:xfrm>
          <a:prstGeom prst="bevel">
            <a:avLst>
              <a:gd name="adj" fmla="val 12500"/>
            </a:avLst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3333CC"/>
                </a:solidFill>
              </a:rPr>
              <a:t>E-Babysitter</a:t>
            </a:r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7315200" y="2590800"/>
            <a:ext cx="0" cy="6096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Ex 13_6"/>
          <p:cNvPicPr>
            <a:picLocks noChangeAspect="1" noChangeArrowheads="1"/>
          </p:cNvPicPr>
          <p:nvPr/>
        </p:nvPicPr>
        <p:blipFill>
          <a:blip r:embed="rId2">
            <a:lum bright="-18000" contrast="30000"/>
          </a:blip>
          <a:srcRect b="12292"/>
          <a:stretch>
            <a:fillRect/>
          </a:stretch>
        </p:blipFill>
        <p:spPr bwMode="auto">
          <a:xfrm>
            <a:off x="457200" y="228600"/>
            <a:ext cx="8305800" cy="6248400"/>
          </a:xfrm>
          <a:prstGeom prst="rect">
            <a:avLst/>
          </a:prstGeom>
          <a:noFill/>
          <a:ln w="76200">
            <a:solidFill>
              <a:srgbClr val="CC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Ex 13_4B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 l="1785" t="4878" r="3572" b="2438"/>
          <a:stretch>
            <a:fillRect/>
          </a:stretch>
        </p:blipFill>
        <p:spPr bwMode="auto">
          <a:xfrm>
            <a:off x="304800" y="304800"/>
            <a:ext cx="8534400" cy="6324600"/>
          </a:xfrm>
          <a:prstGeom prst="rect">
            <a:avLst/>
          </a:prstGeom>
          <a:noFill/>
          <a:ln w="76200">
            <a:solidFill>
              <a:srgbClr val="CC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00200" y="457200"/>
            <a:ext cx="6019800" cy="990600"/>
          </a:xfrm>
          <a:prstGeom prst="rect">
            <a:avLst/>
          </a:prstGeom>
          <a:solidFill>
            <a:srgbClr val="0070C0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Culture?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38200" y="2057400"/>
            <a:ext cx="7315200" cy="2308324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Culture includes the entire heritage of a society transmitted by word, literature, or any other form. It includes all tradition, habits, religion, art, and language. Culture affects the human aspect of a person’s environment: it consists of beliefs, morals, customs and habits learned from others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685800"/>
            <a:ext cx="7772400" cy="1676400"/>
          </a:xfrm>
          <a:prstGeom prst="rect">
            <a:avLst/>
          </a:prstGeom>
          <a:solidFill>
            <a:srgbClr val="0070C0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Cultural Influences</a:t>
            </a:r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228600" y="2819400"/>
          <a:ext cx="8915400" cy="1981200"/>
        </p:xfrm>
        <a:graphic>
          <a:graphicData uri="http://schemas.openxmlformats.org/presentationml/2006/ole">
            <p:oleObj spid="_x0000_s27651" name="Worksheet" r:id="rId3" imgW="6663600" imgH="84672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276600" y="685800"/>
            <a:ext cx="2301875" cy="5632311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i="1" u="sng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Low Context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Swiss German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German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Scandinavian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United States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French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English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Italian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Spanish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Greek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Arab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Chinese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Japanese </a:t>
            </a:r>
          </a:p>
          <a:p>
            <a:pPr algn="ctr"/>
            <a:r>
              <a:rPr lang="en-US" sz="2400" b="1" i="1" u="sng" dirty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High Context</a:t>
            </a:r>
            <a:endParaRPr lang="en-US" sz="2400" b="1" dirty="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219200" y="762000"/>
          <a:ext cx="7467600" cy="5715000"/>
        </p:xfrm>
        <a:graphic>
          <a:graphicData uri="http://schemas.openxmlformats.org/presentationml/2006/ole">
            <p:oleObj spid="_x0000_s28675" name="Worksheet" r:id="rId3" imgW="4869360" imgH="424404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685800" y="457200"/>
          <a:ext cx="7772400" cy="5943600"/>
        </p:xfrm>
        <a:graphic>
          <a:graphicData uri="http://schemas.openxmlformats.org/presentationml/2006/ole">
            <p:oleObj spid="_x0000_s29699" name="Worksheet" r:id="rId3" imgW="4869360" imgH="424404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Words>844</Words>
  <Application>Microsoft Office PowerPoint</Application>
  <PresentationFormat>On-screen Show (4:3)</PresentationFormat>
  <Paragraphs>132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Worksheet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NIMS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IMRAN</dc:creator>
  <cp:lastModifiedBy>NTS</cp:lastModifiedBy>
  <cp:revision>46</cp:revision>
  <dcterms:created xsi:type="dcterms:W3CDTF">2004-11-01T10:08:52Z</dcterms:created>
  <dcterms:modified xsi:type="dcterms:W3CDTF">2013-10-05T07:53:41Z</dcterms:modified>
</cp:coreProperties>
</file>