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1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3CE67-9633-4837-9DFF-366D93B3AAE5}" type="datetimeFigureOut">
              <a:rPr lang="en-GB" smtClean="0"/>
              <a:pPr/>
              <a:t>05/10/2013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4ABB9-3BFD-4690-8865-3C7959C3EE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89174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3CE67-9633-4837-9DFF-366D93B3AAE5}" type="datetimeFigureOut">
              <a:rPr lang="en-GB" smtClean="0"/>
              <a:pPr/>
              <a:t>05/10/2013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4ABB9-3BFD-4690-8865-3C7959C3EE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63656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3CE67-9633-4837-9DFF-366D93B3AAE5}" type="datetimeFigureOut">
              <a:rPr lang="en-GB" smtClean="0"/>
              <a:pPr/>
              <a:t>05/10/2013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4ABB9-3BFD-4690-8865-3C7959C3EE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37294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3CE67-9633-4837-9DFF-366D93B3AAE5}" type="datetimeFigureOut">
              <a:rPr lang="en-GB" smtClean="0"/>
              <a:pPr/>
              <a:t>05/10/2013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4ABB9-3BFD-4690-8865-3C7959C3EE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41469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3CE67-9633-4837-9DFF-366D93B3AAE5}" type="datetimeFigureOut">
              <a:rPr lang="en-GB" smtClean="0"/>
              <a:pPr/>
              <a:t>05/10/2013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4ABB9-3BFD-4690-8865-3C7959C3EE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76488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3CE67-9633-4837-9DFF-366D93B3AAE5}" type="datetimeFigureOut">
              <a:rPr lang="en-GB" smtClean="0"/>
              <a:pPr/>
              <a:t>05/10/2013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4ABB9-3BFD-4690-8865-3C7959C3EE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23690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3CE67-9633-4837-9DFF-366D93B3AAE5}" type="datetimeFigureOut">
              <a:rPr lang="en-GB" smtClean="0"/>
              <a:pPr/>
              <a:t>05/10/2013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4ABB9-3BFD-4690-8865-3C7959C3EE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04423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3CE67-9633-4837-9DFF-366D93B3AAE5}" type="datetimeFigureOut">
              <a:rPr lang="en-GB" smtClean="0"/>
              <a:pPr/>
              <a:t>05/10/2013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4ABB9-3BFD-4690-8865-3C7959C3EE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34509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3CE67-9633-4837-9DFF-366D93B3AAE5}" type="datetimeFigureOut">
              <a:rPr lang="en-GB" smtClean="0"/>
              <a:pPr/>
              <a:t>05/10/2013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4ABB9-3BFD-4690-8865-3C7959C3EE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18532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3CE67-9633-4837-9DFF-366D93B3AAE5}" type="datetimeFigureOut">
              <a:rPr lang="en-GB" smtClean="0"/>
              <a:pPr/>
              <a:t>05/10/2013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4ABB9-3BFD-4690-8865-3C7959C3EE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88816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3CE67-9633-4837-9DFF-366D93B3AAE5}" type="datetimeFigureOut">
              <a:rPr lang="en-GB" smtClean="0"/>
              <a:pPr/>
              <a:t>05/10/2013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4ABB9-3BFD-4690-8865-3C7959C3EE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67109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3CE67-9633-4837-9DFF-366D93B3AAE5}" type="datetimeFigureOut">
              <a:rPr lang="en-GB" smtClean="0"/>
              <a:pPr/>
              <a:t>05/10/2013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4ABB9-3BFD-4690-8865-3C7959C3EEB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57535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71600" y="2684512"/>
            <a:ext cx="7315200" cy="1752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0488" tIns="44450" rIns="90488" bIns="4445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FontTx/>
              <a:buNone/>
            </a:pPr>
            <a:r>
              <a:rPr lang="en-US" sz="5400" u="sng" smtClean="0">
                <a:latin typeface="Old English Text MT" pitchFamily="66" charset="0"/>
              </a:rPr>
              <a:t>Group Influence and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5400" u="sng" smtClean="0">
                <a:latin typeface="Old English Text MT" pitchFamily="66" charset="0"/>
              </a:rPr>
              <a:t>Opinion Leadership</a:t>
            </a:r>
            <a:endParaRPr lang="en-US" sz="5400" u="sng" dirty="0">
              <a:latin typeface="Old English Text MT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2454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 descr="Large confetti"/>
          <p:cNvSpPr txBox="1">
            <a:spLocks noChangeArrowheads="1"/>
          </p:cNvSpPr>
          <p:nvPr/>
        </p:nvSpPr>
        <p:spPr>
          <a:xfrm>
            <a:off x="0" y="0"/>
            <a:ext cx="4524375" cy="682625"/>
          </a:xfrm>
          <a:prstGeom prst="rect">
            <a:avLst/>
          </a:prstGeom>
          <a:pattFill prst="lgConfetti">
            <a:fgClr>
              <a:srgbClr val="063DE8">
                <a:alpha val="41960"/>
              </a:srgbClr>
            </a:fgClr>
            <a:bgClr>
              <a:srgbClr val="FFFFFF">
                <a:alpha val="41960"/>
              </a:srgbClr>
            </a:bgClr>
          </a:patt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 lIns="41275" tIns="17462" rIns="41275" bIns="17462" anchor="t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Reference Groups</a:t>
            </a:r>
            <a:endParaRPr lang="en-US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93688" y="941388"/>
            <a:ext cx="8689975" cy="2519362"/>
          </a:xfrm>
          <a:prstGeom prst="rect">
            <a:avLst/>
          </a:prstGeom>
          <a:solidFill>
            <a:srgbClr val="F95AB7">
              <a:alpha val="58000"/>
            </a:srgbClr>
          </a:solidFill>
          <a:ln w="889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600" b="1">
                <a:solidFill>
                  <a:srgbClr val="000000"/>
                </a:solidFill>
                <a:latin typeface="Helvetica" charset="0"/>
              </a:rPr>
              <a:t>A </a:t>
            </a:r>
            <a:r>
              <a:rPr lang="en-US" sz="2600" b="1">
                <a:solidFill>
                  <a:srgbClr val="FAFD00"/>
                </a:solidFill>
                <a:latin typeface="Helvetica" charset="0"/>
              </a:rPr>
              <a:t>Reference Group</a:t>
            </a:r>
            <a:r>
              <a:rPr lang="en-US" sz="2600" b="1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</a:rPr>
              <a:t> </a:t>
            </a:r>
            <a:r>
              <a:rPr lang="en-US" sz="2600" b="1">
                <a:solidFill>
                  <a:srgbClr val="000000"/>
                </a:solidFill>
                <a:latin typeface="Helvetica" charset="0"/>
              </a:rPr>
              <a:t>is an Actual or Imaginary Individual or Group Conceived of Having Significant Relevance Upon an Individual’s Evaluations, Aspirations, or Behavior.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600" b="1">
                <a:solidFill>
                  <a:srgbClr val="000000"/>
                </a:solidFill>
                <a:latin typeface="Helvetica" charset="0"/>
              </a:rPr>
              <a:t>Reference Groups Influence Consumers in Three Ways:</a:t>
            </a:r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628650" y="3082925"/>
            <a:ext cx="3846513" cy="2074863"/>
          </a:xfrm>
          <a:prstGeom prst="ellipse">
            <a:avLst/>
          </a:prstGeom>
          <a:solidFill>
            <a:srgbClr val="9933FF">
              <a:alpha val="50980"/>
            </a:srgbClr>
          </a:solidFill>
          <a:ln w="38100">
            <a:solidFill>
              <a:srgbClr val="FF00FF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pPr algn="ctr">
              <a:lnSpc>
                <a:spcPct val="90000"/>
              </a:lnSpc>
            </a:pPr>
            <a:r>
              <a:rPr lang="en-US" sz="2800" b="1">
                <a:solidFill>
                  <a:srgbClr val="000000"/>
                </a:solidFill>
                <a:latin typeface="Arial" pitchFamily="34" charset="0"/>
              </a:rPr>
              <a:t>Informational</a:t>
            </a: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4813300" y="3028950"/>
            <a:ext cx="3846513" cy="2073275"/>
          </a:xfrm>
          <a:prstGeom prst="ellipse">
            <a:avLst/>
          </a:prstGeom>
          <a:solidFill>
            <a:srgbClr val="F95AB7">
              <a:alpha val="47842"/>
            </a:srgbClr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pPr algn="ctr">
              <a:lnSpc>
                <a:spcPct val="90000"/>
              </a:lnSpc>
            </a:pPr>
            <a:r>
              <a:rPr lang="en-US" sz="2800" b="1">
                <a:solidFill>
                  <a:srgbClr val="000000"/>
                </a:solidFill>
                <a:latin typeface="Arial" pitchFamily="34" charset="0"/>
              </a:rPr>
              <a:t>Value-Expressive</a:t>
            </a:r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2420938" y="4308475"/>
            <a:ext cx="3846512" cy="2073275"/>
          </a:xfrm>
          <a:prstGeom prst="ellipse">
            <a:avLst/>
          </a:prstGeom>
          <a:solidFill>
            <a:schemeClr val="accent1">
              <a:alpha val="49019"/>
            </a:schemeClr>
          </a:solidFill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pPr algn="ctr">
              <a:lnSpc>
                <a:spcPct val="90000"/>
              </a:lnSpc>
            </a:pPr>
            <a:r>
              <a:rPr lang="en-US" sz="2800" b="1">
                <a:solidFill>
                  <a:srgbClr val="000000"/>
                </a:solidFill>
                <a:latin typeface="Arial" pitchFamily="34" charset="0"/>
              </a:rPr>
              <a:t>Utilitarian</a:t>
            </a:r>
          </a:p>
        </p:txBody>
      </p:sp>
    </p:spTree>
    <p:extLst>
      <p:ext uri="{BB962C8B-B14F-4D97-AF65-F5344CB8AC3E}">
        <p14:creationId xmlns:p14="http://schemas.microsoft.com/office/powerpoint/2010/main" xmlns="" val="305874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657600" y="466725"/>
            <a:ext cx="1296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/>
              <a:t>KITKAT</a:t>
            </a:r>
          </a:p>
        </p:txBody>
      </p:sp>
    </p:spTree>
    <p:extLst>
      <p:ext uri="{BB962C8B-B14F-4D97-AF65-F5344CB8AC3E}">
        <p14:creationId xmlns:p14="http://schemas.microsoft.com/office/powerpoint/2010/main" xmlns="" val="573904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61925" y="34925"/>
            <a:ext cx="5762625" cy="1292225"/>
          </a:xfrm>
          <a:prstGeom prst="rect">
            <a:avLst/>
          </a:prstGeom>
          <a:solidFill>
            <a:srgbClr val="063DE8">
              <a:alpha val="54117"/>
            </a:srgbClr>
          </a:solidFill>
          <a:ln w="38100">
            <a:solidFill>
              <a:srgbClr val="FAFD00"/>
            </a:solidFill>
            <a:miter lim="800000"/>
            <a:headEnd/>
            <a:tailEnd/>
          </a:ln>
        </p:spPr>
        <p:txBody>
          <a:bodyPr wrap="none" lIns="41275" tIns="17462" rIns="41275" bIns="17462" anchor="t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Influence and Types of </a:t>
            </a:r>
            <a:br>
              <a:rPr lang="en-US" smtClean="0"/>
            </a:br>
            <a:r>
              <a:rPr lang="en-US" smtClean="0"/>
              <a:t>Reference Groups</a:t>
            </a:r>
            <a:endParaRPr 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81000" y="1905000"/>
            <a:ext cx="8496300" cy="4629150"/>
          </a:xfrm>
          <a:prstGeom prst="rect">
            <a:avLst/>
          </a:prstGeom>
          <a:solidFill>
            <a:srgbClr val="F95AB7">
              <a:alpha val="54117"/>
            </a:srgbClr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lIns="90488" tIns="44450" rIns="90488" bIns="44450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srgbClr val="FAFD00"/>
              </a:buClr>
              <a:buSzPct val="110000"/>
              <a:buFont typeface="Wingdings" pitchFamily="2" charset="2"/>
              <a:buChar char="v"/>
            </a:pPr>
            <a:r>
              <a:rPr lang="en-US" dirty="0" smtClean="0"/>
              <a:t>Normative Influence</a:t>
            </a:r>
          </a:p>
          <a:p>
            <a:pPr lvl="1">
              <a:lnSpc>
                <a:spcPct val="90000"/>
              </a:lnSpc>
              <a:buClr>
                <a:srgbClr val="FAFD00"/>
              </a:buClr>
            </a:pPr>
            <a:r>
              <a:rPr lang="en-US" sz="2000" dirty="0" smtClean="0"/>
              <a:t>The social power of reward and punishment that produces behavioral compliance but may not produce any private acceptance of the position advocated.</a:t>
            </a:r>
          </a:p>
          <a:p>
            <a:pPr>
              <a:lnSpc>
                <a:spcPct val="90000"/>
              </a:lnSpc>
              <a:buClr>
                <a:srgbClr val="FAFD00"/>
              </a:buClr>
              <a:buSzPct val="110000"/>
              <a:buFont typeface="Wingdings" pitchFamily="2" charset="2"/>
              <a:buChar char="v"/>
            </a:pPr>
            <a:r>
              <a:rPr lang="en-US" dirty="0" smtClean="0"/>
              <a:t>Comparative Influence</a:t>
            </a:r>
          </a:p>
          <a:p>
            <a:pPr lvl="1">
              <a:lnSpc>
                <a:spcPct val="90000"/>
              </a:lnSpc>
              <a:buClr>
                <a:srgbClr val="FAFD00"/>
              </a:buClr>
            </a:pPr>
            <a:r>
              <a:rPr lang="en-US" sz="2000" dirty="0" smtClean="0"/>
              <a:t>The group does not attempt to set, or enforce, rules for your behavior, but only serves as a standard you choose for comparison.</a:t>
            </a:r>
          </a:p>
          <a:p>
            <a:pPr>
              <a:lnSpc>
                <a:spcPct val="90000"/>
              </a:lnSpc>
              <a:buClr>
                <a:srgbClr val="FAFD00"/>
              </a:buClr>
              <a:buSzPct val="110000"/>
              <a:buFont typeface="Wingdings" pitchFamily="2" charset="2"/>
              <a:buChar char="v"/>
            </a:pPr>
            <a:r>
              <a:rPr lang="en-US" dirty="0" smtClean="0"/>
              <a:t>Formal Versus Informal Groups</a:t>
            </a:r>
          </a:p>
          <a:p>
            <a:pPr lvl="1">
              <a:lnSpc>
                <a:spcPct val="90000"/>
              </a:lnSpc>
              <a:buClr>
                <a:srgbClr val="FAFD00"/>
              </a:buClr>
            </a:pPr>
            <a:r>
              <a:rPr lang="en-US" sz="2000" dirty="0" smtClean="0"/>
              <a:t>Small, informal groups are more common and important to us because of their high </a:t>
            </a:r>
            <a:r>
              <a:rPr lang="en-US" sz="2000" u="sng" dirty="0" smtClean="0"/>
              <a:t>Normative Influence</a:t>
            </a:r>
            <a:r>
              <a:rPr lang="en-US" sz="2000" dirty="0" smtClean="0"/>
              <a:t>.</a:t>
            </a:r>
            <a:endParaRPr lang="en-US" sz="2000" u="sng" dirty="0" smtClean="0"/>
          </a:p>
          <a:p>
            <a:pPr lvl="1">
              <a:lnSpc>
                <a:spcPct val="90000"/>
              </a:lnSpc>
              <a:buClr>
                <a:srgbClr val="FAFD00"/>
              </a:buClr>
            </a:pPr>
            <a:r>
              <a:rPr lang="en-US" sz="2000" dirty="0" smtClean="0"/>
              <a:t>Larger, formal groups tend to be higher in </a:t>
            </a:r>
            <a:r>
              <a:rPr lang="en-US" sz="2000" u="sng" dirty="0" smtClean="0"/>
              <a:t>Comparative Influence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615501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3657600" y="466725"/>
            <a:ext cx="12430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/>
              <a:t>LITTER</a:t>
            </a:r>
          </a:p>
        </p:txBody>
      </p:sp>
    </p:spTree>
    <p:extLst>
      <p:ext uri="{BB962C8B-B14F-4D97-AF65-F5344CB8AC3E}">
        <p14:creationId xmlns:p14="http://schemas.microsoft.com/office/powerpoint/2010/main" xmlns="" val="2585595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Ex 16_11"/>
          <p:cNvPicPr>
            <a:picLocks noChangeAspect="1" noChangeArrowheads="1"/>
          </p:cNvPicPr>
          <p:nvPr/>
        </p:nvPicPr>
        <p:blipFill>
          <a:blip r:embed="rId2" cstate="print">
            <a:lum bright="-6000" contrast="2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517" t="4549" r="3583" b="4309"/>
          <a:stretch>
            <a:fillRect/>
          </a:stretch>
        </p:blipFill>
        <p:spPr bwMode="auto">
          <a:xfrm>
            <a:off x="461963" y="307975"/>
            <a:ext cx="8296275" cy="6327775"/>
          </a:xfrm>
          <a:prstGeom prst="rect">
            <a:avLst/>
          </a:prstGeom>
          <a:noFill/>
          <a:ln w="1143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04640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able 6_2"/>
          <p:cNvPicPr>
            <a:picLocks noChangeAspect="1" noChangeArrowheads="1"/>
          </p:cNvPicPr>
          <p:nvPr/>
        </p:nvPicPr>
        <p:blipFill>
          <a:blip r:embed="rId2" cstate="print">
            <a:lum bright="-36000"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609" t="4213" r="5531" b="8029"/>
          <a:stretch>
            <a:fillRect/>
          </a:stretch>
        </p:blipFill>
        <p:spPr bwMode="auto">
          <a:xfrm>
            <a:off x="762000" y="1066800"/>
            <a:ext cx="7696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91459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able 6_3"/>
          <p:cNvPicPr>
            <a:picLocks noChangeAspect="1" noChangeArrowheads="1"/>
          </p:cNvPicPr>
          <p:nvPr/>
        </p:nvPicPr>
        <p:blipFill>
          <a:blip r:embed="rId2" cstate="print">
            <a:lum bright="-30000" contrast="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364" t="9677" r="4672"/>
          <a:stretch>
            <a:fillRect/>
          </a:stretch>
        </p:blipFill>
        <p:spPr bwMode="auto">
          <a:xfrm>
            <a:off x="381000" y="838200"/>
            <a:ext cx="8382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55839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61925" y="34925"/>
            <a:ext cx="7853363" cy="682625"/>
          </a:xfrm>
          <a:prstGeom prst="rect">
            <a:avLst/>
          </a:prstGeom>
          <a:solidFill>
            <a:srgbClr val="063DE8">
              <a:alpha val="61176"/>
            </a:srgbClr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 lIns="41275" tIns="17462" rIns="41275" bIns="17462" anchor="t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The Power of Reference Groups</a:t>
            </a:r>
            <a:endParaRPr lang="en-US"/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auto">
          <a:xfrm>
            <a:off x="2566988" y="1598613"/>
            <a:ext cx="4149725" cy="3933825"/>
          </a:xfrm>
          <a:prstGeom prst="star16">
            <a:avLst>
              <a:gd name="adj" fmla="val 37500"/>
            </a:avLst>
          </a:prstGeom>
          <a:solidFill>
            <a:srgbClr val="9933FF">
              <a:alpha val="56862"/>
            </a:srgbClr>
          </a:solidFill>
          <a:ln w="57150">
            <a:solidFill>
              <a:srgbClr val="A2C1FE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 rot="5400000">
            <a:off x="6434138" y="717550"/>
            <a:ext cx="908050" cy="2438400"/>
          </a:xfrm>
          <a:prstGeom prst="cube">
            <a:avLst>
              <a:gd name="adj" fmla="val 16046"/>
            </a:avLst>
          </a:prstGeom>
          <a:solidFill>
            <a:srgbClr val="A50021">
              <a:alpha val="54901"/>
            </a:srgbClr>
          </a:solidFill>
          <a:ln w="38100">
            <a:solidFill>
              <a:srgbClr val="FF9933"/>
            </a:solidFill>
            <a:miter lim="800000"/>
            <a:headEnd/>
            <a:tailEnd/>
          </a:ln>
        </p:spPr>
        <p:txBody>
          <a:bodyPr rot="10800000" vert="eaVert" wrap="none" lIns="87312" tIns="44450" rIns="87312" bIns="44450" anchor="ctr"/>
          <a:lstStyle/>
          <a:p>
            <a:pPr algn="ctr" defTabSz="857250"/>
            <a:r>
              <a:rPr lang="en-US" sz="2200" b="1">
                <a:solidFill>
                  <a:srgbClr val="FFFFFF"/>
                </a:solidFill>
                <a:latin typeface="Arial" pitchFamily="34" charset="0"/>
              </a:rPr>
              <a:t>Social </a:t>
            </a:r>
          </a:p>
          <a:p>
            <a:pPr algn="ctr" defTabSz="857250"/>
            <a:r>
              <a:rPr lang="en-US" sz="2200" b="1">
                <a:solidFill>
                  <a:srgbClr val="FFFFFF"/>
                </a:solidFill>
                <a:latin typeface="Arial" pitchFamily="34" charset="0"/>
              </a:rPr>
              <a:t>Power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 rot="5400000">
            <a:off x="7197725" y="2165350"/>
            <a:ext cx="908050" cy="2438400"/>
          </a:xfrm>
          <a:prstGeom prst="cube">
            <a:avLst>
              <a:gd name="adj" fmla="val 16046"/>
            </a:avLst>
          </a:prstGeom>
          <a:solidFill>
            <a:srgbClr val="CCFF33">
              <a:alpha val="50980"/>
            </a:srgbClr>
          </a:solidFill>
          <a:ln w="38100">
            <a:solidFill>
              <a:srgbClr val="33CC33"/>
            </a:solidFill>
            <a:miter lim="800000"/>
            <a:headEnd/>
            <a:tailEnd/>
          </a:ln>
        </p:spPr>
        <p:txBody>
          <a:bodyPr rot="10800000" vert="eaVert" wrap="none" lIns="87312" tIns="44450" rIns="87312" bIns="44450" anchor="ctr"/>
          <a:lstStyle/>
          <a:p>
            <a:pPr algn="ctr" defTabSz="857250"/>
            <a:r>
              <a:rPr lang="en-US" sz="2200" b="1">
                <a:solidFill>
                  <a:srgbClr val="000000"/>
                </a:solidFill>
                <a:latin typeface="Arial" pitchFamily="34" charset="0"/>
              </a:rPr>
              <a:t>Referent </a:t>
            </a:r>
          </a:p>
          <a:p>
            <a:pPr algn="ctr" defTabSz="857250"/>
            <a:r>
              <a:rPr lang="en-US" sz="2200" b="1">
                <a:solidFill>
                  <a:srgbClr val="000000"/>
                </a:solidFill>
                <a:latin typeface="Arial" pitchFamily="34" charset="0"/>
              </a:rPr>
              <a:t>Power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 rot="5400000">
            <a:off x="4222750" y="4643438"/>
            <a:ext cx="908050" cy="2438400"/>
          </a:xfrm>
          <a:prstGeom prst="cube">
            <a:avLst>
              <a:gd name="adj" fmla="val 16046"/>
            </a:avLst>
          </a:prstGeom>
          <a:solidFill>
            <a:srgbClr val="FF00FF">
              <a:alpha val="63921"/>
            </a:srgbClr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rot="10800000" vert="eaVert" wrap="none" lIns="87312" tIns="44450" rIns="87312" bIns="44450" anchor="ctr"/>
          <a:lstStyle/>
          <a:p>
            <a:pPr algn="ctr" defTabSz="857250"/>
            <a:r>
              <a:rPr lang="en-US" sz="2200" b="1">
                <a:solidFill>
                  <a:srgbClr val="000000"/>
                </a:solidFill>
                <a:latin typeface="Arial" pitchFamily="34" charset="0"/>
              </a:rPr>
              <a:t>Legitimate</a:t>
            </a:r>
          </a:p>
          <a:p>
            <a:pPr algn="ctr" defTabSz="857250"/>
            <a:r>
              <a:rPr lang="en-US" sz="2200" b="1">
                <a:solidFill>
                  <a:srgbClr val="000000"/>
                </a:solidFill>
                <a:latin typeface="Arial" pitchFamily="34" charset="0"/>
              </a:rPr>
              <a:t>Power</a:t>
            </a: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 rot="5400000">
            <a:off x="6905625" y="3749676"/>
            <a:ext cx="962025" cy="2438400"/>
          </a:xfrm>
          <a:prstGeom prst="cube">
            <a:avLst>
              <a:gd name="adj" fmla="val 16046"/>
            </a:avLst>
          </a:prstGeom>
          <a:solidFill>
            <a:srgbClr val="FF6600">
              <a:alpha val="58823"/>
            </a:srgbClr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rot="10800000" vert="eaVert" wrap="none" lIns="87312" tIns="44450" rIns="87312" bIns="44450" anchor="ctr"/>
          <a:lstStyle/>
          <a:p>
            <a:pPr algn="ctr" defTabSz="857250"/>
            <a:r>
              <a:rPr lang="en-US" sz="2200" b="1">
                <a:solidFill>
                  <a:srgbClr val="000000"/>
                </a:solidFill>
                <a:latin typeface="Arial" pitchFamily="34" charset="0"/>
              </a:rPr>
              <a:t>Information</a:t>
            </a:r>
          </a:p>
          <a:p>
            <a:pPr algn="ctr" defTabSz="857250"/>
            <a:r>
              <a:rPr lang="en-US" sz="2200" b="1">
                <a:solidFill>
                  <a:srgbClr val="000000"/>
                </a:solidFill>
                <a:latin typeface="Arial" pitchFamily="34" charset="0"/>
              </a:rPr>
              <a:t>Power</a:t>
            </a: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 rot="5400000">
            <a:off x="1333500" y="3592513"/>
            <a:ext cx="990600" cy="2438400"/>
          </a:xfrm>
          <a:prstGeom prst="cube">
            <a:avLst>
              <a:gd name="adj" fmla="val 16046"/>
            </a:avLst>
          </a:prstGeom>
          <a:solidFill>
            <a:schemeClr val="accent2">
              <a:alpha val="56862"/>
            </a:schemeClr>
          </a:solidFill>
          <a:ln w="38100">
            <a:solidFill>
              <a:srgbClr val="FF9933"/>
            </a:solidFill>
            <a:miter lim="800000"/>
            <a:headEnd/>
            <a:tailEnd/>
          </a:ln>
        </p:spPr>
        <p:txBody>
          <a:bodyPr rot="10800000" vert="eaVert" wrap="none" lIns="87312" tIns="44450" rIns="87312" bIns="44450" anchor="ctr"/>
          <a:lstStyle/>
          <a:p>
            <a:pPr algn="ctr" defTabSz="857250"/>
            <a:r>
              <a:rPr lang="en-US" sz="2200" b="1">
                <a:solidFill>
                  <a:srgbClr val="000000"/>
                </a:solidFill>
                <a:latin typeface="Arial" pitchFamily="34" charset="0"/>
              </a:rPr>
              <a:t>Expert</a:t>
            </a:r>
          </a:p>
          <a:p>
            <a:pPr algn="ctr" defTabSz="857250"/>
            <a:r>
              <a:rPr lang="en-US" sz="2200" b="1">
                <a:solidFill>
                  <a:srgbClr val="000000"/>
                </a:solidFill>
                <a:latin typeface="Arial" pitchFamily="34" charset="0"/>
              </a:rPr>
              <a:t>Power</a:t>
            </a:r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 rot="5400000">
            <a:off x="2049462" y="673101"/>
            <a:ext cx="911225" cy="2438400"/>
          </a:xfrm>
          <a:prstGeom prst="cube">
            <a:avLst>
              <a:gd name="adj" fmla="val 16046"/>
            </a:avLst>
          </a:prstGeom>
          <a:solidFill>
            <a:srgbClr val="99FF33">
              <a:alpha val="67842"/>
            </a:srgbClr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 rot="10800000" vert="eaVert" wrap="none" lIns="87312" tIns="44450" rIns="87312" bIns="44450" anchor="ctr"/>
          <a:lstStyle/>
          <a:p>
            <a:pPr algn="ctr" defTabSz="857250"/>
            <a:r>
              <a:rPr lang="en-US" sz="2200" b="1">
                <a:solidFill>
                  <a:srgbClr val="000000"/>
                </a:solidFill>
                <a:latin typeface="Arial" pitchFamily="34" charset="0"/>
              </a:rPr>
              <a:t>Coercive</a:t>
            </a:r>
          </a:p>
          <a:p>
            <a:pPr algn="ctr" defTabSz="857250"/>
            <a:r>
              <a:rPr lang="en-US" sz="2200" b="1">
                <a:solidFill>
                  <a:srgbClr val="000000"/>
                </a:solidFill>
                <a:latin typeface="Arial" pitchFamily="34" charset="0"/>
              </a:rPr>
              <a:t>Power</a:t>
            </a:r>
          </a:p>
        </p:txBody>
      </p:sp>
      <p:sp>
        <p:nvSpPr>
          <p:cNvPr id="10" name="AutoShape 11"/>
          <p:cNvSpPr>
            <a:spLocks noChangeArrowheads="1"/>
          </p:cNvSpPr>
          <p:nvPr/>
        </p:nvSpPr>
        <p:spPr bwMode="auto">
          <a:xfrm rot="5400000">
            <a:off x="1055688" y="2024063"/>
            <a:ext cx="908050" cy="2470150"/>
          </a:xfrm>
          <a:prstGeom prst="cube">
            <a:avLst>
              <a:gd name="adj" fmla="val 16046"/>
            </a:avLst>
          </a:prstGeom>
          <a:solidFill>
            <a:srgbClr val="0000FF">
              <a:alpha val="61960"/>
            </a:srgbClr>
          </a:solidFill>
          <a:ln w="38100">
            <a:solidFill>
              <a:srgbClr val="99FF33"/>
            </a:solidFill>
            <a:miter lim="800000"/>
            <a:headEnd/>
            <a:tailEnd/>
          </a:ln>
        </p:spPr>
        <p:txBody>
          <a:bodyPr rot="10800000" vert="eaVert" wrap="none" lIns="87312" tIns="44450" rIns="87312" bIns="44450" anchor="ctr"/>
          <a:lstStyle/>
          <a:p>
            <a:pPr algn="ctr" defTabSz="857250"/>
            <a:endParaRPr lang="en-US" sz="2200" b="1">
              <a:solidFill>
                <a:srgbClr val="000000"/>
              </a:solidFill>
              <a:latin typeface="Arial" pitchFamily="34" charset="0"/>
            </a:endParaRPr>
          </a:p>
          <a:p>
            <a:pPr algn="ctr" defTabSz="857250"/>
            <a:r>
              <a:rPr lang="en-US" sz="2200" b="1">
                <a:solidFill>
                  <a:srgbClr val="FFFFFF"/>
                </a:solidFill>
                <a:latin typeface="Arial" pitchFamily="34" charset="0"/>
              </a:rPr>
              <a:t>Reward</a:t>
            </a:r>
          </a:p>
          <a:p>
            <a:pPr algn="ctr" defTabSz="857250"/>
            <a:r>
              <a:rPr lang="en-US" sz="2200" b="1">
                <a:solidFill>
                  <a:srgbClr val="FFFFFF"/>
                </a:solidFill>
                <a:latin typeface="Arial" pitchFamily="34" charset="0"/>
              </a:rPr>
              <a:t>Power</a:t>
            </a:r>
          </a:p>
          <a:p>
            <a:pPr algn="ctr" defTabSz="857250" latinLnBrk="1"/>
            <a:endParaRPr lang="en-US" sz="22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3240088" y="2238375"/>
            <a:ext cx="2770187" cy="2624138"/>
          </a:xfrm>
          <a:prstGeom prst="star16">
            <a:avLst>
              <a:gd name="adj" fmla="val 37500"/>
            </a:avLst>
          </a:prstGeom>
          <a:solidFill>
            <a:srgbClr val="FF00FF">
              <a:alpha val="58038"/>
            </a:srgbClr>
          </a:solidFill>
          <a:ln w="539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770313" y="2941638"/>
            <a:ext cx="1784350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b="1" dirty="0">
                <a:latin typeface="Arial" pitchFamily="34" charset="0"/>
              </a:rPr>
              <a:t>Types of Reference Group Power</a:t>
            </a:r>
          </a:p>
        </p:txBody>
      </p:sp>
    </p:spTree>
    <p:extLst>
      <p:ext uri="{BB962C8B-B14F-4D97-AF65-F5344CB8AC3E}">
        <p14:creationId xmlns:p14="http://schemas.microsoft.com/office/powerpoint/2010/main" xmlns="" val="1367924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3657600" y="466725"/>
            <a:ext cx="15605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/>
              <a:t>NESPRAY</a:t>
            </a:r>
          </a:p>
        </p:txBody>
      </p:sp>
    </p:spTree>
    <p:extLst>
      <p:ext uri="{BB962C8B-B14F-4D97-AF65-F5344CB8AC3E}">
        <p14:creationId xmlns:p14="http://schemas.microsoft.com/office/powerpoint/2010/main" xmlns="" val="153725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x 16_3"/>
          <p:cNvPicPr>
            <a:picLocks noChangeAspect="1" noChangeArrowheads="1"/>
          </p:cNvPicPr>
          <p:nvPr/>
        </p:nvPicPr>
        <p:blipFill>
          <a:blip r:embed="rId2" cstate="print">
            <a:lum bright="-12000" contrast="2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112" t="3708" r="2682" b="3708"/>
          <a:stretch>
            <a:fillRect/>
          </a:stretch>
        </p:blipFill>
        <p:spPr bwMode="auto">
          <a:xfrm>
            <a:off x="384175" y="259780"/>
            <a:ext cx="8370888" cy="6337572"/>
          </a:xfrm>
          <a:prstGeom prst="rect">
            <a:avLst/>
          </a:prstGeom>
          <a:noFill/>
          <a:ln w="1143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99186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ChangeArrowheads="1"/>
          </p:cNvSpPr>
          <p:nvPr/>
        </p:nvSpPr>
        <p:spPr bwMode="auto">
          <a:xfrm rot="5400000">
            <a:off x="5922962" y="3140076"/>
            <a:ext cx="1698625" cy="4425950"/>
          </a:xfrm>
          <a:prstGeom prst="cube">
            <a:avLst>
              <a:gd name="adj" fmla="val 18222"/>
            </a:avLst>
          </a:prstGeom>
          <a:solidFill>
            <a:srgbClr val="CCFFCC">
              <a:alpha val="62000"/>
            </a:srgbClr>
          </a:solidFill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rot="10800000" vert="eaVert" wrap="none" lIns="103188" tIns="50800" rIns="103188" bIns="50800" anchor="ctr"/>
          <a:lstStyle/>
          <a:p>
            <a:pPr algn="ctr" defTabSz="1030288"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Informational</a:t>
            </a:r>
          </a:p>
          <a:p>
            <a:pPr algn="ctr" defTabSz="1030288">
              <a:defRPr/>
            </a:pPr>
            <a:r>
              <a:rPr lang="en-US" sz="2000" b="1">
                <a:solidFill>
                  <a:srgbClr val="000000"/>
                </a:solidFill>
                <a:latin typeface="Arial" pitchFamily="34" charset="0"/>
              </a:rPr>
              <a:t>Conformity That Occurs Because</a:t>
            </a:r>
          </a:p>
          <a:p>
            <a:pPr algn="ctr" defTabSz="1030288">
              <a:defRPr/>
            </a:pPr>
            <a:r>
              <a:rPr lang="en-US" sz="2000" b="1">
                <a:solidFill>
                  <a:srgbClr val="000000"/>
                </a:solidFill>
                <a:latin typeface="Arial" pitchFamily="34" charset="0"/>
              </a:rPr>
              <a:t>the Group’s Behavior is Taken</a:t>
            </a:r>
          </a:p>
          <a:p>
            <a:pPr algn="ctr" defTabSz="1030288">
              <a:defRPr/>
            </a:pPr>
            <a:r>
              <a:rPr lang="en-US" sz="2000" b="1">
                <a:solidFill>
                  <a:srgbClr val="000000"/>
                </a:solidFill>
                <a:latin typeface="Arial" pitchFamily="34" charset="0"/>
              </a:rPr>
              <a:t>as Evidence About Reality.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61925" y="34925"/>
            <a:ext cx="2830513" cy="682625"/>
          </a:xfrm>
          <a:prstGeom prst="rect">
            <a:avLst/>
          </a:prstGeom>
          <a:solidFill>
            <a:srgbClr val="063DE8">
              <a:alpha val="56078"/>
            </a:srgbClr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 lIns="41275" tIns="17462" rIns="41275" bIns="17462" anchor="t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Conformity</a:t>
            </a:r>
            <a:endParaRPr 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04800" y="838200"/>
            <a:ext cx="8575675" cy="1754188"/>
          </a:xfrm>
          <a:prstGeom prst="rect">
            <a:avLst/>
          </a:prstGeom>
          <a:solidFill>
            <a:srgbClr val="FF00FF">
              <a:alpha val="71001"/>
            </a:srgbClr>
          </a:solidFill>
          <a:ln w="381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600" b="1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</a:rPr>
              <a:t>Conformity</a:t>
            </a:r>
            <a:r>
              <a:rPr lang="en-US" sz="2600" b="1">
                <a:solidFill>
                  <a:srgbClr val="000000"/>
                </a:solidFill>
                <a:latin typeface="Helvetica" charset="0"/>
              </a:rPr>
              <a:t> Refers to a Change in Beliefs or Actions as a Reaction to Real or Imagined Group Pressure.</a:t>
            </a: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600" b="1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</a:rPr>
              <a:t>Norms</a:t>
            </a:r>
            <a:r>
              <a:rPr lang="en-US" sz="2600" b="1">
                <a:solidFill>
                  <a:srgbClr val="000000"/>
                </a:solidFill>
                <a:latin typeface="Helvetica" charset="0"/>
              </a:rPr>
              <a:t> Refer to Informal Rules That Governs Behavior</a:t>
            </a:r>
          </a:p>
        </p:txBody>
      </p: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6018213" y="3554413"/>
            <a:ext cx="1860550" cy="750887"/>
            <a:chOff x="3791" y="2239"/>
            <a:chExt cx="1172" cy="473"/>
          </a:xfrm>
        </p:grpSpPr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3791" y="2239"/>
              <a:ext cx="1172" cy="472"/>
              <a:chOff x="3791" y="2239"/>
              <a:chExt cx="1172" cy="472"/>
            </a:xfrm>
          </p:grpSpPr>
          <p:sp>
            <p:nvSpPr>
              <p:cNvPr id="9" name="Freeform 5"/>
              <p:cNvSpPr>
                <a:spLocks/>
              </p:cNvSpPr>
              <p:nvPr/>
            </p:nvSpPr>
            <p:spPr bwMode="auto">
              <a:xfrm>
                <a:off x="3791" y="2306"/>
                <a:ext cx="727" cy="315"/>
              </a:xfrm>
              <a:custGeom>
                <a:avLst/>
                <a:gdLst>
                  <a:gd name="T0" fmla="*/ 0 w 727"/>
                  <a:gd name="T1" fmla="*/ 0 h 315"/>
                  <a:gd name="T2" fmla="*/ 726 w 727"/>
                  <a:gd name="T3" fmla="*/ 247 h 315"/>
                  <a:gd name="T4" fmla="*/ 726 w 727"/>
                  <a:gd name="T5" fmla="*/ 314 h 315"/>
                  <a:gd name="T6" fmla="*/ 0 w 727"/>
                  <a:gd name="T7" fmla="*/ 67 h 315"/>
                  <a:gd name="T8" fmla="*/ 0 w 727"/>
                  <a:gd name="T9" fmla="*/ 0 h 3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7"/>
                  <a:gd name="T16" fmla="*/ 0 h 315"/>
                  <a:gd name="T17" fmla="*/ 727 w 727"/>
                  <a:gd name="T18" fmla="*/ 315 h 3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7" h="315">
                    <a:moveTo>
                      <a:pt x="0" y="0"/>
                    </a:moveTo>
                    <a:lnTo>
                      <a:pt x="726" y="247"/>
                    </a:lnTo>
                    <a:lnTo>
                      <a:pt x="726" y="314"/>
                    </a:lnTo>
                    <a:lnTo>
                      <a:pt x="0" y="6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9900CC"/>
              </a:solidFill>
              <a:ln w="12700" cap="rnd">
                <a:solidFill>
                  <a:srgbClr val="66CC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auto">
              <a:xfrm>
                <a:off x="3791" y="2239"/>
                <a:ext cx="1172" cy="403"/>
              </a:xfrm>
              <a:custGeom>
                <a:avLst/>
                <a:gdLst>
                  <a:gd name="T0" fmla="*/ 0 w 1172"/>
                  <a:gd name="T1" fmla="*/ 67 h 403"/>
                  <a:gd name="T2" fmla="*/ 283 w 1172"/>
                  <a:gd name="T3" fmla="*/ 0 h 403"/>
                  <a:gd name="T4" fmla="*/ 970 w 1172"/>
                  <a:gd name="T5" fmla="*/ 223 h 403"/>
                  <a:gd name="T6" fmla="*/ 1171 w 1172"/>
                  <a:gd name="T7" fmla="*/ 156 h 403"/>
                  <a:gd name="T8" fmla="*/ 1171 w 1172"/>
                  <a:gd name="T9" fmla="*/ 357 h 403"/>
                  <a:gd name="T10" fmla="*/ 485 w 1172"/>
                  <a:gd name="T11" fmla="*/ 402 h 403"/>
                  <a:gd name="T12" fmla="*/ 727 w 1172"/>
                  <a:gd name="T13" fmla="*/ 312 h 403"/>
                  <a:gd name="T14" fmla="*/ 0 w 1172"/>
                  <a:gd name="T15" fmla="*/ 67 h 40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72"/>
                  <a:gd name="T25" fmla="*/ 0 h 403"/>
                  <a:gd name="T26" fmla="*/ 1172 w 1172"/>
                  <a:gd name="T27" fmla="*/ 403 h 40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72" h="403">
                    <a:moveTo>
                      <a:pt x="0" y="67"/>
                    </a:moveTo>
                    <a:lnTo>
                      <a:pt x="283" y="0"/>
                    </a:lnTo>
                    <a:lnTo>
                      <a:pt x="970" y="223"/>
                    </a:lnTo>
                    <a:lnTo>
                      <a:pt x="1171" y="156"/>
                    </a:lnTo>
                    <a:lnTo>
                      <a:pt x="1171" y="357"/>
                    </a:lnTo>
                    <a:lnTo>
                      <a:pt x="485" y="402"/>
                    </a:lnTo>
                    <a:lnTo>
                      <a:pt x="727" y="312"/>
                    </a:lnTo>
                    <a:lnTo>
                      <a:pt x="0" y="67"/>
                    </a:lnTo>
                  </a:path>
                </a:pathLst>
              </a:custGeom>
              <a:solidFill>
                <a:srgbClr val="9900CC"/>
              </a:solidFill>
              <a:ln w="12700" cap="rnd">
                <a:solidFill>
                  <a:srgbClr val="66CC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auto">
              <a:xfrm>
                <a:off x="4275" y="2597"/>
                <a:ext cx="688" cy="114"/>
              </a:xfrm>
              <a:custGeom>
                <a:avLst/>
                <a:gdLst>
                  <a:gd name="T0" fmla="*/ 0 w 688"/>
                  <a:gd name="T1" fmla="*/ 45 h 114"/>
                  <a:gd name="T2" fmla="*/ 687 w 688"/>
                  <a:gd name="T3" fmla="*/ 0 h 114"/>
                  <a:gd name="T4" fmla="*/ 687 w 688"/>
                  <a:gd name="T5" fmla="*/ 68 h 114"/>
                  <a:gd name="T6" fmla="*/ 0 w 688"/>
                  <a:gd name="T7" fmla="*/ 113 h 114"/>
                  <a:gd name="T8" fmla="*/ 0 w 688"/>
                  <a:gd name="T9" fmla="*/ 45 h 1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88"/>
                  <a:gd name="T16" fmla="*/ 0 h 114"/>
                  <a:gd name="T17" fmla="*/ 688 w 688"/>
                  <a:gd name="T18" fmla="*/ 114 h 1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88" h="114">
                    <a:moveTo>
                      <a:pt x="0" y="45"/>
                    </a:moveTo>
                    <a:lnTo>
                      <a:pt x="687" y="0"/>
                    </a:lnTo>
                    <a:lnTo>
                      <a:pt x="687" y="68"/>
                    </a:lnTo>
                    <a:lnTo>
                      <a:pt x="0" y="113"/>
                    </a:lnTo>
                    <a:lnTo>
                      <a:pt x="0" y="45"/>
                    </a:lnTo>
                  </a:path>
                </a:pathLst>
              </a:custGeom>
              <a:solidFill>
                <a:srgbClr val="9900CC"/>
              </a:solidFill>
              <a:ln w="12700" cap="rnd">
                <a:solidFill>
                  <a:srgbClr val="66CC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3796" y="2312"/>
              <a:ext cx="728" cy="273"/>
            </a:xfrm>
            <a:custGeom>
              <a:avLst/>
              <a:gdLst>
                <a:gd name="T0" fmla="*/ 10 w 728"/>
                <a:gd name="T1" fmla="*/ 0 h 273"/>
                <a:gd name="T2" fmla="*/ 727 w 728"/>
                <a:gd name="T3" fmla="*/ 237 h 273"/>
                <a:gd name="T4" fmla="*/ 634 w 728"/>
                <a:gd name="T5" fmla="*/ 272 h 273"/>
                <a:gd name="T6" fmla="*/ 0 w 728"/>
                <a:gd name="T7" fmla="*/ 69 h 273"/>
                <a:gd name="T8" fmla="*/ 10 w 728"/>
                <a:gd name="T9" fmla="*/ 0 h 2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8"/>
                <a:gd name="T16" fmla="*/ 0 h 273"/>
                <a:gd name="T17" fmla="*/ 728 w 728"/>
                <a:gd name="T18" fmla="*/ 273 h 2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8" h="273">
                  <a:moveTo>
                    <a:pt x="10" y="0"/>
                  </a:moveTo>
                  <a:lnTo>
                    <a:pt x="727" y="237"/>
                  </a:lnTo>
                  <a:lnTo>
                    <a:pt x="634" y="272"/>
                  </a:lnTo>
                  <a:lnTo>
                    <a:pt x="0" y="69"/>
                  </a:lnTo>
                  <a:lnTo>
                    <a:pt x="10" y="0"/>
                  </a:lnTo>
                </a:path>
              </a:pathLst>
            </a:custGeom>
            <a:solidFill>
              <a:srgbClr val="9900CC"/>
            </a:solidFill>
            <a:ln w="12700" cap="rnd">
              <a:solidFill>
                <a:srgbClr val="66C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4285" y="2589"/>
              <a:ext cx="675" cy="123"/>
            </a:xfrm>
            <a:custGeom>
              <a:avLst/>
              <a:gdLst>
                <a:gd name="T0" fmla="*/ 0 w 675"/>
                <a:gd name="T1" fmla="*/ 52 h 123"/>
                <a:gd name="T2" fmla="*/ 0 w 675"/>
                <a:gd name="T3" fmla="*/ 122 h 123"/>
                <a:gd name="T4" fmla="*/ 674 w 675"/>
                <a:gd name="T5" fmla="*/ 76 h 123"/>
                <a:gd name="T6" fmla="*/ 674 w 675"/>
                <a:gd name="T7" fmla="*/ 0 h 123"/>
                <a:gd name="T8" fmla="*/ 0 w 675"/>
                <a:gd name="T9" fmla="*/ 52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5"/>
                <a:gd name="T16" fmla="*/ 0 h 123"/>
                <a:gd name="T17" fmla="*/ 675 w 675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5" h="123">
                  <a:moveTo>
                    <a:pt x="0" y="52"/>
                  </a:moveTo>
                  <a:lnTo>
                    <a:pt x="0" y="122"/>
                  </a:lnTo>
                  <a:lnTo>
                    <a:pt x="674" y="76"/>
                  </a:lnTo>
                  <a:lnTo>
                    <a:pt x="674" y="0"/>
                  </a:lnTo>
                  <a:lnTo>
                    <a:pt x="0" y="52"/>
                  </a:lnTo>
                </a:path>
              </a:pathLst>
            </a:custGeom>
            <a:solidFill>
              <a:srgbClr val="9900CC"/>
            </a:solidFill>
            <a:ln w="12700" cap="rnd">
              <a:solidFill>
                <a:srgbClr val="66C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AutoShape 13"/>
          <p:cNvSpPr>
            <a:spLocks noChangeArrowheads="1"/>
          </p:cNvSpPr>
          <p:nvPr/>
        </p:nvSpPr>
        <p:spPr bwMode="auto">
          <a:xfrm rot="5400000">
            <a:off x="3792737" y="-433510"/>
            <a:ext cx="1152128" cy="7292975"/>
          </a:xfrm>
          <a:prstGeom prst="cube">
            <a:avLst>
              <a:gd name="adj" fmla="val 18222"/>
            </a:avLst>
          </a:prstGeom>
          <a:solidFill>
            <a:srgbClr val="66CCFF">
              <a:alpha val="56862"/>
            </a:srgbClr>
          </a:solidFill>
          <a:ln w="38100">
            <a:solidFill>
              <a:srgbClr val="9900CC"/>
            </a:solidFill>
            <a:miter lim="800000"/>
            <a:headEnd/>
            <a:tailEnd/>
          </a:ln>
        </p:spPr>
        <p:txBody>
          <a:bodyPr rot="10800000" vert="eaVert" wrap="none" lIns="103188" tIns="50800" rIns="103188" bIns="50800" anchor="ctr"/>
          <a:lstStyle/>
          <a:p>
            <a:pPr algn="ctr" defTabSz="1030288"/>
            <a:r>
              <a:rPr lang="en-US" sz="2800" b="1" dirty="0">
                <a:solidFill>
                  <a:srgbClr val="000000"/>
                </a:solidFill>
                <a:latin typeface="Arial" pitchFamily="34" charset="0"/>
              </a:rPr>
              <a:t>Types of Social Influence</a:t>
            </a:r>
          </a:p>
        </p:txBody>
      </p:sp>
      <p:grpSp>
        <p:nvGrpSpPr>
          <p:cNvPr id="13" name="Group 20"/>
          <p:cNvGrpSpPr>
            <a:grpSpLocks/>
          </p:cNvGrpSpPr>
          <p:nvPr/>
        </p:nvGrpSpPr>
        <p:grpSpPr bwMode="auto">
          <a:xfrm>
            <a:off x="1114425" y="3565525"/>
            <a:ext cx="1857375" cy="752475"/>
            <a:chOff x="702" y="2246"/>
            <a:chExt cx="1170" cy="474"/>
          </a:xfrm>
        </p:grpSpPr>
        <p:grpSp>
          <p:nvGrpSpPr>
            <p:cNvPr id="14" name="Group 17"/>
            <p:cNvGrpSpPr>
              <a:grpSpLocks/>
            </p:cNvGrpSpPr>
            <p:nvPr/>
          </p:nvGrpSpPr>
          <p:grpSpPr bwMode="auto">
            <a:xfrm>
              <a:off x="702" y="2246"/>
              <a:ext cx="1170" cy="471"/>
              <a:chOff x="702" y="2246"/>
              <a:chExt cx="1170" cy="471"/>
            </a:xfrm>
          </p:grpSpPr>
          <p:sp>
            <p:nvSpPr>
              <p:cNvPr id="17" name="Freeform 14"/>
              <p:cNvSpPr>
                <a:spLocks/>
              </p:cNvSpPr>
              <p:nvPr/>
            </p:nvSpPr>
            <p:spPr bwMode="auto">
              <a:xfrm>
                <a:off x="1146" y="2313"/>
                <a:ext cx="726" cy="316"/>
              </a:xfrm>
              <a:custGeom>
                <a:avLst/>
                <a:gdLst>
                  <a:gd name="T0" fmla="*/ 725 w 726"/>
                  <a:gd name="T1" fmla="*/ 0 h 316"/>
                  <a:gd name="T2" fmla="*/ 0 w 726"/>
                  <a:gd name="T3" fmla="*/ 247 h 316"/>
                  <a:gd name="T4" fmla="*/ 0 w 726"/>
                  <a:gd name="T5" fmla="*/ 315 h 316"/>
                  <a:gd name="T6" fmla="*/ 725 w 726"/>
                  <a:gd name="T7" fmla="*/ 67 h 316"/>
                  <a:gd name="T8" fmla="*/ 725 w 726"/>
                  <a:gd name="T9" fmla="*/ 0 h 3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6"/>
                  <a:gd name="T17" fmla="*/ 726 w 726"/>
                  <a:gd name="T18" fmla="*/ 316 h 3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6">
                    <a:moveTo>
                      <a:pt x="725" y="0"/>
                    </a:moveTo>
                    <a:lnTo>
                      <a:pt x="0" y="247"/>
                    </a:lnTo>
                    <a:lnTo>
                      <a:pt x="0" y="315"/>
                    </a:lnTo>
                    <a:lnTo>
                      <a:pt x="725" y="67"/>
                    </a:lnTo>
                    <a:lnTo>
                      <a:pt x="725" y="0"/>
                    </a:lnTo>
                  </a:path>
                </a:pathLst>
              </a:custGeom>
              <a:solidFill>
                <a:srgbClr val="9900CC"/>
              </a:solidFill>
              <a:ln w="12700" cap="rnd">
                <a:solidFill>
                  <a:srgbClr val="66CC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" name="Freeform 15"/>
              <p:cNvSpPr>
                <a:spLocks/>
              </p:cNvSpPr>
              <p:nvPr/>
            </p:nvSpPr>
            <p:spPr bwMode="auto">
              <a:xfrm>
                <a:off x="702" y="2246"/>
                <a:ext cx="1170" cy="404"/>
              </a:xfrm>
              <a:custGeom>
                <a:avLst/>
                <a:gdLst>
                  <a:gd name="T0" fmla="*/ 1169 w 1170"/>
                  <a:gd name="T1" fmla="*/ 67 h 404"/>
                  <a:gd name="T2" fmla="*/ 886 w 1170"/>
                  <a:gd name="T3" fmla="*/ 0 h 404"/>
                  <a:gd name="T4" fmla="*/ 201 w 1170"/>
                  <a:gd name="T5" fmla="*/ 224 h 404"/>
                  <a:gd name="T6" fmla="*/ 0 w 1170"/>
                  <a:gd name="T7" fmla="*/ 157 h 404"/>
                  <a:gd name="T8" fmla="*/ 0 w 1170"/>
                  <a:gd name="T9" fmla="*/ 358 h 404"/>
                  <a:gd name="T10" fmla="*/ 685 w 1170"/>
                  <a:gd name="T11" fmla="*/ 403 h 404"/>
                  <a:gd name="T12" fmla="*/ 443 w 1170"/>
                  <a:gd name="T13" fmla="*/ 313 h 404"/>
                  <a:gd name="T14" fmla="*/ 1169 w 1170"/>
                  <a:gd name="T15" fmla="*/ 67 h 40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70"/>
                  <a:gd name="T25" fmla="*/ 0 h 404"/>
                  <a:gd name="T26" fmla="*/ 1170 w 1170"/>
                  <a:gd name="T27" fmla="*/ 404 h 40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70" h="404">
                    <a:moveTo>
                      <a:pt x="1169" y="67"/>
                    </a:moveTo>
                    <a:lnTo>
                      <a:pt x="886" y="0"/>
                    </a:lnTo>
                    <a:lnTo>
                      <a:pt x="201" y="224"/>
                    </a:lnTo>
                    <a:lnTo>
                      <a:pt x="0" y="157"/>
                    </a:lnTo>
                    <a:lnTo>
                      <a:pt x="0" y="358"/>
                    </a:lnTo>
                    <a:lnTo>
                      <a:pt x="685" y="403"/>
                    </a:lnTo>
                    <a:lnTo>
                      <a:pt x="443" y="313"/>
                    </a:lnTo>
                    <a:lnTo>
                      <a:pt x="1169" y="67"/>
                    </a:lnTo>
                  </a:path>
                </a:pathLst>
              </a:custGeom>
              <a:solidFill>
                <a:srgbClr val="9900CC"/>
              </a:solidFill>
              <a:ln w="12700" cap="rnd">
                <a:solidFill>
                  <a:srgbClr val="66CC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" name="Freeform 16"/>
              <p:cNvSpPr>
                <a:spLocks/>
              </p:cNvSpPr>
              <p:nvPr/>
            </p:nvSpPr>
            <p:spPr bwMode="auto">
              <a:xfrm>
                <a:off x="702" y="2604"/>
                <a:ext cx="685" cy="113"/>
              </a:xfrm>
              <a:custGeom>
                <a:avLst/>
                <a:gdLst>
                  <a:gd name="T0" fmla="*/ 684 w 685"/>
                  <a:gd name="T1" fmla="*/ 45 h 113"/>
                  <a:gd name="T2" fmla="*/ 0 w 685"/>
                  <a:gd name="T3" fmla="*/ 0 h 113"/>
                  <a:gd name="T4" fmla="*/ 0 w 685"/>
                  <a:gd name="T5" fmla="*/ 67 h 113"/>
                  <a:gd name="T6" fmla="*/ 684 w 685"/>
                  <a:gd name="T7" fmla="*/ 112 h 113"/>
                  <a:gd name="T8" fmla="*/ 684 w 685"/>
                  <a:gd name="T9" fmla="*/ 45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85"/>
                  <a:gd name="T16" fmla="*/ 0 h 113"/>
                  <a:gd name="T17" fmla="*/ 685 w 685"/>
                  <a:gd name="T18" fmla="*/ 113 h 1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85" h="113">
                    <a:moveTo>
                      <a:pt x="684" y="45"/>
                    </a:moveTo>
                    <a:lnTo>
                      <a:pt x="0" y="0"/>
                    </a:lnTo>
                    <a:lnTo>
                      <a:pt x="0" y="67"/>
                    </a:lnTo>
                    <a:lnTo>
                      <a:pt x="684" y="112"/>
                    </a:lnTo>
                    <a:lnTo>
                      <a:pt x="684" y="45"/>
                    </a:lnTo>
                  </a:path>
                </a:pathLst>
              </a:custGeom>
              <a:solidFill>
                <a:srgbClr val="9900CC"/>
              </a:solidFill>
              <a:ln w="12700" cap="rnd">
                <a:solidFill>
                  <a:srgbClr val="66CC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5" name="Freeform 18"/>
            <p:cNvSpPr>
              <a:spLocks/>
            </p:cNvSpPr>
            <p:nvPr/>
          </p:nvSpPr>
          <p:spPr bwMode="auto">
            <a:xfrm>
              <a:off x="1140" y="2320"/>
              <a:ext cx="728" cy="274"/>
            </a:xfrm>
            <a:custGeom>
              <a:avLst/>
              <a:gdLst>
                <a:gd name="T0" fmla="*/ 717 w 728"/>
                <a:gd name="T1" fmla="*/ 0 h 274"/>
                <a:gd name="T2" fmla="*/ 0 w 728"/>
                <a:gd name="T3" fmla="*/ 238 h 274"/>
                <a:gd name="T4" fmla="*/ 93 w 728"/>
                <a:gd name="T5" fmla="*/ 273 h 274"/>
                <a:gd name="T6" fmla="*/ 727 w 728"/>
                <a:gd name="T7" fmla="*/ 70 h 274"/>
                <a:gd name="T8" fmla="*/ 717 w 728"/>
                <a:gd name="T9" fmla="*/ 0 h 2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8"/>
                <a:gd name="T16" fmla="*/ 0 h 274"/>
                <a:gd name="T17" fmla="*/ 728 w 728"/>
                <a:gd name="T18" fmla="*/ 274 h 2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8" h="274">
                  <a:moveTo>
                    <a:pt x="717" y="0"/>
                  </a:moveTo>
                  <a:lnTo>
                    <a:pt x="0" y="238"/>
                  </a:lnTo>
                  <a:lnTo>
                    <a:pt x="93" y="273"/>
                  </a:lnTo>
                  <a:lnTo>
                    <a:pt x="727" y="70"/>
                  </a:lnTo>
                  <a:lnTo>
                    <a:pt x="717" y="0"/>
                  </a:lnTo>
                </a:path>
              </a:pathLst>
            </a:custGeom>
            <a:solidFill>
              <a:srgbClr val="9900CC"/>
            </a:solidFill>
            <a:ln w="12700" cap="rnd">
              <a:solidFill>
                <a:srgbClr val="66C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9"/>
            <p:cNvSpPr>
              <a:spLocks/>
            </p:cNvSpPr>
            <p:nvPr/>
          </p:nvSpPr>
          <p:spPr bwMode="auto">
            <a:xfrm>
              <a:off x="704" y="2597"/>
              <a:ext cx="677" cy="123"/>
            </a:xfrm>
            <a:custGeom>
              <a:avLst/>
              <a:gdLst>
                <a:gd name="T0" fmla="*/ 676 w 677"/>
                <a:gd name="T1" fmla="*/ 52 h 123"/>
                <a:gd name="T2" fmla="*/ 676 w 677"/>
                <a:gd name="T3" fmla="*/ 122 h 123"/>
                <a:gd name="T4" fmla="*/ 0 w 677"/>
                <a:gd name="T5" fmla="*/ 76 h 123"/>
                <a:gd name="T6" fmla="*/ 0 w 677"/>
                <a:gd name="T7" fmla="*/ 0 h 123"/>
                <a:gd name="T8" fmla="*/ 676 w 677"/>
                <a:gd name="T9" fmla="*/ 52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7"/>
                <a:gd name="T16" fmla="*/ 0 h 123"/>
                <a:gd name="T17" fmla="*/ 677 w 677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7" h="123">
                  <a:moveTo>
                    <a:pt x="676" y="52"/>
                  </a:moveTo>
                  <a:lnTo>
                    <a:pt x="676" y="122"/>
                  </a:lnTo>
                  <a:lnTo>
                    <a:pt x="0" y="76"/>
                  </a:lnTo>
                  <a:lnTo>
                    <a:pt x="0" y="0"/>
                  </a:lnTo>
                  <a:lnTo>
                    <a:pt x="676" y="52"/>
                  </a:lnTo>
                </a:path>
              </a:pathLst>
            </a:custGeom>
            <a:solidFill>
              <a:srgbClr val="9900CC"/>
            </a:solidFill>
            <a:ln w="12700" cap="rnd">
              <a:solidFill>
                <a:srgbClr val="66C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" name="AutoShape 21"/>
          <p:cNvSpPr>
            <a:spLocks noChangeArrowheads="1"/>
          </p:cNvSpPr>
          <p:nvPr/>
        </p:nvSpPr>
        <p:spPr bwMode="auto">
          <a:xfrm rot="5400000">
            <a:off x="1408112" y="3197226"/>
            <a:ext cx="1698625" cy="4273550"/>
          </a:xfrm>
          <a:prstGeom prst="cube">
            <a:avLst>
              <a:gd name="adj" fmla="val 18222"/>
            </a:avLst>
          </a:prstGeom>
          <a:solidFill>
            <a:srgbClr val="CCFF33">
              <a:alpha val="64000"/>
            </a:srgbClr>
          </a:solidFill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rot="10800000" vert="eaVert" wrap="none" lIns="103188" tIns="50800" rIns="103188" bIns="50800" anchor="ctr"/>
          <a:lstStyle/>
          <a:p>
            <a:pPr algn="ctr" defTabSz="1030288">
              <a:defRPr/>
            </a:pPr>
            <a:endParaRPr lang="en-US" b="1">
              <a:solidFill>
                <a:srgbClr val="000000"/>
              </a:solidFill>
              <a:latin typeface="Arial" pitchFamily="34" charset="0"/>
            </a:endParaRPr>
          </a:p>
          <a:p>
            <a:pPr algn="ctr" defTabSz="1030288"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Normative</a:t>
            </a:r>
            <a:endParaRPr lang="en-US" b="1">
              <a:solidFill>
                <a:srgbClr val="000000"/>
              </a:solidFill>
              <a:latin typeface="Arial" pitchFamily="34" charset="0"/>
            </a:endParaRPr>
          </a:p>
          <a:p>
            <a:pPr algn="ctr" defTabSz="1030288">
              <a:defRPr/>
            </a:pPr>
            <a:r>
              <a:rPr lang="en-US" sz="2000" b="1">
                <a:solidFill>
                  <a:srgbClr val="000000"/>
                </a:solidFill>
                <a:latin typeface="Arial" pitchFamily="34" charset="0"/>
              </a:rPr>
              <a:t>Person Conforms to Meet</a:t>
            </a:r>
          </a:p>
          <a:p>
            <a:pPr algn="ctr" defTabSz="1030288">
              <a:defRPr/>
            </a:pPr>
            <a:r>
              <a:rPr lang="en-US" sz="2000" b="1">
                <a:solidFill>
                  <a:srgbClr val="000000"/>
                </a:solidFill>
                <a:latin typeface="Arial" pitchFamily="34" charset="0"/>
              </a:rPr>
              <a:t>the Expectations of a</a:t>
            </a:r>
          </a:p>
          <a:p>
            <a:pPr algn="ctr" defTabSz="1030288">
              <a:defRPr/>
            </a:pPr>
            <a:r>
              <a:rPr lang="en-US" sz="2000" b="1">
                <a:solidFill>
                  <a:srgbClr val="000000"/>
                </a:solidFill>
                <a:latin typeface="Arial" pitchFamily="34" charset="0"/>
              </a:rPr>
              <a:t>Person or Group.</a:t>
            </a:r>
          </a:p>
          <a:p>
            <a:pPr algn="ctr" defTabSz="1030288" latinLnBrk="1">
              <a:defRPr/>
            </a:pPr>
            <a:endParaRPr lang="en-US" sz="2000" b="1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1153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61925" y="34925"/>
            <a:ext cx="7880350" cy="1292225"/>
          </a:xfrm>
          <a:prstGeom prst="rect">
            <a:avLst/>
          </a:prstGeom>
          <a:solidFill>
            <a:srgbClr val="063DE8">
              <a:alpha val="52940"/>
            </a:srgbClr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 lIns="41275" tIns="17462" rIns="41275" bIns="17462" anchor="t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Factors Affecting the Likelihood</a:t>
            </a:r>
            <a:br>
              <a:rPr lang="en-US" smtClean="0"/>
            </a:br>
            <a:r>
              <a:rPr lang="en-US" smtClean="0"/>
              <a:t>of Conformity </a:t>
            </a:r>
            <a:endParaRPr lang="en-US"/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auto">
          <a:xfrm rot="5400000">
            <a:off x="2025650" y="7938"/>
            <a:ext cx="635000" cy="3835400"/>
          </a:xfrm>
          <a:prstGeom prst="cube">
            <a:avLst>
              <a:gd name="adj" fmla="val 18222"/>
            </a:avLst>
          </a:prstGeom>
          <a:solidFill>
            <a:srgbClr val="CCFFCC">
              <a:alpha val="85881"/>
            </a:srgbClr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 rot="10800000" vert="eaVert" wrap="none" lIns="90488" tIns="44450" rIns="90488" bIns="44450" anchor="ctr"/>
          <a:lstStyle/>
          <a:p>
            <a:pPr algn="ctr"/>
            <a:r>
              <a:rPr lang="en-US" sz="2200" b="1">
                <a:solidFill>
                  <a:srgbClr val="000000"/>
                </a:solidFill>
                <a:latin typeface="Arial" pitchFamily="34" charset="0"/>
              </a:rPr>
              <a:t>Cultural Pressures</a:t>
            </a: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 rot="5400000">
            <a:off x="2979738" y="941387"/>
            <a:ext cx="635000" cy="3603625"/>
          </a:xfrm>
          <a:prstGeom prst="cube">
            <a:avLst>
              <a:gd name="adj" fmla="val 18222"/>
            </a:avLst>
          </a:prstGeom>
          <a:solidFill>
            <a:srgbClr val="0000FF">
              <a:alpha val="67842"/>
            </a:srgbClr>
          </a:solidFill>
          <a:ln w="38100">
            <a:solidFill>
              <a:srgbClr val="CCFFCC"/>
            </a:solidFill>
            <a:miter lim="800000"/>
            <a:headEnd/>
            <a:tailEnd/>
          </a:ln>
        </p:spPr>
        <p:txBody>
          <a:bodyPr rot="10800000" vert="eaVert" wrap="none" lIns="90488" tIns="44450" rIns="90488" bIns="44450" anchor="ctr"/>
          <a:lstStyle/>
          <a:p>
            <a:pPr algn="ctr"/>
            <a:r>
              <a:rPr lang="en-US" sz="2200" b="1">
                <a:solidFill>
                  <a:srgbClr val="FFFFFF"/>
                </a:solidFill>
                <a:latin typeface="Arial" pitchFamily="34" charset="0"/>
              </a:rPr>
              <a:t>Fear of Deviance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 rot="5400000">
            <a:off x="3802063" y="1684337"/>
            <a:ext cx="635000" cy="3825875"/>
          </a:xfrm>
          <a:prstGeom prst="cube">
            <a:avLst>
              <a:gd name="adj" fmla="val 18222"/>
            </a:avLst>
          </a:prstGeom>
          <a:solidFill>
            <a:srgbClr val="F39FD1">
              <a:alpha val="74117"/>
            </a:srgbClr>
          </a:solidFill>
          <a:ln w="38100">
            <a:solidFill>
              <a:srgbClr val="9900CC"/>
            </a:solidFill>
            <a:miter lim="800000"/>
            <a:headEnd/>
            <a:tailEnd/>
          </a:ln>
        </p:spPr>
        <p:txBody>
          <a:bodyPr rot="10800000" vert="eaVert" wrap="none" lIns="90488" tIns="44450" rIns="90488" bIns="44450" anchor="ctr"/>
          <a:lstStyle/>
          <a:p>
            <a:pPr algn="ctr"/>
            <a:r>
              <a:rPr lang="en-US" sz="2200" b="1">
                <a:solidFill>
                  <a:srgbClr val="000000"/>
                </a:solidFill>
                <a:latin typeface="Arial" pitchFamily="34" charset="0"/>
              </a:rPr>
              <a:t>Commitment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 rot="5400000">
            <a:off x="4606925" y="2511425"/>
            <a:ext cx="635000" cy="3854450"/>
          </a:xfrm>
          <a:prstGeom prst="cube">
            <a:avLst>
              <a:gd name="adj" fmla="val 18222"/>
            </a:avLst>
          </a:prstGeom>
          <a:solidFill>
            <a:srgbClr val="00B7A5">
              <a:alpha val="72940"/>
            </a:srgbClr>
          </a:solidFill>
          <a:ln w="38100">
            <a:solidFill>
              <a:srgbClr val="99FF66"/>
            </a:solidFill>
            <a:miter lim="800000"/>
            <a:headEnd/>
            <a:tailEnd/>
          </a:ln>
        </p:spPr>
        <p:txBody>
          <a:bodyPr rot="10800000" vert="eaVert" wrap="none" lIns="90488" tIns="44450" rIns="90488" bIns="44450" anchor="ctr"/>
          <a:lstStyle/>
          <a:p>
            <a:pPr algn="ctr"/>
            <a:r>
              <a:rPr lang="en-US" sz="2200" b="1">
                <a:solidFill>
                  <a:srgbClr val="000000"/>
                </a:solidFill>
                <a:latin typeface="Arial" pitchFamily="34" charset="0"/>
              </a:rPr>
              <a:t>Group Dynamics</a:t>
            </a: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 rot="5400000">
            <a:off x="5524500" y="3467100"/>
            <a:ext cx="762000" cy="3733800"/>
          </a:xfrm>
          <a:prstGeom prst="cube">
            <a:avLst>
              <a:gd name="adj" fmla="val 18222"/>
            </a:avLst>
          </a:prstGeom>
          <a:solidFill>
            <a:srgbClr val="FFA27C">
              <a:alpha val="76077"/>
            </a:srgbClr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rot="10800000" vert="eaVert" wrap="none" lIns="90488" tIns="44450" rIns="90488" bIns="44450" anchor="ctr"/>
          <a:lstStyle/>
          <a:p>
            <a:pPr algn="ctr"/>
            <a:r>
              <a:rPr lang="en-US" sz="2200" b="1">
                <a:solidFill>
                  <a:srgbClr val="000000"/>
                </a:solidFill>
                <a:latin typeface="Arial" pitchFamily="34" charset="0"/>
              </a:rPr>
              <a:t>Susceptibility to </a:t>
            </a:r>
          </a:p>
          <a:p>
            <a:pPr algn="ctr"/>
            <a:r>
              <a:rPr lang="en-US" sz="2200" b="1">
                <a:solidFill>
                  <a:srgbClr val="000000"/>
                </a:solidFill>
                <a:latin typeface="Arial" pitchFamily="34" charset="0"/>
              </a:rPr>
              <a:t>Interpersonal Influences</a:t>
            </a:r>
          </a:p>
        </p:txBody>
      </p:sp>
    </p:spTree>
    <p:extLst>
      <p:ext uri="{BB962C8B-B14F-4D97-AF65-F5344CB8AC3E}">
        <p14:creationId xmlns:p14="http://schemas.microsoft.com/office/powerpoint/2010/main" xmlns="" val="2853921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3657600" y="466725"/>
            <a:ext cx="1450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/>
              <a:t>HOLDEN</a:t>
            </a:r>
          </a:p>
        </p:txBody>
      </p:sp>
    </p:spTree>
    <p:extLst>
      <p:ext uri="{BB962C8B-B14F-4D97-AF65-F5344CB8AC3E}">
        <p14:creationId xmlns:p14="http://schemas.microsoft.com/office/powerpoint/2010/main" xmlns="" val="482528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61925" y="34925"/>
            <a:ext cx="6753225" cy="657225"/>
          </a:xfrm>
          <a:prstGeom prst="rect">
            <a:avLst/>
          </a:prstGeom>
          <a:solidFill>
            <a:srgbClr val="063DE8">
              <a:alpha val="67058"/>
            </a:srgbClr>
          </a:solidFill>
          <a:ln w="12700">
            <a:solidFill>
              <a:srgbClr val="FFFF00"/>
            </a:solidFill>
            <a:miter lim="800000"/>
            <a:headEnd/>
            <a:tailEnd/>
          </a:ln>
        </p:spPr>
        <p:txBody>
          <a:bodyPr wrap="none" lIns="41275" tIns="17462" rIns="41275" bIns="17462" anchor="t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Compliance and Obedience</a:t>
            </a:r>
            <a:endParaRPr lang="en-US"/>
          </a:p>
        </p:txBody>
      </p:sp>
      <p:sp>
        <p:nvSpPr>
          <p:cNvPr id="3" name="Rectangle 3" descr="Wide upward diagonal"/>
          <p:cNvSpPr>
            <a:spLocks noChangeArrowheads="1"/>
          </p:cNvSpPr>
          <p:nvPr/>
        </p:nvSpPr>
        <p:spPr bwMode="auto">
          <a:xfrm>
            <a:off x="4387850" y="3351213"/>
            <a:ext cx="4445000" cy="1433512"/>
          </a:xfrm>
          <a:prstGeom prst="rect">
            <a:avLst/>
          </a:prstGeom>
          <a:pattFill prst="wdUpDiag">
            <a:fgClr>
              <a:srgbClr val="0000FF"/>
            </a:fgClr>
            <a:bgClr>
              <a:srgbClr val="FFFFFF"/>
            </a:bgClr>
          </a:pattFill>
          <a:ln w="38100">
            <a:solidFill>
              <a:srgbClr val="FF0066"/>
            </a:solidFill>
            <a:miter lim="800000"/>
            <a:headEnd/>
            <a:tailEnd/>
          </a:ln>
        </p:spPr>
        <p:txBody>
          <a:bodyPr wrap="none" lIns="93662" tIns="46038" rIns="93662" bIns="46038" anchor="ctr"/>
          <a:lstStyle/>
          <a:p>
            <a:pPr algn="ctr" defTabSz="927100"/>
            <a:endParaRPr lang="en-US" sz="2000" b="1">
              <a:solidFill>
                <a:srgbClr val="000000"/>
              </a:solidFill>
              <a:latin typeface="Arial" pitchFamily="34" charset="0"/>
            </a:endParaRPr>
          </a:p>
          <a:p>
            <a:pPr algn="ctr" defTabSz="927100" latinLnBrk="1"/>
            <a:endParaRPr lang="en-US" sz="20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" name="Rectangle 4" descr="Wide upward diagonal"/>
          <p:cNvSpPr>
            <a:spLocks noChangeArrowheads="1"/>
          </p:cNvSpPr>
          <p:nvPr/>
        </p:nvSpPr>
        <p:spPr bwMode="auto">
          <a:xfrm>
            <a:off x="4425950" y="5073650"/>
            <a:ext cx="4406900" cy="1377950"/>
          </a:xfrm>
          <a:prstGeom prst="rect">
            <a:avLst/>
          </a:prstGeom>
          <a:pattFill prst="wdUpDiag">
            <a:fgClr>
              <a:srgbClr val="0000FF">
                <a:alpha val="67842"/>
              </a:srgbClr>
            </a:fgClr>
            <a:bgClr>
              <a:srgbClr val="FFFFFF">
                <a:alpha val="67842"/>
              </a:srgbClr>
            </a:bgClr>
          </a:pattFill>
          <a:ln w="38100">
            <a:solidFill>
              <a:srgbClr val="FF0066"/>
            </a:solidFill>
            <a:miter lim="800000"/>
            <a:headEnd/>
            <a:tailEnd/>
          </a:ln>
        </p:spPr>
        <p:txBody>
          <a:bodyPr wrap="none" lIns="93662" tIns="46038" rIns="93662" bIns="46038" anchor="ctr"/>
          <a:lstStyle/>
          <a:p>
            <a:pPr algn="ctr" defTabSz="927100"/>
            <a:endParaRPr lang="en-US" sz="2000" b="1">
              <a:solidFill>
                <a:srgbClr val="000000"/>
              </a:solidFill>
              <a:latin typeface="Arial" pitchFamily="34" charset="0"/>
            </a:endParaRPr>
          </a:p>
          <a:p>
            <a:pPr algn="ctr" defTabSz="927100" latinLnBrk="1"/>
            <a:endParaRPr lang="en-US" sz="20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 rot="5400000">
            <a:off x="1687513" y="387350"/>
            <a:ext cx="939800" cy="3959225"/>
          </a:xfrm>
          <a:prstGeom prst="cube">
            <a:avLst>
              <a:gd name="adj" fmla="val 11639"/>
            </a:avLst>
          </a:prstGeom>
          <a:solidFill>
            <a:srgbClr val="A2C1FE">
              <a:alpha val="65881"/>
            </a:srgbClr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 rot="10800000" vert="eaVert" wrap="none" lIns="93662" tIns="46038" rIns="93662" bIns="46038" anchor="ctr"/>
          <a:lstStyle/>
          <a:p>
            <a:pPr algn="ctr" defTabSz="927100"/>
            <a:r>
              <a:rPr lang="en-US" b="1">
                <a:solidFill>
                  <a:srgbClr val="000000"/>
                </a:solidFill>
                <a:latin typeface="Arial" pitchFamily="34" charset="0"/>
              </a:rPr>
              <a:t>Foot-in-the-Door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 rot="5400000">
            <a:off x="1655763" y="2005013"/>
            <a:ext cx="965200" cy="3956050"/>
          </a:xfrm>
          <a:prstGeom prst="cube">
            <a:avLst>
              <a:gd name="adj" fmla="val 11639"/>
            </a:avLst>
          </a:prstGeom>
          <a:solidFill>
            <a:srgbClr val="A2C1FE">
              <a:alpha val="70195"/>
            </a:srgbClr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 rot="10800000" vert="eaVert" wrap="none" lIns="93662" tIns="46038" rIns="93662" bIns="46038" anchor="ctr"/>
          <a:lstStyle/>
          <a:p>
            <a:pPr algn="ctr" defTabSz="927100"/>
            <a:r>
              <a:rPr lang="en-US" b="1">
                <a:solidFill>
                  <a:srgbClr val="000000"/>
                </a:solidFill>
                <a:latin typeface="Arial" pitchFamily="34" charset="0"/>
              </a:rPr>
              <a:t>Low-Ball Technique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 rot="5400000">
            <a:off x="1655763" y="3683000"/>
            <a:ext cx="965200" cy="3956050"/>
          </a:xfrm>
          <a:prstGeom prst="cube">
            <a:avLst>
              <a:gd name="adj" fmla="val 11639"/>
            </a:avLst>
          </a:prstGeom>
          <a:solidFill>
            <a:srgbClr val="A2C1FE">
              <a:alpha val="70979"/>
            </a:srgbClr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 rot="10800000" vert="eaVert" wrap="none" lIns="93662" tIns="46038" rIns="93662" bIns="46038" anchor="ctr"/>
          <a:lstStyle/>
          <a:p>
            <a:pPr algn="ctr" defTabSz="927100"/>
            <a:r>
              <a:rPr lang="en-US" b="1">
                <a:solidFill>
                  <a:srgbClr val="000000"/>
                </a:solidFill>
                <a:latin typeface="Arial" pitchFamily="34" charset="0"/>
              </a:rPr>
              <a:t>Door-in-the-Face</a:t>
            </a:r>
          </a:p>
        </p:txBody>
      </p:sp>
      <p:sp>
        <p:nvSpPr>
          <p:cNvPr id="8" name="Rectangle 8" descr="Wide upward diagonal"/>
          <p:cNvSpPr>
            <a:spLocks noChangeArrowheads="1"/>
          </p:cNvSpPr>
          <p:nvPr/>
        </p:nvSpPr>
        <p:spPr bwMode="auto">
          <a:xfrm>
            <a:off x="4425950" y="1755775"/>
            <a:ext cx="4445000" cy="1398588"/>
          </a:xfrm>
          <a:prstGeom prst="rect">
            <a:avLst/>
          </a:prstGeom>
          <a:pattFill prst="wdUpDiag">
            <a:fgClr>
              <a:srgbClr val="0000FF">
                <a:alpha val="69019"/>
              </a:srgbClr>
            </a:fgClr>
            <a:bgClr>
              <a:srgbClr val="FFFFFF">
                <a:alpha val="69019"/>
              </a:srgbClr>
            </a:bgClr>
          </a:pattFill>
          <a:ln w="38100">
            <a:solidFill>
              <a:srgbClr val="FF0066"/>
            </a:solidFill>
            <a:miter lim="800000"/>
            <a:headEnd/>
            <a:tailEnd/>
          </a:ln>
        </p:spPr>
        <p:txBody>
          <a:bodyPr wrap="none" lIns="93662" tIns="46038" rIns="93662" bIns="46038" anchor="ctr"/>
          <a:lstStyle/>
          <a:p>
            <a:pPr algn="ctr" defTabSz="927100"/>
            <a:endParaRPr lang="en-US" sz="2000" b="1">
              <a:solidFill>
                <a:srgbClr val="000000"/>
              </a:solidFill>
              <a:latin typeface="Arial" pitchFamily="34" charset="0"/>
            </a:endParaRPr>
          </a:p>
          <a:p>
            <a:pPr algn="ctr" defTabSz="927100" latinLnBrk="1"/>
            <a:endParaRPr lang="en-US" sz="200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4614863" y="1912938"/>
            <a:ext cx="4124325" cy="1117600"/>
          </a:xfrm>
          <a:prstGeom prst="rect">
            <a:avLst/>
          </a:prstGeom>
          <a:solidFill>
            <a:srgbClr val="FF0066">
              <a:alpha val="52940"/>
            </a:srgbClr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  <a:buFontTx/>
              <a:buChar char=" "/>
            </a:pPr>
            <a:endParaRPr lang="en-US" sz="1800" b="1" dirty="0">
              <a:solidFill>
                <a:srgbClr val="000000"/>
              </a:solidFill>
              <a:latin typeface="Arial" pitchFamily="34" charset="0"/>
            </a:endParaRPr>
          </a:p>
          <a:p>
            <a:pPr algn="ctr">
              <a:lnSpc>
                <a:spcPct val="90000"/>
              </a:lnSpc>
              <a:buFontTx/>
              <a:buChar char=" "/>
            </a:pPr>
            <a:r>
              <a:rPr lang="en-US" sz="1800" b="1" dirty="0">
                <a:latin typeface="Arial" pitchFamily="34" charset="0"/>
              </a:rPr>
              <a:t>Make a Small Request First, Then Make a Larger One Later.</a:t>
            </a:r>
          </a:p>
          <a:p>
            <a:pPr latinLnBrk="1">
              <a:lnSpc>
                <a:spcPct val="90000"/>
              </a:lnSpc>
              <a:buFontTx/>
              <a:buChar char=" "/>
            </a:pPr>
            <a:endParaRPr lang="en-US" sz="1800" b="1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0" name="AutoShape 10"/>
          <p:cNvSpPr>
            <a:spLocks noChangeArrowheads="1"/>
          </p:cNvSpPr>
          <p:nvPr/>
        </p:nvSpPr>
        <p:spPr bwMode="auto">
          <a:xfrm>
            <a:off x="4132263" y="3714750"/>
            <a:ext cx="460375" cy="504825"/>
          </a:xfrm>
          <a:prstGeom prst="rightArrow">
            <a:avLst>
              <a:gd name="adj1" fmla="val 50000"/>
              <a:gd name="adj2" fmla="val 50032"/>
            </a:avLst>
          </a:prstGeom>
          <a:solidFill>
            <a:srgbClr val="0099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4140200" y="5375275"/>
            <a:ext cx="452438" cy="501650"/>
          </a:xfrm>
          <a:prstGeom prst="rightArrow">
            <a:avLst>
              <a:gd name="adj1" fmla="val 50000"/>
              <a:gd name="adj2" fmla="val 50032"/>
            </a:avLst>
          </a:prstGeom>
          <a:solidFill>
            <a:srgbClr val="0099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4679950" y="3525838"/>
            <a:ext cx="4021138" cy="1117600"/>
          </a:xfrm>
          <a:prstGeom prst="rect">
            <a:avLst/>
          </a:prstGeom>
          <a:solidFill>
            <a:srgbClr val="FF0066">
              <a:alpha val="69019"/>
            </a:srgbClr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  <a:buFontTx/>
              <a:buChar char=" "/>
            </a:pPr>
            <a:endParaRPr lang="en-US" sz="1800" b="1" dirty="0">
              <a:solidFill>
                <a:srgbClr val="000000"/>
              </a:solidFill>
              <a:latin typeface="Arial" pitchFamily="34" charset="0"/>
            </a:endParaRPr>
          </a:p>
          <a:p>
            <a:pPr algn="ctr">
              <a:lnSpc>
                <a:spcPct val="90000"/>
              </a:lnSpc>
              <a:buFontTx/>
              <a:buChar char=" "/>
            </a:pPr>
            <a:r>
              <a:rPr lang="en-US" sz="1800" b="1" dirty="0">
                <a:latin typeface="Arial" pitchFamily="34" charset="0"/>
              </a:rPr>
              <a:t>Person is Asked for a Small Favor That Turns Out to Be Costly.</a:t>
            </a:r>
          </a:p>
          <a:p>
            <a:pPr latinLnBrk="1">
              <a:lnSpc>
                <a:spcPct val="90000"/>
              </a:lnSpc>
              <a:buFontTx/>
              <a:buChar char=" "/>
            </a:pPr>
            <a:endParaRPr lang="en-US" sz="1800" b="1" dirty="0">
              <a:latin typeface="Arial" pitchFamily="34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622800" y="5208588"/>
            <a:ext cx="4097338" cy="1117600"/>
          </a:xfrm>
          <a:prstGeom prst="rect">
            <a:avLst/>
          </a:prstGeom>
          <a:solidFill>
            <a:srgbClr val="FF0066">
              <a:alpha val="69019"/>
            </a:srgbClr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  <a:buFontTx/>
              <a:buChar char=" "/>
            </a:pPr>
            <a:endParaRPr lang="en-US" sz="1800" b="1" dirty="0">
              <a:solidFill>
                <a:srgbClr val="000000"/>
              </a:solidFill>
              <a:latin typeface="Arial" pitchFamily="34" charset="0"/>
            </a:endParaRPr>
          </a:p>
          <a:p>
            <a:pPr algn="ctr">
              <a:lnSpc>
                <a:spcPct val="90000"/>
              </a:lnSpc>
              <a:buFontTx/>
              <a:buChar char=" "/>
            </a:pPr>
            <a:r>
              <a:rPr lang="en-US" sz="1800" b="1" dirty="0">
                <a:latin typeface="Arial" pitchFamily="34" charset="0"/>
              </a:rPr>
              <a:t>Make an Extreme Request First, Then a Reasonable Request Later.</a:t>
            </a:r>
          </a:p>
          <a:p>
            <a:pPr latinLnBrk="1">
              <a:lnSpc>
                <a:spcPct val="90000"/>
              </a:lnSpc>
              <a:buFontTx/>
              <a:buChar char=" "/>
            </a:pPr>
            <a:endParaRPr lang="en-US" sz="1800" b="1" dirty="0">
              <a:latin typeface="Arial" pitchFamily="34" charset="0"/>
            </a:endParaRPr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auto">
          <a:xfrm>
            <a:off x="4132263" y="2159000"/>
            <a:ext cx="404812" cy="501650"/>
          </a:xfrm>
          <a:prstGeom prst="rightArrow">
            <a:avLst>
              <a:gd name="adj1" fmla="val 50000"/>
              <a:gd name="adj2" fmla="val 50032"/>
            </a:avLst>
          </a:prstGeom>
          <a:solidFill>
            <a:srgbClr val="0099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141288" y="784225"/>
            <a:ext cx="8880475" cy="809965"/>
          </a:xfrm>
          <a:prstGeom prst="rect">
            <a:avLst/>
          </a:prstGeom>
          <a:solidFill>
            <a:srgbClr val="FF00FF">
              <a:alpha val="56078"/>
            </a:srgbClr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600" b="1" dirty="0">
                <a:latin typeface="Helvetica" charset="0"/>
              </a:rPr>
              <a:t>The Way a Request for Compliance is Phrased or Structured Can Make a Difference in Acceptance.</a:t>
            </a:r>
          </a:p>
        </p:txBody>
      </p:sp>
    </p:spTree>
    <p:extLst>
      <p:ext uri="{BB962C8B-B14F-4D97-AF65-F5344CB8AC3E}">
        <p14:creationId xmlns:p14="http://schemas.microsoft.com/office/powerpoint/2010/main" xmlns="" val="4243962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42875" y="34925"/>
            <a:ext cx="7737475" cy="682625"/>
          </a:xfrm>
          <a:prstGeom prst="rect">
            <a:avLst/>
          </a:prstGeom>
          <a:solidFill>
            <a:srgbClr val="063DE8">
              <a:alpha val="59999"/>
            </a:srgbClr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 lIns="41275" tIns="17462" rIns="41275" bIns="17462" anchor="t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Word-of-Mouth Communication</a:t>
            </a:r>
            <a:endParaRPr lang="en-US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12738" y="979488"/>
            <a:ext cx="8670925" cy="1760537"/>
          </a:xfrm>
          <a:prstGeom prst="rect">
            <a:avLst/>
          </a:prstGeom>
          <a:solidFill>
            <a:srgbClr val="000066">
              <a:alpha val="54901"/>
            </a:srgbClr>
          </a:solidFill>
          <a:ln w="44450">
            <a:solidFill>
              <a:srgbClr val="99CCFF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600" b="1">
                <a:solidFill>
                  <a:srgbClr val="FFFFFF"/>
                </a:solidFill>
                <a:latin typeface="Helvetica" charset="0"/>
              </a:rPr>
              <a:t>Much Information About Products and Services is Actually Conveyed by Individuals on an Informal Basis called</a:t>
            </a:r>
            <a:r>
              <a:rPr lang="en-US" sz="2600" b="1">
                <a:solidFill>
                  <a:srgbClr val="000000"/>
                </a:solidFill>
                <a:latin typeface="Helvetica" charset="0"/>
              </a:rPr>
              <a:t> </a:t>
            </a:r>
            <a:r>
              <a:rPr lang="en-US" sz="2600" b="1" u="sng">
                <a:solidFill>
                  <a:srgbClr val="FAFD00"/>
                </a:solidFill>
                <a:latin typeface="Helvetica" charset="0"/>
              </a:rPr>
              <a:t>Word-of-Mouth Communication (WOM)</a:t>
            </a:r>
            <a:r>
              <a:rPr lang="en-US" sz="2600" b="1" u="sng">
                <a:solidFill>
                  <a:srgbClr val="000000"/>
                </a:solidFill>
                <a:latin typeface="Helvetica" charset="0"/>
              </a:rPr>
              <a:t>.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600" b="1">
                <a:solidFill>
                  <a:srgbClr val="FFFFFF"/>
                </a:solidFill>
                <a:latin typeface="Helvetica" charset="0"/>
              </a:rPr>
              <a:t>Factors That Encourage WOM Are:</a:t>
            </a: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482600" y="2884488"/>
            <a:ext cx="8178800" cy="2709862"/>
            <a:chOff x="304" y="1817"/>
            <a:chExt cx="5152" cy="1707"/>
          </a:xfrm>
        </p:grpSpPr>
        <p:sp>
          <p:nvSpPr>
            <p:cNvPr id="5" name="AutoShape 4"/>
            <p:cNvSpPr>
              <a:spLocks noChangeArrowheads="1"/>
            </p:cNvSpPr>
            <p:nvPr/>
          </p:nvSpPr>
          <p:spPr bwMode="auto">
            <a:xfrm rot="5400000">
              <a:off x="2595" y="-474"/>
              <a:ext cx="554" cy="5136"/>
            </a:xfrm>
            <a:prstGeom prst="cube">
              <a:avLst>
                <a:gd name="adj" fmla="val 18222"/>
              </a:avLst>
            </a:prstGeom>
            <a:solidFill>
              <a:srgbClr val="FEFF72">
                <a:alpha val="65097"/>
              </a:srgbClr>
            </a:solidFill>
            <a:ln w="38100">
              <a:solidFill>
                <a:srgbClr val="FF9900"/>
              </a:solidFill>
              <a:miter lim="800000"/>
              <a:headEnd/>
              <a:tailEnd/>
            </a:ln>
          </p:spPr>
          <p:txBody>
            <a:bodyPr rot="10800000" vert="eaVert" wrap="none" lIns="90488" tIns="44450" rIns="90488" bIns="44450" anchor="ctr"/>
            <a:lstStyle/>
            <a:p>
              <a:pPr algn="ctr"/>
              <a:r>
                <a:rPr lang="en-US" b="1">
                  <a:solidFill>
                    <a:srgbClr val="000000"/>
                  </a:solidFill>
                  <a:latin typeface="Arial" pitchFamily="34" charset="0"/>
                </a:rPr>
                <a:t>Person is Highly Involved With the Product</a:t>
              </a:r>
            </a:p>
          </p:txBody>
        </p:sp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 rot="5400000">
              <a:off x="2608" y="89"/>
              <a:ext cx="564" cy="5132"/>
            </a:xfrm>
            <a:prstGeom prst="cube">
              <a:avLst>
                <a:gd name="adj" fmla="val 18222"/>
              </a:avLst>
            </a:prstGeom>
            <a:solidFill>
              <a:srgbClr val="009900">
                <a:alpha val="65097"/>
              </a:srgbClr>
            </a:solidFill>
            <a:ln w="38100">
              <a:solidFill>
                <a:srgbClr val="008000"/>
              </a:solidFill>
              <a:miter lim="800000"/>
              <a:headEnd/>
              <a:tailEnd/>
            </a:ln>
          </p:spPr>
          <p:txBody>
            <a:bodyPr rot="10800000" vert="eaVert" wrap="none" lIns="90488" tIns="44450" rIns="90488" bIns="44450" anchor="ctr"/>
            <a:lstStyle/>
            <a:p>
              <a:pPr algn="ctr"/>
              <a:r>
                <a:rPr lang="en-US" b="1">
                  <a:solidFill>
                    <a:srgbClr val="000000"/>
                  </a:solidFill>
                  <a:latin typeface="Arial" pitchFamily="34" charset="0"/>
                </a:rPr>
                <a:t>Person is Highly Knowledgeable About the Product </a:t>
              </a:r>
            </a:p>
          </p:txBody>
        </p:sp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 rot="5400000">
              <a:off x="2599" y="667"/>
              <a:ext cx="584" cy="5130"/>
            </a:xfrm>
            <a:prstGeom prst="cube">
              <a:avLst>
                <a:gd name="adj" fmla="val 18222"/>
              </a:avLst>
            </a:prstGeom>
            <a:solidFill>
              <a:srgbClr val="FF0066">
                <a:alpha val="61960"/>
              </a:srgbClr>
            </a:solidFill>
            <a:ln w="38100">
              <a:solidFill>
                <a:srgbClr val="FF9933"/>
              </a:solidFill>
              <a:miter lim="800000"/>
              <a:headEnd/>
              <a:tailEnd/>
            </a:ln>
          </p:spPr>
          <p:txBody>
            <a:bodyPr rot="10800000" vert="eaVert" wrap="none" lIns="90488" tIns="44450" rIns="90488" bIns="44450" anchor="ctr"/>
            <a:lstStyle/>
            <a:p>
              <a:pPr algn="ctr"/>
              <a:r>
                <a:rPr lang="en-US" b="1">
                  <a:solidFill>
                    <a:srgbClr val="000000"/>
                  </a:solidFill>
                  <a:latin typeface="Arial" pitchFamily="34" charset="0"/>
                </a:rPr>
                <a:t>Person Has a Genuine Concern for Someone Else</a:t>
              </a:r>
            </a:p>
          </p:txBody>
        </p:sp>
      </p:grpSp>
      <p:sp>
        <p:nvSpPr>
          <p:cNvPr id="8" name="AutoShape 8"/>
          <p:cNvSpPr>
            <a:spLocks noChangeArrowheads="1"/>
          </p:cNvSpPr>
          <p:nvPr/>
        </p:nvSpPr>
        <p:spPr bwMode="auto">
          <a:xfrm rot="5400000">
            <a:off x="4156075" y="1984375"/>
            <a:ext cx="869950" cy="8102600"/>
          </a:xfrm>
          <a:prstGeom prst="cube">
            <a:avLst>
              <a:gd name="adj" fmla="val 18222"/>
            </a:avLst>
          </a:prstGeom>
          <a:solidFill>
            <a:srgbClr val="D49FFF">
              <a:alpha val="67058"/>
            </a:srgbClr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rot="10800000" vert="eaVert" wrap="none" lIns="90488" tIns="44450" rIns="90488" bIns="44450" anchor="ctr"/>
          <a:lstStyle/>
          <a:p>
            <a:pPr algn="ctr"/>
            <a:r>
              <a:rPr lang="en-US" b="1">
                <a:solidFill>
                  <a:srgbClr val="000000"/>
                </a:solidFill>
                <a:latin typeface="Arial" pitchFamily="34" charset="0"/>
              </a:rPr>
              <a:t>Person May be Uncertain About a Recent Purchase</a:t>
            </a:r>
          </a:p>
        </p:txBody>
      </p:sp>
    </p:spTree>
    <p:extLst>
      <p:ext uri="{BB962C8B-B14F-4D97-AF65-F5344CB8AC3E}">
        <p14:creationId xmlns:p14="http://schemas.microsoft.com/office/powerpoint/2010/main" xmlns="" val="1066628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42875" y="34925"/>
            <a:ext cx="6018213" cy="682625"/>
          </a:xfrm>
          <a:prstGeom prst="rect">
            <a:avLst/>
          </a:prstGeom>
          <a:solidFill>
            <a:srgbClr val="063DE8">
              <a:alpha val="56078"/>
            </a:srgbClr>
          </a:solidFill>
          <a:ln w="38100">
            <a:solidFill>
              <a:srgbClr val="FEFF72"/>
            </a:solidFill>
            <a:miter lim="800000"/>
            <a:headEnd/>
            <a:tailEnd/>
          </a:ln>
        </p:spPr>
        <p:txBody>
          <a:bodyPr wrap="none" lIns="41275" tIns="17462" rIns="41275" bIns="17462" anchor="t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Negative Word-of-Mouth</a:t>
            </a:r>
            <a:endParaRPr 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38150" y="1466850"/>
            <a:ext cx="8267700" cy="4629150"/>
          </a:xfrm>
          <a:prstGeom prst="rect">
            <a:avLst/>
          </a:prstGeom>
          <a:solidFill>
            <a:srgbClr val="660066">
              <a:alpha val="59000"/>
            </a:srgbClr>
          </a:solidFill>
          <a:ln w="57150">
            <a:solidFill>
              <a:srgbClr val="FFCCFF"/>
            </a:solidFill>
            <a:miter lim="800000"/>
            <a:headEnd/>
            <a:tailEnd/>
          </a:ln>
        </p:spPr>
        <p:txBody>
          <a:bodyPr lIns="90488" tIns="44450" rIns="90488" bIns="4445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srgbClr val="FFCCFF"/>
              </a:buClr>
              <a:buSzPct val="110000"/>
              <a:buFont typeface="Wingdings" pitchFamily="2" charset="2"/>
              <a:buChar char="v"/>
              <a:defRPr/>
            </a:pPr>
            <a:r>
              <a:rPr lang="en-US" sz="2800" dirty="0" smtClean="0">
                <a:solidFill>
                  <a:srgbClr val="FAFD00"/>
                </a:solidFill>
              </a:rPr>
              <a:t>Negative Word-of-Mouth:</a:t>
            </a:r>
          </a:p>
          <a:p>
            <a:pPr lvl="1">
              <a:lnSpc>
                <a:spcPct val="90000"/>
              </a:lnSpc>
              <a:buClr>
                <a:srgbClr val="00FF00"/>
              </a:buClr>
              <a:buFont typeface="Wingdings" pitchFamily="2" charset="2"/>
              <a:buChar char="|"/>
              <a:defRPr/>
            </a:pPr>
            <a:r>
              <a:rPr lang="en-US" sz="2400" dirty="0" smtClean="0"/>
              <a:t>Is weighted more heavily by consumers than positive comments.</a:t>
            </a:r>
          </a:p>
          <a:p>
            <a:pPr lvl="1">
              <a:lnSpc>
                <a:spcPct val="90000"/>
              </a:lnSpc>
              <a:buClr>
                <a:srgbClr val="00FF00"/>
              </a:buClr>
              <a:buFont typeface="Wingdings" pitchFamily="2" charset="2"/>
              <a:buChar char="|"/>
              <a:defRPr/>
            </a:pPr>
            <a:r>
              <a:rPr lang="en-US" sz="2400" dirty="0" smtClean="0"/>
              <a:t>Has been shown to reduce the credibility of a firm’s advertising.</a:t>
            </a:r>
          </a:p>
          <a:p>
            <a:pPr lvl="1">
              <a:lnSpc>
                <a:spcPct val="90000"/>
              </a:lnSpc>
              <a:buClr>
                <a:srgbClr val="00FF00"/>
              </a:buClr>
              <a:buFont typeface="Wingdings" pitchFamily="2" charset="2"/>
              <a:buChar char="|"/>
              <a:defRPr/>
            </a:pPr>
            <a:r>
              <a:rPr lang="en-US" sz="2400" dirty="0" smtClean="0"/>
              <a:t>May influence consumers’ attitudes toward a product as well as their intention to buy it.</a:t>
            </a:r>
          </a:p>
          <a:p>
            <a:pPr lvl="1">
              <a:lnSpc>
                <a:spcPct val="90000"/>
              </a:lnSpc>
              <a:buClr>
                <a:srgbClr val="FAFD00"/>
              </a:buClr>
              <a:buFontTx/>
              <a:buChar char=" "/>
              <a:defRPr/>
            </a:pPr>
            <a:endParaRPr lang="en-US" sz="2400" dirty="0" smtClean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  <a:buClr>
                <a:srgbClr val="FFCCFF"/>
              </a:buClr>
              <a:buSzPct val="110000"/>
              <a:buFont typeface="Wingdings" pitchFamily="2" charset="2"/>
              <a:buChar char="v"/>
              <a:defRPr/>
            </a:pPr>
            <a:r>
              <a:rPr lang="en-US" sz="2800" dirty="0" smtClean="0">
                <a:solidFill>
                  <a:srgbClr val="FAFD00"/>
                </a:solidFill>
              </a:rPr>
              <a:t>Rumors</a:t>
            </a:r>
            <a:r>
              <a:rPr lang="en-US" sz="2800" dirty="0" smtClean="0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smtClean="0">
                <a:solidFill>
                  <a:srgbClr val="FFFFFF"/>
                </a:solidFill>
              </a:rPr>
              <a:t>are the chief form of negative WOM.</a:t>
            </a:r>
          </a:p>
          <a:p>
            <a:pPr lvl="1">
              <a:lnSpc>
                <a:spcPct val="90000"/>
              </a:lnSpc>
              <a:buClr>
                <a:srgbClr val="00FF00"/>
              </a:buClr>
              <a:buFont typeface="Wingdings" pitchFamily="2" charset="2"/>
              <a:buChar char="|"/>
              <a:defRPr/>
            </a:pPr>
            <a:r>
              <a:rPr lang="en-US" sz="2400" dirty="0" smtClean="0"/>
              <a:t>Rumors often result in Boycotts of products, companies, or services.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4791534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2875" y="34925"/>
            <a:ext cx="4125913" cy="682625"/>
          </a:xfrm>
          <a:prstGeom prst="rect">
            <a:avLst/>
          </a:prstGeom>
          <a:solidFill>
            <a:srgbClr val="063DE8">
              <a:alpha val="58823"/>
            </a:srgbClr>
          </a:solidFill>
          <a:ln w="38100">
            <a:solidFill>
              <a:srgbClr val="FEFF72"/>
            </a:solidFill>
            <a:miter lim="800000"/>
            <a:headEnd/>
            <a:tailEnd/>
          </a:ln>
        </p:spPr>
        <p:txBody>
          <a:bodyPr wrap="none" lIns="41275" tIns="17462" rIns="41275" bIns="17462" anchor="t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Opinion Leaders</a:t>
            </a:r>
            <a:endParaRPr 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80988" y="871538"/>
            <a:ext cx="8505825" cy="1198562"/>
          </a:xfrm>
          <a:prstGeom prst="rect">
            <a:avLst/>
          </a:prstGeom>
          <a:solidFill>
            <a:srgbClr val="660066">
              <a:alpha val="59000"/>
            </a:srgbClr>
          </a:solidFill>
          <a:ln w="381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600" b="1">
                <a:solidFill>
                  <a:srgbClr val="FFFFFF"/>
                </a:solidFill>
                <a:latin typeface="Helvetica" charset="0"/>
              </a:rPr>
              <a:t>An</a:t>
            </a:r>
            <a:r>
              <a:rPr lang="en-US" sz="2600" b="1">
                <a:solidFill>
                  <a:srgbClr val="000000"/>
                </a:solidFill>
                <a:latin typeface="Helvetica" charset="0"/>
              </a:rPr>
              <a:t> </a:t>
            </a:r>
            <a:r>
              <a:rPr lang="en-US" sz="2600" b="1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</a:rPr>
              <a:t>Opinion Leader </a:t>
            </a:r>
            <a:r>
              <a:rPr lang="en-US" sz="2600" b="1">
                <a:solidFill>
                  <a:srgbClr val="FFFFFF"/>
                </a:solidFill>
                <a:latin typeface="Helvetica" charset="0"/>
              </a:rPr>
              <a:t>is Someone Who is Knowledgeable About Products and Whose Advice is Taken Seriously By Others</a:t>
            </a:r>
          </a:p>
        </p:txBody>
      </p:sp>
      <p:sp>
        <p:nvSpPr>
          <p:cNvPr id="6" name="Oval 4" descr="Sphere"/>
          <p:cNvSpPr>
            <a:spLocks noChangeArrowheads="1"/>
          </p:cNvSpPr>
          <p:nvPr/>
        </p:nvSpPr>
        <p:spPr bwMode="auto">
          <a:xfrm>
            <a:off x="903288" y="2025650"/>
            <a:ext cx="6915150" cy="4165600"/>
          </a:xfrm>
          <a:prstGeom prst="ellipse">
            <a:avLst/>
          </a:prstGeom>
          <a:pattFill prst="sphere">
            <a:fgClr>
              <a:srgbClr val="618FFD">
                <a:alpha val="72940"/>
              </a:srgbClr>
            </a:fgClr>
            <a:bgClr>
              <a:srgbClr val="FFFFFF">
                <a:alpha val="72940"/>
              </a:srgbClr>
            </a:bgClr>
          </a:pattFill>
          <a:ln w="444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60338" y="3832225"/>
            <a:ext cx="2574925" cy="1533525"/>
          </a:xfrm>
          <a:prstGeom prst="rect">
            <a:avLst/>
          </a:prstGeom>
          <a:solidFill>
            <a:srgbClr val="CC99FF">
              <a:alpha val="67842"/>
            </a:srgbClr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086100" y="4997450"/>
            <a:ext cx="2627313" cy="1358900"/>
          </a:xfrm>
          <a:prstGeom prst="rect">
            <a:avLst/>
          </a:prstGeom>
          <a:solidFill>
            <a:srgbClr val="A2FFA3">
              <a:alpha val="78038"/>
            </a:srgbClr>
          </a:solidFill>
          <a:ln w="38100">
            <a:solidFill>
              <a:srgbClr val="66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6148388" y="3835400"/>
            <a:ext cx="2747962" cy="1568450"/>
          </a:xfrm>
          <a:prstGeom prst="rect">
            <a:avLst/>
          </a:prstGeom>
          <a:solidFill>
            <a:srgbClr val="FF0000">
              <a:alpha val="65881"/>
            </a:srgbClr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 lIns="90488" tIns="44450" rIns="90488" bIns="44450" anchor="ctr"/>
          <a:lstStyle/>
          <a:p>
            <a:pPr algn="ctr"/>
            <a:r>
              <a:rPr lang="en-US" sz="2200" b="1">
                <a:solidFill>
                  <a:srgbClr val="FFFFFF"/>
                </a:solidFill>
                <a:latin typeface="Arial" pitchFamily="34" charset="0"/>
              </a:rPr>
              <a:t>Have Prescreened, </a:t>
            </a:r>
          </a:p>
          <a:p>
            <a:pPr algn="ctr"/>
            <a:r>
              <a:rPr lang="en-US" sz="2200" b="1">
                <a:solidFill>
                  <a:srgbClr val="FFFFFF"/>
                </a:solidFill>
                <a:latin typeface="Arial" pitchFamily="34" charset="0"/>
              </a:rPr>
              <a:t>Evaluated, and </a:t>
            </a:r>
          </a:p>
          <a:p>
            <a:pPr algn="ctr"/>
            <a:r>
              <a:rPr lang="en-US" sz="2200" b="1">
                <a:solidFill>
                  <a:srgbClr val="FFFFFF"/>
                </a:solidFill>
                <a:latin typeface="Arial" pitchFamily="34" charset="0"/>
              </a:rPr>
              <a:t>Synthesized</a:t>
            </a:r>
          </a:p>
          <a:p>
            <a:pPr algn="ctr"/>
            <a:r>
              <a:rPr lang="en-US" sz="2200" b="1">
                <a:solidFill>
                  <a:srgbClr val="FFFFFF"/>
                </a:solidFill>
                <a:latin typeface="Arial" pitchFamily="34" charset="0"/>
              </a:rPr>
              <a:t>Product Information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84175" y="2101850"/>
            <a:ext cx="2992438" cy="1263650"/>
          </a:xfrm>
          <a:prstGeom prst="rect">
            <a:avLst/>
          </a:prstGeom>
          <a:solidFill>
            <a:srgbClr val="FCD1C1">
              <a:alpha val="72156"/>
            </a:srgbClr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5691188" y="2160588"/>
            <a:ext cx="266223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b="1">
                <a:solidFill>
                  <a:srgbClr val="000000"/>
                </a:solidFill>
                <a:latin typeface="Arial" pitchFamily="34" charset="0"/>
              </a:rPr>
              <a:t>Are Technically</a:t>
            </a:r>
          </a:p>
          <a:p>
            <a:pPr algn="ctr">
              <a:lnSpc>
                <a:spcPct val="90000"/>
              </a:lnSpc>
            </a:pPr>
            <a:r>
              <a:rPr lang="en-US" sz="2200" b="1">
                <a:solidFill>
                  <a:srgbClr val="000000"/>
                </a:solidFill>
                <a:latin typeface="Arial" pitchFamily="34" charset="0"/>
              </a:rPr>
              <a:t>Competent and Have Expert Power</a:t>
            </a:r>
          </a:p>
        </p:txBody>
      </p:sp>
      <p:sp>
        <p:nvSpPr>
          <p:cNvPr id="12" name="Oval 15"/>
          <p:cNvSpPr>
            <a:spLocks noChangeArrowheads="1"/>
          </p:cNvSpPr>
          <p:nvPr/>
        </p:nvSpPr>
        <p:spPr bwMode="auto">
          <a:xfrm>
            <a:off x="3200400" y="3352800"/>
            <a:ext cx="2452688" cy="1455738"/>
          </a:xfrm>
          <a:prstGeom prst="ellipse">
            <a:avLst/>
          </a:prstGeom>
          <a:solidFill>
            <a:srgbClr val="3365FB">
              <a:alpha val="58823"/>
            </a:srgbClr>
          </a:solidFill>
          <a:ln w="88900" cap="rnd">
            <a:solidFill>
              <a:srgbClr val="000080"/>
            </a:solidFill>
            <a:prstDash val="sysDot"/>
            <a:round/>
            <a:headEnd/>
            <a:tailEnd/>
          </a:ln>
        </p:spPr>
        <p:txBody>
          <a:bodyPr wrap="none" lIns="90488" tIns="44450" rIns="90488" bIns="44450" anchor="ctr"/>
          <a:lstStyle/>
          <a:p>
            <a:pPr algn="ctr">
              <a:lnSpc>
                <a:spcPct val="90000"/>
              </a:lnSpc>
            </a:pPr>
            <a:r>
              <a:rPr lang="en-US" b="1">
                <a:latin typeface="Arial" pitchFamily="34" charset="0"/>
              </a:rPr>
              <a:t>Opinion</a:t>
            </a:r>
          </a:p>
          <a:p>
            <a:pPr algn="ctr">
              <a:lnSpc>
                <a:spcPct val="90000"/>
              </a:lnSpc>
            </a:pPr>
            <a:r>
              <a:rPr lang="en-US" b="1">
                <a:latin typeface="Arial" pitchFamily="34" charset="0"/>
              </a:rPr>
              <a:t>Leaders</a:t>
            </a:r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377825" y="2257425"/>
            <a:ext cx="2960688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</a:rPr>
              <a:t>Are Often Among</a:t>
            </a:r>
          </a:p>
          <a:p>
            <a:pPr algn="ctr">
              <a:lnSpc>
                <a:spcPct val="90000"/>
              </a:lnSpc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</a:rPr>
              <a:t>the First to Buy</a:t>
            </a:r>
          </a:p>
          <a:p>
            <a:pPr algn="ctr">
              <a:lnSpc>
                <a:spcPct val="90000"/>
              </a:lnSpc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</a:rPr>
              <a:t>New Products</a:t>
            </a:r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204788" y="3900488"/>
            <a:ext cx="26003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</a:rPr>
              <a:t>Are Similar to </a:t>
            </a:r>
          </a:p>
          <a:p>
            <a:pPr algn="ctr">
              <a:lnSpc>
                <a:spcPct val="90000"/>
              </a:lnSpc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</a:rPr>
              <a:t>the Consumer in</a:t>
            </a:r>
          </a:p>
          <a:p>
            <a:pPr algn="ctr">
              <a:lnSpc>
                <a:spcPct val="90000"/>
              </a:lnSpc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</a:rPr>
              <a:t>Values and Beliefs</a:t>
            </a: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3128963" y="5197475"/>
            <a:ext cx="25654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</a:rPr>
              <a:t>Are Socially</a:t>
            </a:r>
          </a:p>
          <a:p>
            <a:pPr algn="ctr">
              <a:lnSpc>
                <a:spcPct val="90000"/>
              </a:lnSpc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</a:rPr>
              <a:t>Active in </a:t>
            </a:r>
          </a:p>
          <a:p>
            <a:pPr algn="ctr">
              <a:lnSpc>
                <a:spcPct val="90000"/>
              </a:lnSpc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</a:rPr>
              <a:t>Their Community</a:t>
            </a: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5597525" y="2133600"/>
            <a:ext cx="2871788" cy="1289050"/>
          </a:xfrm>
          <a:prstGeom prst="rect">
            <a:avLst/>
          </a:prstGeom>
          <a:solidFill>
            <a:srgbClr val="F95AB7">
              <a:alpha val="74901"/>
            </a:srgbClr>
          </a:solidFill>
          <a:ln w="38100">
            <a:solidFill>
              <a:srgbClr val="66CC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18553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61925" y="34925"/>
            <a:ext cx="7399338" cy="1292225"/>
          </a:xfrm>
          <a:prstGeom prst="rect">
            <a:avLst/>
          </a:prstGeom>
          <a:solidFill>
            <a:srgbClr val="063DE8">
              <a:alpha val="63136"/>
            </a:srgbClr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 lIns="41275" tIns="17462" rIns="41275" bIns="17462" anchor="t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Extent of An Opinion Leader’s</a:t>
            </a:r>
            <a:br>
              <a:rPr lang="en-US" smtClean="0"/>
            </a:br>
            <a:r>
              <a:rPr lang="en-US" smtClean="0"/>
              <a:t>Influence</a:t>
            </a:r>
            <a:endParaRPr 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52450" y="1981200"/>
            <a:ext cx="8115300" cy="4114800"/>
          </a:xfrm>
          <a:prstGeom prst="rect">
            <a:avLst/>
          </a:prstGeom>
          <a:solidFill>
            <a:srgbClr val="F95AB7">
              <a:alpha val="72940"/>
            </a:srgbClr>
          </a:solidFill>
          <a:ln w="63500">
            <a:solidFill>
              <a:srgbClr val="99CCFF"/>
            </a:solidFill>
            <a:miter lim="800000"/>
            <a:headEnd/>
            <a:tailEnd/>
          </a:ln>
        </p:spPr>
        <p:txBody>
          <a:bodyPr lIns="90488" tIns="44450" rIns="90488" bIns="44450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SzPct val="105000"/>
              <a:buFont typeface="Wingdings" pitchFamily="2" charset="2"/>
              <a:buChar char="þ"/>
            </a:pPr>
            <a:r>
              <a:rPr lang="en-US" sz="2800" smtClean="0"/>
              <a:t>Very few people are</a:t>
            </a:r>
            <a:r>
              <a:rPr lang="en-US" sz="2800" smtClean="0">
                <a:solidFill>
                  <a:srgbClr val="FFFFFF"/>
                </a:solidFill>
              </a:rPr>
              <a:t> </a:t>
            </a:r>
            <a:r>
              <a:rPr lang="en-US" sz="2800" smtClean="0">
                <a:solidFill>
                  <a:srgbClr val="FAFD00"/>
                </a:solidFill>
              </a:rPr>
              <a:t>Generalized Opinion Leaders</a:t>
            </a:r>
            <a:r>
              <a:rPr lang="en-US" sz="2800" smtClean="0">
                <a:solidFill>
                  <a:srgbClr val="FFFFFF"/>
                </a:solidFill>
              </a:rPr>
              <a:t>, </a:t>
            </a:r>
            <a:r>
              <a:rPr lang="en-US" sz="2800" smtClean="0"/>
              <a:t>someone whose recommendations are sought for all types of purchases.</a:t>
            </a:r>
          </a:p>
          <a:p>
            <a:pPr>
              <a:lnSpc>
                <a:spcPct val="90000"/>
              </a:lnSpc>
              <a:buSzPct val="105000"/>
              <a:buFont typeface="Wingdings" pitchFamily="2" charset="2"/>
              <a:buChar char="þ"/>
            </a:pPr>
            <a:r>
              <a:rPr lang="en-US" sz="2800" smtClean="0"/>
              <a:t>More likely, opinion leaders are either: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Font typeface="Wingdings" pitchFamily="2" charset="2"/>
              <a:buChar char="Ø"/>
            </a:pPr>
            <a:r>
              <a:rPr lang="en-US" sz="2400" smtClean="0">
                <a:solidFill>
                  <a:srgbClr val="FAFD00"/>
                </a:solidFill>
              </a:rPr>
              <a:t>Monomorphic</a:t>
            </a:r>
            <a:r>
              <a:rPr lang="en-US" sz="2400" smtClean="0">
                <a:solidFill>
                  <a:srgbClr val="FFFFFF"/>
                </a:solidFill>
              </a:rPr>
              <a:t>, </a:t>
            </a:r>
            <a:r>
              <a:rPr lang="en-US" sz="2400" smtClean="0"/>
              <a:t>or an expert in a limited field.</a:t>
            </a:r>
          </a:p>
          <a:p>
            <a:pPr lvl="1">
              <a:lnSpc>
                <a:spcPct val="90000"/>
              </a:lnSpc>
              <a:buClr>
                <a:srgbClr val="FFFF00"/>
              </a:buClr>
              <a:buFont typeface="Wingdings" pitchFamily="2" charset="2"/>
              <a:buChar char="Ø"/>
            </a:pPr>
            <a:r>
              <a:rPr lang="en-US" sz="2400" smtClean="0">
                <a:solidFill>
                  <a:srgbClr val="FAFD00"/>
                </a:solidFill>
              </a:rPr>
              <a:t>Polymorphic</a:t>
            </a:r>
            <a:r>
              <a:rPr lang="en-US" sz="2400" smtClean="0">
                <a:solidFill>
                  <a:srgbClr val="FFFFFF"/>
                </a:solidFill>
              </a:rPr>
              <a:t>, </a:t>
            </a:r>
            <a:r>
              <a:rPr lang="en-US" sz="2400" smtClean="0"/>
              <a:t>or an expert in several fields.</a:t>
            </a:r>
          </a:p>
          <a:p>
            <a:pPr>
              <a:lnSpc>
                <a:spcPct val="90000"/>
              </a:lnSpc>
              <a:buSzPct val="105000"/>
              <a:buFont typeface="Wingdings" pitchFamily="2" charset="2"/>
              <a:buChar char="þ"/>
            </a:pPr>
            <a:r>
              <a:rPr lang="en-US" sz="2800" smtClean="0"/>
              <a:t>Even opinion leaders who are</a:t>
            </a:r>
            <a:r>
              <a:rPr lang="en-US" sz="2800" smtClean="0">
                <a:solidFill>
                  <a:srgbClr val="FFFFFF"/>
                </a:solidFill>
              </a:rPr>
              <a:t> </a:t>
            </a:r>
            <a:r>
              <a:rPr lang="en-US" sz="2800" smtClean="0">
                <a:solidFill>
                  <a:srgbClr val="FAFD00"/>
                </a:solidFill>
              </a:rPr>
              <a:t>Polymorphic</a:t>
            </a:r>
            <a:r>
              <a:rPr lang="en-US" sz="2800" smtClean="0">
                <a:solidFill>
                  <a:srgbClr val="FFFFFF"/>
                </a:solidFill>
              </a:rPr>
              <a:t>, </a:t>
            </a:r>
            <a:r>
              <a:rPr lang="en-US" sz="2800" smtClean="0"/>
              <a:t>tend to concentrate on one broad domain, such as electronics or fashion.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xmlns="" val="10804799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42875" y="34925"/>
            <a:ext cx="6613525" cy="1292225"/>
          </a:xfrm>
          <a:prstGeom prst="rect">
            <a:avLst/>
          </a:prstGeom>
          <a:solidFill>
            <a:srgbClr val="063DE8">
              <a:alpha val="72940"/>
            </a:srgbClr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wrap="none" lIns="41275" tIns="17462" rIns="41275" bIns="17462" anchor="t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Characteristics of Opinion </a:t>
            </a:r>
            <a:br>
              <a:rPr lang="en-US" smtClean="0"/>
            </a:br>
            <a:r>
              <a:rPr lang="en-US" smtClean="0"/>
              <a:t>Leaders</a:t>
            </a:r>
            <a:endParaRPr lang="en-US"/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1208088" y="1397000"/>
            <a:ext cx="6813550" cy="4867275"/>
          </a:xfrm>
          <a:prstGeom prst="star16">
            <a:avLst>
              <a:gd name="adj" fmla="val 37500"/>
            </a:avLst>
          </a:prstGeom>
          <a:solidFill>
            <a:srgbClr val="FF9900">
              <a:alpha val="76862"/>
            </a:srgbClr>
          </a:solidFill>
          <a:ln w="1524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Oval 4"/>
          <p:cNvSpPr>
            <a:spLocks noChangeArrowheads="1"/>
          </p:cNvSpPr>
          <p:nvPr/>
        </p:nvSpPr>
        <p:spPr bwMode="auto">
          <a:xfrm>
            <a:off x="685800" y="4876800"/>
            <a:ext cx="2635250" cy="1647825"/>
          </a:xfrm>
          <a:prstGeom prst="ellipse">
            <a:avLst/>
          </a:prstGeom>
          <a:solidFill>
            <a:srgbClr val="C073FA">
              <a:alpha val="74901"/>
            </a:srgbClr>
          </a:solidFill>
          <a:ln w="114300">
            <a:solidFill>
              <a:schemeClr val="bg1"/>
            </a:solidFill>
            <a:round/>
            <a:headEnd/>
            <a:tailEnd/>
          </a:ln>
        </p:spPr>
        <p:txBody>
          <a:bodyPr wrap="none" lIns="79375" tIns="39688" rIns="79375" bIns="39688" anchor="ctr"/>
          <a:lstStyle/>
          <a:p>
            <a:pPr algn="ctr">
              <a:lnSpc>
                <a:spcPct val="90000"/>
              </a:lnSpc>
            </a:pPr>
            <a:r>
              <a:rPr lang="en-US" sz="2200" b="1">
                <a:solidFill>
                  <a:srgbClr val="000000"/>
                </a:solidFill>
                <a:latin typeface="Arial" pitchFamily="34" charset="0"/>
              </a:rPr>
              <a:t>Innovative </a:t>
            </a:r>
          </a:p>
          <a:p>
            <a:pPr algn="ctr">
              <a:lnSpc>
                <a:spcPct val="90000"/>
              </a:lnSpc>
            </a:pPr>
            <a:r>
              <a:rPr lang="en-US" sz="2200" b="1">
                <a:solidFill>
                  <a:srgbClr val="000000"/>
                </a:solidFill>
                <a:latin typeface="Arial" pitchFamily="34" charset="0"/>
              </a:rPr>
              <a:t>Communicators</a:t>
            </a:r>
          </a:p>
        </p:txBody>
      </p:sp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304800" y="1828800"/>
            <a:ext cx="2643188" cy="1647825"/>
          </a:xfrm>
          <a:prstGeom prst="ellipse">
            <a:avLst/>
          </a:prstGeom>
          <a:gradFill rotWithShape="0">
            <a:gsLst>
              <a:gs pos="0">
                <a:srgbClr val="FF6D6D">
                  <a:alpha val="67998"/>
                </a:srgbClr>
              </a:gs>
              <a:gs pos="100000">
                <a:srgbClr val="FF7C7C"/>
              </a:gs>
            </a:gsLst>
            <a:lin ang="2700000" scaled="1"/>
          </a:gradFill>
          <a:ln w="114300">
            <a:solidFill>
              <a:srgbClr val="FF6600"/>
            </a:solidFill>
            <a:round/>
            <a:headEnd/>
            <a:tailEnd/>
          </a:ln>
        </p:spPr>
        <p:txBody>
          <a:bodyPr wrap="none" lIns="79375" tIns="39688" rIns="79375" bIns="39688" anchor="ctr"/>
          <a:lstStyle/>
          <a:p>
            <a:pPr algn="ctr">
              <a:lnSpc>
                <a:spcPct val="90000"/>
              </a:lnSpc>
            </a:pPr>
            <a:r>
              <a:rPr lang="en-US" sz="2200" b="1">
                <a:solidFill>
                  <a:srgbClr val="000000"/>
                </a:solidFill>
                <a:latin typeface="Helvetica" charset="0"/>
              </a:rPr>
              <a:t>Are Opinion </a:t>
            </a:r>
          </a:p>
          <a:p>
            <a:pPr algn="ctr">
              <a:lnSpc>
                <a:spcPct val="90000"/>
              </a:lnSpc>
            </a:pPr>
            <a:r>
              <a:rPr lang="en-US" sz="2200" b="1">
                <a:solidFill>
                  <a:srgbClr val="000000"/>
                </a:solidFill>
                <a:latin typeface="Helvetica" charset="0"/>
              </a:rPr>
              <a:t>Seekers</a:t>
            </a:r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6019800" y="4800600"/>
            <a:ext cx="2638425" cy="1644650"/>
          </a:xfrm>
          <a:prstGeom prst="ellipse">
            <a:avLst/>
          </a:prstGeom>
          <a:solidFill>
            <a:srgbClr val="04B704">
              <a:alpha val="76077"/>
            </a:srgbClr>
          </a:solidFill>
          <a:ln w="114300">
            <a:solidFill>
              <a:srgbClr val="0000FF"/>
            </a:solidFill>
            <a:round/>
            <a:headEnd/>
            <a:tailEnd/>
          </a:ln>
        </p:spPr>
        <p:txBody>
          <a:bodyPr wrap="none" lIns="79375" tIns="39688" rIns="79375" bIns="39688" anchor="ctr"/>
          <a:lstStyle/>
          <a:p>
            <a:pPr algn="ctr" defTabSz="703263">
              <a:lnSpc>
                <a:spcPct val="90000"/>
              </a:lnSpc>
            </a:pPr>
            <a:r>
              <a:rPr lang="en-US" sz="2200" b="1">
                <a:solidFill>
                  <a:srgbClr val="000000"/>
                </a:solidFill>
                <a:latin typeface="Arial" pitchFamily="34" charset="0"/>
              </a:rPr>
              <a:t>Market</a:t>
            </a:r>
          </a:p>
          <a:p>
            <a:pPr algn="ctr" defTabSz="703263">
              <a:lnSpc>
                <a:spcPct val="90000"/>
              </a:lnSpc>
            </a:pPr>
            <a:r>
              <a:rPr lang="en-US" sz="2200" b="1">
                <a:solidFill>
                  <a:srgbClr val="000000"/>
                </a:solidFill>
                <a:latin typeface="Arial" pitchFamily="34" charset="0"/>
              </a:rPr>
              <a:t>Maven</a:t>
            </a:r>
          </a:p>
        </p:txBody>
      </p:sp>
      <p:sp>
        <p:nvSpPr>
          <p:cNvPr id="6" name="Oval 8"/>
          <p:cNvSpPr>
            <a:spLocks noChangeArrowheads="1"/>
          </p:cNvSpPr>
          <p:nvPr/>
        </p:nvSpPr>
        <p:spPr bwMode="auto">
          <a:xfrm>
            <a:off x="5715000" y="1676400"/>
            <a:ext cx="2638425" cy="1647825"/>
          </a:xfrm>
          <a:prstGeom prst="ellipse">
            <a:avLst/>
          </a:prstGeom>
          <a:gradFill rotWithShape="0">
            <a:gsLst>
              <a:gs pos="0">
                <a:srgbClr val="FAFD00">
                  <a:alpha val="75000"/>
                </a:srgbClr>
              </a:gs>
              <a:gs pos="100000">
                <a:srgbClr val="FBFD1A"/>
              </a:gs>
            </a:gsLst>
            <a:lin ang="2700000" scaled="1"/>
          </a:gradFill>
          <a:ln w="114300">
            <a:solidFill>
              <a:srgbClr val="669900"/>
            </a:solidFill>
            <a:round/>
            <a:headEnd/>
            <a:tailEnd/>
          </a:ln>
        </p:spPr>
        <p:txBody>
          <a:bodyPr wrap="none" lIns="79375" tIns="39688" rIns="79375" bIns="39688" anchor="ctr"/>
          <a:lstStyle/>
          <a:p>
            <a:pPr algn="ctr" defTabSz="703263">
              <a:lnSpc>
                <a:spcPct val="90000"/>
              </a:lnSpc>
            </a:pPr>
            <a:r>
              <a:rPr lang="en-US" sz="2200" b="1">
                <a:solidFill>
                  <a:srgbClr val="000000"/>
                </a:solidFill>
                <a:latin typeface="Arial" pitchFamily="34" charset="0"/>
              </a:rPr>
              <a:t>Innovators</a:t>
            </a:r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auto">
          <a:xfrm>
            <a:off x="2438400" y="2362200"/>
            <a:ext cx="4114800" cy="3124200"/>
          </a:xfrm>
          <a:prstGeom prst="star16">
            <a:avLst>
              <a:gd name="adj" fmla="val 37500"/>
            </a:avLst>
          </a:prstGeom>
          <a:solidFill>
            <a:srgbClr val="FF0000">
              <a:alpha val="50980"/>
            </a:srgbClr>
          </a:solidFill>
          <a:ln w="127000">
            <a:solidFill>
              <a:srgbClr val="FFFF00"/>
            </a:solidFill>
            <a:miter lim="800000"/>
            <a:headEnd/>
            <a:tailEnd/>
          </a:ln>
        </p:spPr>
        <p:txBody>
          <a:bodyPr wrap="none" lIns="92075" tIns="44450" rIns="92075" bIns="44450" anchor="ctr"/>
          <a:lstStyle/>
          <a:p>
            <a:pPr algn="ctr" defTabSz="808038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  <a:latin typeface="Helvetica" charset="0"/>
              </a:rPr>
              <a:t>Key</a:t>
            </a:r>
          </a:p>
          <a:p>
            <a:pPr algn="ctr" defTabSz="808038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  <a:latin typeface="Helvetica" charset="0"/>
              </a:rPr>
              <a:t>Characteristics</a:t>
            </a:r>
          </a:p>
          <a:p>
            <a:pPr algn="ctr" defTabSz="808038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  <a:latin typeface="Helvetica" charset="0"/>
              </a:rPr>
              <a:t>of</a:t>
            </a:r>
          </a:p>
          <a:p>
            <a:pPr algn="ctr" defTabSz="808038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  <a:latin typeface="Helvetica" charset="0"/>
              </a:rPr>
              <a:t>Opinion</a:t>
            </a:r>
          </a:p>
          <a:p>
            <a:pPr algn="ctr" defTabSz="808038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  <a:latin typeface="Helvetica" charset="0"/>
              </a:rPr>
              <a:t>Leaders</a:t>
            </a:r>
          </a:p>
        </p:txBody>
      </p:sp>
    </p:spTree>
    <p:extLst>
      <p:ext uri="{BB962C8B-B14F-4D97-AF65-F5344CB8AC3E}">
        <p14:creationId xmlns:p14="http://schemas.microsoft.com/office/powerpoint/2010/main" xmlns="" val="25143504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3657600" y="466725"/>
            <a:ext cx="9890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/>
              <a:t>PEPSI</a:t>
            </a:r>
          </a:p>
        </p:txBody>
      </p:sp>
    </p:spTree>
    <p:extLst>
      <p:ext uri="{BB962C8B-B14F-4D97-AF65-F5344CB8AC3E}">
        <p14:creationId xmlns:p14="http://schemas.microsoft.com/office/powerpoint/2010/main" xmlns="" val="26199084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CAN0009"/>
          <p:cNvPicPr>
            <a:picLocks noChangeAspect="1" noChangeArrowheads="1"/>
          </p:cNvPicPr>
          <p:nvPr/>
        </p:nvPicPr>
        <p:blipFill>
          <a:blip r:embed="rId2" cstate="print">
            <a:lum bright="-24000"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152" t="12477" b="4933"/>
          <a:stretch>
            <a:fillRect/>
          </a:stretch>
        </p:blipFill>
        <p:spPr bwMode="auto">
          <a:xfrm>
            <a:off x="158750" y="836712"/>
            <a:ext cx="8832850" cy="5328592"/>
          </a:xfrm>
          <a:prstGeom prst="rect">
            <a:avLst/>
          </a:prstGeom>
          <a:noFill/>
          <a:ln w="1143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340276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3429000" y="466725"/>
            <a:ext cx="15859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/>
              <a:t>TELENOR</a:t>
            </a:r>
          </a:p>
        </p:txBody>
      </p:sp>
    </p:spTree>
    <p:extLst>
      <p:ext uri="{BB962C8B-B14F-4D97-AF65-F5344CB8AC3E}">
        <p14:creationId xmlns:p14="http://schemas.microsoft.com/office/powerpoint/2010/main" xmlns="" val="1622541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657600" y="466725"/>
            <a:ext cx="1844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/>
              <a:t>AL-KARAM</a:t>
            </a:r>
          </a:p>
        </p:txBody>
      </p:sp>
    </p:spTree>
    <p:extLst>
      <p:ext uri="{BB962C8B-B14F-4D97-AF65-F5344CB8AC3E}">
        <p14:creationId xmlns:p14="http://schemas.microsoft.com/office/powerpoint/2010/main" xmlns="" val="5218330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CAN0001"/>
          <p:cNvPicPr>
            <a:picLocks noChangeAspect="1" noChangeArrowheads="1"/>
          </p:cNvPicPr>
          <p:nvPr/>
        </p:nvPicPr>
        <p:blipFill>
          <a:blip r:embed="rId2" cstate="print">
            <a:lum bright="-10000" contrast="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543" t="10022" r="5797" b="7442"/>
          <a:stretch>
            <a:fillRect/>
          </a:stretch>
        </p:blipFill>
        <p:spPr bwMode="auto">
          <a:xfrm>
            <a:off x="1187624" y="457200"/>
            <a:ext cx="6984776" cy="5943600"/>
          </a:xfrm>
          <a:prstGeom prst="rect">
            <a:avLst/>
          </a:prstGeom>
          <a:noFill/>
          <a:ln w="762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413609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SCAN0016"/>
          <p:cNvPicPr>
            <a:picLocks noChangeAspect="1" noChangeArrowheads="1"/>
          </p:cNvPicPr>
          <p:nvPr/>
        </p:nvPicPr>
        <p:blipFill>
          <a:blip r:embed="rId2" cstate="print">
            <a:lum bright="-24000" contrast="1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76" t="3172" r="2025" b="6068"/>
          <a:stretch>
            <a:fillRect/>
          </a:stretch>
        </p:blipFill>
        <p:spPr bwMode="auto">
          <a:xfrm>
            <a:off x="838200" y="304800"/>
            <a:ext cx="7543800" cy="6248400"/>
          </a:xfrm>
          <a:prstGeom prst="rect">
            <a:avLst/>
          </a:prstGeom>
          <a:noFill/>
          <a:ln w="762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77057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SCAN0002"/>
          <p:cNvPicPr>
            <a:picLocks noChangeAspect="1" noChangeArrowheads="1"/>
          </p:cNvPicPr>
          <p:nvPr/>
        </p:nvPicPr>
        <p:blipFill>
          <a:blip r:embed="rId2" cstate="print">
            <a:lum bright="-14000" contrast="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55" t="3847" r="22124" b="5128"/>
          <a:stretch>
            <a:fillRect/>
          </a:stretch>
        </p:blipFill>
        <p:spPr bwMode="auto">
          <a:xfrm>
            <a:off x="533400" y="685800"/>
            <a:ext cx="8077200" cy="5410200"/>
          </a:xfrm>
          <a:prstGeom prst="rect">
            <a:avLst/>
          </a:prstGeom>
          <a:noFill/>
          <a:ln w="762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46713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581</Words>
  <Application>Microsoft Office PowerPoint</Application>
  <PresentationFormat>On-screen Show (4:3)</PresentationFormat>
  <Paragraphs>124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ZEENAT JABBAR</dc:creator>
  <cp:lastModifiedBy>Administrator</cp:lastModifiedBy>
  <cp:revision>4</cp:revision>
  <dcterms:created xsi:type="dcterms:W3CDTF">2013-10-04T20:18:16Z</dcterms:created>
  <dcterms:modified xsi:type="dcterms:W3CDTF">2013-10-05T05:13:36Z</dcterms:modified>
</cp:coreProperties>
</file>