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9" r:id="rId3"/>
    <p:sldId id="291" r:id="rId4"/>
    <p:sldId id="292" r:id="rId5"/>
    <p:sldId id="278" r:id="rId6"/>
    <p:sldId id="260" r:id="rId7"/>
    <p:sldId id="262" r:id="rId8"/>
    <p:sldId id="293" r:id="rId9"/>
    <p:sldId id="294" r:id="rId10"/>
    <p:sldId id="295" r:id="rId11"/>
    <p:sldId id="296" r:id="rId12"/>
    <p:sldId id="306" r:id="rId13"/>
    <p:sldId id="315" r:id="rId14"/>
    <p:sldId id="316" r:id="rId15"/>
    <p:sldId id="307" r:id="rId16"/>
    <p:sldId id="314" r:id="rId17"/>
    <p:sldId id="308" r:id="rId18"/>
    <p:sldId id="309" r:id="rId19"/>
    <p:sldId id="310" r:id="rId20"/>
    <p:sldId id="311" r:id="rId21"/>
    <p:sldId id="312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</p:sldIdLst>
  <p:sldSz cx="9144000" cy="6858000" type="screen4x3"/>
  <p:notesSz cx="6980238" cy="92360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8F8F8"/>
    <a:srgbClr val="0066CC"/>
    <a:srgbClr val="808000"/>
    <a:srgbClr val="00FF00"/>
    <a:srgbClr val="3366CC"/>
    <a:srgbClr val="0000FF"/>
    <a:srgbClr val="EAEAEA"/>
    <a:srgbClr val="CCCC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584" autoAdjust="0"/>
  </p:normalViewPr>
  <p:slideViewPr>
    <p:cSldViewPr>
      <p:cViewPr varScale="1">
        <p:scale>
          <a:sx n="45" d="100"/>
          <a:sy n="45" d="100"/>
        </p:scale>
        <p:origin x="-1411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68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909"/>
        <p:guide pos="219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88311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698500"/>
            <a:ext cx="4602162" cy="3451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396875" y="328613"/>
            <a:ext cx="3740150" cy="264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52" name="Line 4"/>
          <p:cNvSpPr>
            <a:spLocks noChangeShapeType="1"/>
          </p:cNvSpPr>
          <p:nvPr/>
        </p:nvSpPr>
        <p:spPr bwMode="auto">
          <a:xfrm>
            <a:off x="268288" y="8832850"/>
            <a:ext cx="6443662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47362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lnSpc>
        <a:spcPct val="89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ln w="12700"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lIns="91691" tIns="45041" rIns="91691" bIns="45041"/>
          <a:lstStyle/>
          <a:p>
            <a:pPr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ln w="12700"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lIns="91691" tIns="45041" rIns="91691" bIns="45041"/>
          <a:lstStyle/>
          <a:p>
            <a:pPr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ln w="12700"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lIns="91691" tIns="45041" rIns="91691" bIns="45041"/>
          <a:lstStyle/>
          <a:p>
            <a:pPr marL="228600" indent="-228600">
              <a:defRPr/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0275" y="4387850"/>
            <a:ext cx="5119688" cy="4156075"/>
          </a:xfrm>
          <a:prstGeom prst="rect">
            <a:avLst/>
          </a:prstGeom>
          <a:ln w="12700"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lIns="91691" tIns="45041" rIns="91691" bIns="45041"/>
          <a:lstStyle/>
          <a:p>
            <a:pPr>
              <a:defRPr/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3E8A-31BD-4800-807C-08A18B3EF7E0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52420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1565-FDAE-4D1E-9C9C-FB7AEF09BE3A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74829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E12E-F258-421E-B4D0-2D768E266BDB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04772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93F7-BF97-4653-A3C4-28EE6330E8AD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14041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F250B-953C-455E-997C-B0DAE40CB099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63854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A7FC-7A13-4ED5-A3D9-32ED9E11A3C7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8509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D4FB2-3BF2-4137-8B52-91264E4C9970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751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92621-F489-478D-8C23-56017F4F2119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35221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52198-09FA-40A5-BAF4-252EC767C3F2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55256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7B13-0459-425D-990F-253A71A07411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6972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60D29-0506-429C-A2B3-041E6E1589D5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8668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250D7C-2153-470A-835A-A92954D32E79}" type="datetime1">
              <a:rPr lang="en-GB" smtClean="0"/>
              <a:pPr/>
              <a:t>01/10/2013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2C765-72C5-420B-8942-3358C8859E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57625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762000" y="2743200"/>
            <a:ext cx="7620000" cy="1981200"/>
          </a:xfrm>
          <a:solidFill>
            <a:srgbClr val="FC0128">
              <a:alpha val="45882"/>
            </a:srgbClr>
          </a:solidFill>
          <a:ln w="76200">
            <a:solidFill>
              <a:srgbClr val="FE9B03"/>
            </a:solidFill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85750" indent="-285750">
              <a:lnSpc>
                <a:spcPct val="90000"/>
              </a:lnSpc>
            </a:pPr>
            <a:r>
              <a:rPr lang="en-US" sz="5400" smtClean="0">
                <a:latin typeface="Old English Text MT" pitchFamily="66" charset="0"/>
              </a:rPr>
              <a:t>Cultural Influences on</a:t>
            </a:r>
          </a:p>
          <a:p>
            <a:pPr marL="285750" indent="-285750">
              <a:lnSpc>
                <a:spcPct val="90000"/>
              </a:lnSpc>
            </a:pPr>
            <a:r>
              <a:rPr lang="en-US" sz="5400" smtClean="0">
                <a:latin typeface="Old English Text MT" pitchFamily="66" charset="0"/>
              </a:rPr>
              <a:t>Consumer Behavior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134100" cy="682625"/>
          </a:xfrm>
          <a:solidFill>
            <a:srgbClr val="063DE8">
              <a:alpha val="45097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mtClean="0"/>
              <a:t>Other Aspects of Culture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81000" y="762000"/>
            <a:ext cx="8474075" cy="841375"/>
          </a:xfrm>
          <a:prstGeom prst="rect">
            <a:avLst/>
          </a:prstGeom>
          <a:solidFill>
            <a:schemeClr val="folHlink">
              <a:alpha val="65097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sz="2600" b="1">
                <a:solidFill>
                  <a:srgbClr val="000000"/>
                </a:solidFill>
                <a:latin typeface="Helvetica" pitchFamily="34" charset="0"/>
              </a:rPr>
              <a:t>Although Every Culture is Different, 4 Dimensions Appear to Account for Much of This Variability.</a:t>
            </a: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 rot="5400000">
            <a:off x="1824038" y="784225"/>
            <a:ext cx="755650" cy="3498850"/>
          </a:xfrm>
          <a:prstGeom prst="cube">
            <a:avLst>
              <a:gd name="adj" fmla="val 11657"/>
            </a:avLst>
          </a:prstGeom>
          <a:solidFill>
            <a:srgbClr val="0000FF">
              <a:alpha val="32156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charset="0"/>
              </a:rPr>
              <a:t>Power Distance</a:t>
            </a: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 rot="5400000">
            <a:off x="1819275" y="1854201"/>
            <a:ext cx="758825" cy="3530600"/>
          </a:xfrm>
          <a:prstGeom prst="cube">
            <a:avLst>
              <a:gd name="adj" fmla="val 11657"/>
            </a:avLst>
          </a:prstGeom>
          <a:solidFill>
            <a:srgbClr val="0000FF">
              <a:alpha val="32941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charset="0"/>
              </a:rPr>
              <a:t>Uncertainty Avoidance</a:t>
            </a:r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 rot="5400000">
            <a:off x="1835150" y="2890838"/>
            <a:ext cx="736600" cy="3575050"/>
          </a:xfrm>
          <a:prstGeom prst="cube">
            <a:avLst>
              <a:gd name="adj" fmla="val 11657"/>
            </a:avLst>
          </a:prstGeom>
          <a:solidFill>
            <a:srgbClr val="0000FF">
              <a:alpha val="27058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charset="0"/>
              </a:rPr>
              <a:t>Masculinity/ Femininity</a:t>
            </a:r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 rot="5400000">
            <a:off x="1852613" y="4044950"/>
            <a:ext cx="736600" cy="3540125"/>
          </a:xfrm>
          <a:prstGeom prst="cube">
            <a:avLst>
              <a:gd name="adj" fmla="val 11657"/>
            </a:avLst>
          </a:prstGeom>
          <a:solidFill>
            <a:srgbClr val="0000FF">
              <a:alpha val="30196"/>
            </a:srgbClr>
          </a:solidFill>
          <a:ln w="50800">
            <a:solidFill>
              <a:srgbClr val="FFCCFF"/>
            </a:solidFill>
            <a:miter lim="800000"/>
            <a:headEnd/>
            <a:tailEnd/>
          </a:ln>
        </p:spPr>
        <p:txBody>
          <a:bodyPr rot="10800000" vert="eaVert" wrap="none" lIns="93662" tIns="46038" rIns="93662" bIns="46038" anchor="ctr"/>
          <a:lstStyle/>
          <a:p>
            <a:pPr algn="ctr" defTabSz="927100"/>
            <a:r>
              <a:rPr lang="en-US" sz="2200" b="1">
                <a:solidFill>
                  <a:srgbClr val="FFFFFF"/>
                </a:solidFill>
                <a:latin typeface="Arial" charset="0"/>
              </a:rPr>
              <a:t>Individualism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4419600" y="1922463"/>
            <a:ext cx="4419600" cy="4478337"/>
          </a:xfrm>
          <a:prstGeom prst="rect">
            <a:avLst/>
          </a:prstGeom>
          <a:solidFill>
            <a:srgbClr val="990033">
              <a:alpha val="41960"/>
            </a:srgbClr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 wrap="none" lIns="93662" tIns="46038" rIns="93662" bIns="46038" anchor="ctr"/>
          <a:lstStyle/>
          <a:p>
            <a:pPr algn="ctr" defTabSz="927100"/>
            <a:endParaRPr lang="en-US" sz="2000" b="1">
              <a:solidFill>
                <a:srgbClr val="000000"/>
              </a:solidFill>
              <a:latin typeface="Arial" charset="0"/>
            </a:endParaRPr>
          </a:p>
          <a:p>
            <a:pPr algn="ctr" defTabSz="927100" eaLnBrk="1"/>
            <a:endParaRPr lang="en-US" sz="20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3986213" y="2187575"/>
            <a:ext cx="509587" cy="542925"/>
          </a:xfrm>
          <a:prstGeom prst="rightArrow">
            <a:avLst>
              <a:gd name="adj1" fmla="val 50000"/>
              <a:gd name="adj2" fmla="val 50014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3946525" y="3351213"/>
            <a:ext cx="549275" cy="542925"/>
          </a:xfrm>
          <a:prstGeom prst="rightArrow">
            <a:avLst>
              <a:gd name="adj1" fmla="val 50000"/>
              <a:gd name="adj2" fmla="val 50599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3944938" y="4427538"/>
            <a:ext cx="474662" cy="541337"/>
          </a:xfrm>
          <a:prstGeom prst="rightArrow">
            <a:avLst>
              <a:gd name="adj1" fmla="val 50000"/>
              <a:gd name="adj2" fmla="val 50014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3944938" y="5561013"/>
            <a:ext cx="474662" cy="541337"/>
          </a:xfrm>
          <a:prstGeom prst="rightArrow">
            <a:avLst>
              <a:gd name="adj1" fmla="val 50000"/>
              <a:gd name="adj2" fmla="val 50014"/>
            </a:avLst>
          </a:prstGeom>
          <a:solidFill>
            <a:srgbClr val="66FF33"/>
          </a:solidFill>
          <a:ln w="5715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4433888" y="1749425"/>
            <a:ext cx="4329112" cy="46307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/>
            <a:endParaRPr lang="en-US" sz="1800" b="1" i="1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How Interpersonal Relationships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Form When Power Differences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Exist.</a:t>
            </a:r>
          </a:p>
          <a:p>
            <a:pPr algn="ctr"/>
            <a:endParaRPr lang="en-US" sz="2000" b="1">
              <a:solidFill>
                <a:srgbClr val="FFFFFF"/>
              </a:solidFill>
              <a:latin typeface="Arial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Degree to Which People Feel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Threatened by Ambiguous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Situations.</a:t>
            </a:r>
          </a:p>
          <a:p>
            <a:pPr algn="ctr"/>
            <a:endParaRPr lang="en-US" sz="2000" b="1">
              <a:solidFill>
                <a:srgbClr val="FFFFFF"/>
              </a:solidFill>
              <a:latin typeface="Arial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Degree to Which Sex Roles Are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Clearly Delineated.</a:t>
            </a:r>
          </a:p>
          <a:p>
            <a:pPr algn="ctr"/>
            <a:endParaRPr lang="en-US" sz="2000" b="1">
              <a:solidFill>
                <a:srgbClr val="FFFFFF"/>
              </a:solidFill>
              <a:latin typeface="Arial" charset="0"/>
            </a:endParaRP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Extent to Which the Welfare of the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Individual Versus the Group is 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 charset="0"/>
              </a:rPr>
              <a:t>Valued.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2667000" y="0"/>
            <a:ext cx="464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u="sng">
                <a:solidFill>
                  <a:srgbClr val="FAFD00"/>
                </a:solidFill>
                <a:latin typeface="Helvetica" pitchFamily="34" charset="0"/>
              </a:rPr>
              <a:t>UA versus PD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762000" y="762000"/>
          <a:ext cx="7700963" cy="5857875"/>
        </p:xfrm>
        <a:graphic>
          <a:graphicData uri="http://schemas.openxmlformats.org/presentationml/2006/ole">
            <p:oleObj spid="_x0000_s1027" name="Worksheet" r:id="rId3" imgW="4869360" imgH="4244040" progId="Excel.Sheet.8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895600" y="0"/>
            <a:ext cx="342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 u="sng">
                <a:solidFill>
                  <a:srgbClr val="FAFD00"/>
                </a:solidFill>
                <a:latin typeface="Helvetica" pitchFamily="34" charset="0"/>
              </a:rPr>
              <a:t>M versus I</a:t>
            </a:r>
          </a:p>
        </p:txBody>
      </p:sp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762000" y="1066800"/>
          <a:ext cx="7548563" cy="5562600"/>
        </p:xfrm>
        <a:graphic>
          <a:graphicData uri="http://schemas.openxmlformats.org/presentationml/2006/ole">
            <p:oleObj spid="_x0000_s2051" name="Worksheet" r:id="rId3" imgW="4869360" imgH="4244040" progId="Excel.Sheet.8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scan0001"/>
          <p:cNvPicPr>
            <a:picLocks noChangeAspect="1" noChangeArrowheads="1"/>
          </p:cNvPicPr>
          <p:nvPr/>
        </p:nvPicPr>
        <p:blipFill>
          <a:blip r:embed="rId2" cstate="print">
            <a:lum bright="-24000" contrast="30000"/>
          </a:blip>
          <a:srcRect l="22897" t="2180" r="8125" b="18628"/>
          <a:stretch>
            <a:fillRect/>
          </a:stretch>
        </p:blipFill>
        <p:spPr bwMode="auto">
          <a:xfrm>
            <a:off x="381000" y="304800"/>
            <a:ext cx="8229600" cy="6191794"/>
          </a:xfrm>
          <a:prstGeom prst="rect">
            <a:avLst/>
          </a:prstGeom>
          <a:noFill/>
          <a:ln w="127000">
            <a:solidFill>
              <a:srgbClr val="3366CC"/>
            </a:solidFill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0"/>
            <a:ext cx="4721225" cy="712373"/>
          </a:xfrm>
          <a:solidFill>
            <a:srgbClr val="063DE8">
              <a:alpha val="41960"/>
            </a:srgbClr>
          </a:solidFill>
          <a:ln w="38100">
            <a:solidFill>
              <a:srgbClr val="FFFF00"/>
            </a:solidFill>
            <a:miter lim="800000"/>
            <a:headEnd/>
            <a:tailEnd/>
          </a:ln>
        </p:spPr>
        <p:txBody>
          <a:bodyPr vert="horz" wrap="squar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Values of a Culture</a:t>
            </a:r>
          </a:p>
        </p:txBody>
      </p:sp>
      <p:sp>
        <p:nvSpPr>
          <p:cNvPr id="24579" name="AutoShape 3"/>
          <p:cNvSpPr>
            <a:spLocks noChangeArrowheads="1"/>
          </p:cNvSpPr>
          <p:nvPr/>
        </p:nvSpPr>
        <p:spPr bwMode="auto">
          <a:xfrm rot="5400000">
            <a:off x="4117974" y="-2974973"/>
            <a:ext cx="838201" cy="8616950"/>
          </a:xfrm>
          <a:prstGeom prst="cube">
            <a:avLst>
              <a:gd name="adj" fmla="val 14051"/>
            </a:avLst>
          </a:prstGeom>
          <a:solidFill>
            <a:srgbClr val="006600">
              <a:alpha val="41960"/>
            </a:srgbClr>
          </a:solidFill>
          <a:ln w="50800">
            <a:solidFill>
              <a:srgbClr val="FFFF00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 dirty="0">
                <a:latin typeface="Arial" charset="0"/>
              </a:rPr>
              <a:t>Values are Very General Ideas About Good and Bad Goals</a:t>
            </a:r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 rot="5400000">
            <a:off x="1349374" y="1508125"/>
            <a:ext cx="1730375" cy="3482975"/>
          </a:xfrm>
          <a:prstGeom prst="cube">
            <a:avLst>
              <a:gd name="adj" fmla="val 18241"/>
            </a:avLst>
          </a:prstGeom>
          <a:solidFill>
            <a:schemeClr val="accent2">
              <a:alpha val="49019"/>
            </a:schemeClr>
          </a:solidFill>
          <a:ln w="50800">
            <a:solidFill>
              <a:schemeClr val="tx2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 dirty="0">
                <a:latin typeface="Arial" charset="0"/>
              </a:rPr>
              <a:t>Enacted Norms</a:t>
            </a:r>
            <a:endParaRPr lang="en-US" sz="2200" b="1" dirty="0">
              <a:latin typeface="Arial" charset="0"/>
            </a:endParaRPr>
          </a:p>
          <a:p>
            <a:pPr algn="ctr">
              <a:lnSpc>
                <a:spcPct val="90000"/>
              </a:lnSpc>
            </a:pPr>
            <a:endParaRPr lang="en-US" sz="2200" b="1" dirty="0">
              <a:latin typeface="Arial" charset="0"/>
            </a:endParaRPr>
          </a:p>
          <a:p>
            <a:pPr algn="ctr">
              <a:lnSpc>
                <a:spcPct val="90000"/>
              </a:lnSpc>
            </a:pPr>
            <a:r>
              <a:rPr lang="en-US" sz="2200" b="1" dirty="0">
                <a:latin typeface="Arial" charset="0"/>
              </a:rPr>
              <a:t>Explicitly Decided On</a:t>
            </a:r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 rot="5400000">
            <a:off x="6137275" y="1360488"/>
            <a:ext cx="1631950" cy="3482975"/>
          </a:xfrm>
          <a:prstGeom prst="cube">
            <a:avLst>
              <a:gd name="adj" fmla="val 18241"/>
            </a:avLst>
          </a:prstGeom>
          <a:solidFill>
            <a:srgbClr val="006666">
              <a:alpha val="32941"/>
            </a:srgbClr>
          </a:solidFill>
          <a:ln w="50800">
            <a:solidFill>
              <a:srgbClr val="CCFFCC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endParaRPr lang="en-US" b="1" dirty="0">
              <a:latin typeface="Arial" charset="0"/>
            </a:endParaRPr>
          </a:p>
          <a:p>
            <a:pPr algn="ctr">
              <a:lnSpc>
                <a:spcPct val="90000"/>
              </a:lnSpc>
            </a:pPr>
            <a:r>
              <a:rPr lang="en-US" b="1" dirty="0" err="1">
                <a:latin typeface="Arial" charset="0"/>
              </a:rPr>
              <a:t>Crescive</a:t>
            </a:r>
            <a:r>
              <a:rPr lang="en-US" b="1" dirty="0">
                <a:latin typeface="Arial" charset="0"/>
              </a:rPr>
              <a:t> Norms</a:t>
            </a:r>
          </a:p>
          <a:p>
            <a:pPr algn="ctr">
              <a:lnSpc>
                <a:spcPct val="90000"/>
              </a:lnSpc>
            </a:pPr>
            <a:endParaRPr lang="en-US" b="1" dirty="0">
              <a:latin typeface="Arial" charset="0"/>
            </a:endParaRPr>
          </a:p>
          <a:p>
            <a:pPr algn="ctr">
              <a:lnSpc>
                <a:spcPct val="90000"/>
              </a:lnSpc>
            </a:pPr>
            <a:r>
              <a:rPr lang="en-US" sz="2200" b="1" dirty="0">
                <a:latin typeface="Arial" charset="0"/>
              </a:rPr>
              <a:t>Embedded in Culture</a:t>
            </a:r>
          </a:p>
          <a:p>
            <a:pPr algn="ctr" latinLnBrk="1">
              <a:lnSpc>
                <a:spcPct val="90000"/>
              </a:lnSpc>
            </a:pPr>
            <a:endParaRPr lang="en-US" sz="2200" b="1" dirty="0">
              <a:latin typeface="Arial" charset="0"/>
            </a:endParaRPr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 rot="16200000" flipH="1">
            <a:off x="2012950" y="1982788"/>
            <a:ext cx="301625" cy="476250"/>
          </a:xfrm>
          <a:prstGeom prst="rightArrow">
            <a:avLst>
              <a:gd name="adj1" fmla="val 75000"/>
              <a:gd name="adj2" fmla="val 50014"/>
            </a:avLst>
          </a:prstGeom>
          <a:solidFill>
            <a:srgbClr val="6E0043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1919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 rot="16200000" flipH="1">
            <a:off x="6778625" y="1998663"/>
            <a:ext cx="269875" cy="476250"/>
          </a:xfrm>
          <a:prstGeom prst="rightArrow">
            <a:avLst>
              <a:gd name="adj1" fmla="val 75000"/>
              <a:gd name="adj2" fmla="val 50014"/>
            </a:avLst>
          </a:prstGeom>
          <a:solidFill>
            <a:srgbClr val="6E0043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1919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4584" name="AutoShape 8"/>
          <p:cNvSpPr>
            <a:spLocks noChangeArrowheads="1"/>
          </p:cNvSpPr>
          <p:nvPr/>
        </p:nvSpPr>
        <p:spPr bwMode="auto">
          <a:xfrm rot="5400000">
            <a:off x="6686550" y="3124200"/>
            <a:ext cx="781050" cy="2711450"/>
          </a:xfrm>
          <a:prstGeom prst="cube">
            <a:avLst>
              <a:gd name="adj" fmla="val 18241"/>
            </a:avLst>
          </a:prstGeom>
          <a:solidFill>
            <a:srgbClr val="CCCC00">
              <a:alpha val="56078"/>
            </a:srgbClr>
          </a:solidFill>
          <a:ln w="50800">
            <a:solidFill>
              <a:srgbClr val="3366FF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pitchFamily="34" charset="0"/>
              </a:rPr>
              <a:t>Customs</a:t>
            </a: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 rot="16200000" flipH="1">
            <a:off x="6797675" y="3711576"/>
            <a:ext cx="301625" cy="546100"/>
          </a:xfrm>
          <a:prstGeom prst="rightArrow">
            <a:avLst>
              <a:gd name="adj1" fmla="val 75000"/>
              <a:gd name="adj2" fmla="val 50014"/>
            </a:avLst>
          </a:prstGeom>
          <a:solidFill>
            <a:srgbClr val="0000FF"/>
          </a:solidFill>
          <a:ln w="38100">
            <a:solidFill>
              <a:srgbClr val="66FF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auto">
          <a:xfrm rot="5400000">
            <a:off x="6743700" y="3924300"/>
            <a:ext cx="781050" cy="2711450"/>
          </a:xfrm>
          <a:prstGeom prst="cube">
            <a:avLst>
              <a:gd name="adj" fmla="val 18241"/>
            </a:avLst>
          </a:prstGeom>
          <a:solidFill>
            <a:srgbClr val="CCCC00">
              <a:alpha val="61176"/>
            </a:srgbClr>
          </a:solidFill>
          <a:ln w="50800">
            <a:solidFill>
              <a:srgbClr val="3366FF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pitchFamily="34" charset="0"/>
              </a:rPr>
              <a:t>Mores</a:t>
            </a:r>
          </a:p>
        </p:txBody>
      </p:sp>
      <p:sp>
        <p:nvSpPr>
          <p:cNvPr id="24587" name="AutoShape 11"/>
          <p:cNvSpPr>
            <a:spLocks noChangeArrowheads="1"/>
          </p:cNvSpPr>
          <p:nvPr/>
        </p:nvSpPr>
        <p:spPr bwMode="auto">
          <a:xfrm rot="5400000">
            <a:off x="6743700" y="4686300"/>
            <a:ext cx="781050" cy="2711450"/>
          </a:xfrm>
          <a:prstGeom prst="cube">
            <a:avLst>
              <a:gd name="adj" fmla="val 18241"/>
            </a:avLst>
          </a:prstGeom>
          <a:solidFill>
            <a:srgbClr val="CCCC00">
              <a:alpha val="63136"/>
            </a:srgbClr>
          </a:solidFill>
          <a:ln w="50800">
            <a:solidFill>
              <a:srgbClr val="3366FF"/>
            </a:solidFill>
            <a:miter lim="800000"/>
            <a:headEnd/>
            <a:tailEnd/>
          </a:ln>
        </p:spPr>
        <p:txBody>
          <a:bodyPr rot="10800000" vert="eaVert" wrap="none"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b="1">
                <a:solidFill>
                  <a:srgbClr val="000000"/>
                </a:solidFill>
                <a:latin typeface="Helvetica" pitchFamily="34" charset="0"/>
              </a:rPr>
              <a:t>Conventions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44763" y="0"/>
            <a:ext cx="6599237" cy="669925"/>
          </a:xfrm>
          <a:solidFill>
            <a:srgbClr val="063DE8">
              <a:alpha val="41176"/>
            </a:srgbClr>
          </a:solidFill>
          <a:ln w="25400">
            <a:solidFill>
              <a:srgbClr val="FFFF00"/>
            </a:solidFill>
            <a:miter lim="800000"/>
            <a:headEnd/>
            <a:tailEnd/>
          </a:ln>
        </p:spPr>
        <p:txBody>
          <a:bodyPr vert="horz" wrap="none" lIns="41275" tIns="17462" rIns="41275" bIns="17462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mtClean="0"/>
              <a:t>Types of Ritual Experience</a:t>
            </a: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153988" y="801688"/>
            <a:ext cx="8836025" cy="1198562"/>
          </a:xfrm>
          <a:prstGeom prst="rect">
            <a:avLst/>
          </a:prstGeom>
          <a:solidFill>
            <a:srgbClr val="FF00FF">
              <a:alpha val="59000"/>
            </a:srgbClr>
          </a:solidFill>
          <a:ln w="381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600" b="1">
                <a:solidFill>
                  <a:srgbClr val="000000"/>
                </a:solidFill>
                <a:latin typeface="Helvetica" charset="0"/>
              </a:rPr>
              <a:t>A </a:t>
            </a:r>
            <a:r>
              <a:rPr lang="en-US" sz="2600" b="1"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Helvetica" charset="0"/>
              </a:rPr>
              <a:t>Ritual</a:t>
            </a:r>
            <a:r>
              <a:rPr lang="en-US" sz="2600" b="1">
                <a:solidFill>
                  <a:srgbClr val="000000"/>
                </a:solidFill>
                <a:latin typeface="Helvetica" charset="0"/>
              </a:rPr>
              <a:t> is a Set of Multiple, Symbolic Behaviors That Occur in a Fixed Sequence and That Tend to Be Repeated Periodically. 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 rot="5400000">
            <a:off x="2222501" y="758825"/>
            <a:ext cx="635000" cy="38639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Religious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908550" y="2378075"/>
            <a:ext cx="3862388" cy="636588"/>
          </a:xfrm>
          <a:prstGeom prst="rect">
            <a:avLst/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200" b="1">
                <a:latin typeface="Arial" pitchFamily="34" charset="0"/>
              </a:rPr>
              <a:t>Baptism, Meditation, Mass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 rot="5400000">
            <a:off x="2214563" y="1285875"/>
            <a:ext cx="635000" cy="38512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Rites of Passage</a:t>
            </a:r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 rot="5400000">
            <a:off x="2247900" y="1817688"/>
            <a:ext cx="549275" cy="383222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618FFD">
                  <a:gamma/>
                  <a:tint val="0"/>
                  <a:invGamma/>
                </a:srgbClr>
              </a:gs>
              <a:gs pos="100000">
                <a:srgbClr val="618FFD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>
              <a:lnSpc>
                <a:spcPct val="90000"/>
              </a:lnSpc>
              <a:defRPr/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 latinLnBrk="1">
              <a:lnSpc>
                <a:spcPct val="90000"/>
              </a:lnSpc>
              <a:defRPr/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 rot="5400000">
            <a:off x="2219325" y="2335213"/>
            <a:ext cx="606425" cy="383222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00B7A5">
                  <a:gamma/>
                  <a:tint val="0"/>
                  <a:invGamma/>
                </a:srgbClr>
              </a:gs>
              <a:gs pos="100000">
                <a:srgbClr val="00B7A5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  <a:p>
            <a:pPr algn="ctr" eaLnBrk="1">
              <a:lnSpc>
                <a:spcPct val="90000"/>
              </a:lnSpc>
              <a:defRPr/>
            </a:pPr>
            <a:endParaRPr lang="en-US" b="1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4910138" y="2938463"/>
            <a:ext cx="3841750" cy="639762"/>
          </a:xfrm>
          <a:prstGeom prst="rect">
            <a:avLst/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4887913" y="3503613"/>
            <a:ext cx="3873500" cy="550862"/>
          </a:xfrm>
          <a:prstGeom prst="rect">
            <a:avLst/>
          </a:prstGeom>
          <a:gradFill rotWithShape="0">
            <a:gsLst>
              <a:gs pos="0">
                <a:srgbClr val="618FFD">
                  <a:gamma/>
                  <a:tint val="40000"/>
                  <a:invGamma/>
                </a:srgbClr>
              </a:gs>
              <a:gs pos="100000">
                <a:srgbClr val="618FFD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200" b="1">
                <a:latin typeface="Arial" pitchFamily="34" charset="0"/>
              </a:rPr>
              <a:t>Festivals, Holidays</a:t>
            </a:r>
          </a:p>
        </p:txBody>
      </p:sp>
      <p:sp>
        <p:nvSpPr>
          <p:cNvPr id="16395" name="Rectangle 11"/>
          <p:cNvSpPr>
            <a:spLocks noChangeArrowheads="1"/>
          </p:cNvSpPr>
          <p:nvPr/>
        </p:nvSpPr>
        <p:spPr bwMode="auto">
          <a:xfrm>
            <a:off x="4889500" y="3998913"/>
            <a:ext cx="3881438" cy="585787"/>
          </a:xfrm>
          <a:prstGeom prst="rect">
            <a:avLst/>
          </a:prstGeom>
          <a:gradFill rotWithShape="0">
            <a:gsLst>
              <a:gs pos="0">
                <a:srgbClr val="00B7A5">
                  <a:gamma/>
                  <a:tint val="0"/>
                  <a:invGamma/>
                </a:srgbClr>
              </a:gs>
              <a:gs pos="100000">
                <a:srgbClr val="00B7A5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200" b="1">
                <a:latin typeface="Arial" pitchFamily="34" charset="0"/>
              </a:rPr>
              <a:t>Parades, Elections, Trials</a:t>
            </a:r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4913313" y="3090863"/>
            <a:ext cx="1535112" cy="28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4937125" y="2944813"/>
            <a:ext cx="1536700" cy="1285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5280025" y="3054350"/>
            <a:ext cx="2995613" cy="692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charset="0"/>
              </a:rPr>
              <a:t>Graduation, Marriage</a:t>
            </a:r>
          </a:p>
          <a:p>
            <a:pPr algn="ctr" eaLnBrk="1">
              <a:lnSpc>
                <a:spcPct val="90000"/>
              </a:lnSpc>
            </a:pPr>
            <a:endParaRPr lang="en-US" sz="2200" b="1">
              <a:latin typeface="Arial" charset="0"/>
            </a:endParaRPr>
          </a:p>
        </p:txBody>
      </p:sp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4913313" y="3533775"/>
            <a:ext cx="2671762" cy="449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1447800" y="1981200"/>
            <a:ext cx="2133600" cy="455613"/>
          </a:xfrm>
          <a:prstGeom prst="rect">
            <a:avLst/>
          </a:prstGeom>
          <a:solidFill>
            <a:srgbClr val="FF0066"/>
          </a:solidFill>
          <a:ln w="38100">
            <a:solidFill>
              <a:srgbClr val="66FF33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Ritual Type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6019800" y="1981200"/>
            <a:ext cx="1771650" cy="455613"/>
          </a:xfrm>
          <a:prstGeom prst="rect">
            <a:avLst/>
          </a:prstGeom>
          <a:solidFill>
            <a:srgbClr val="FF0066"/>
          </a:solidFill>
          <a:ln w="38100">
            <a:solidFill>
              <a:srgbClr val="66FF33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Examples</a:t>
            </a:r>
          </a:p>
        </p:txBody>
      </p:sp>
      <p:sp>
        <p:nvSpPr>
          <p:cNvPr id="25618" name="AutoShape 18"/>
          <p:cNvSpPr>
            <a:spLocks noChangeArrowheads="1"/>
          </p:cNvSpPr>
          <p:nvPr/>
        </p:nvSpPr>
        <p:spPr bwMode="auto">
          <a:xfrm>
            <a:off x="4441825" y="3098800"/>
            <a:ext cx="552450" cy="249238"/>
          </a:xfrm>
          <a:prstGeom prst="rightArrow">
            <a:avLst>
              <a:gd name="adj1" fmla="val 50000"/>
              <a:gd name="adj2" fmla="val 81736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9" name="AutoShape 19"/>
          <p:cNvSpPr>
            <a:spLocks noChangeArrowheads="1"/>
          </p:cNvSpPr>
          <p:nvPr/>
        </p:nvSpPr>
        <p:spPr bwMode="auto">
          <a:xfrm>
            <a:off x="4395788" y="3630613"/>
            <a:ext cx="552450" cy="250825"/>
          </a:xfrm>
          <a:prstGeom prst="rightArrow">
            <a:avLst>
              <a:gd name="adj1" fmla="val 50000"/>
              <a:gd name="adj2" fmla="val 81218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0" name="AutoShape 20"/>
          <p:cNvSpPr>
            <a:spLocks noChangeArrowheads="1"/>
          </p:cNvSpPr>
          <p:nvPr/>
        </p:nvSpPr>
        <p:spPr bwMode="auto">
          <a:xfrm>
            <a:off x="4419600" y="4191000"/>
            <a:ext cx="552450" cy="249238"/>
          </a:xfrm>
          <a:prstGeom prst="rightArrow">
            <a:avLst>
              <a:gd name="adj1" fmla="val 50000"/>
              <a:gd name="adj2" fmla="val 81736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1" name="AutoShape 21"/>
          <p:cNvSpPr>
            <a:spLocks noChangeArrowheads="1"/>
          </p:cNvSpPr>
          <p:nvPr/>
        </p:nvSpPr>
        <p:spPr bwMode="auto">
          <a:xfrm>
            <a:off x="4419600" y="2590800"/>
            <a:ext cx="528638" cy="241300"/>
          </a:xfrm>
          <a:prstGeom prst="rightArrow">
            <a:avLst>
              <a:gd name="adj1" fmla="val 50000"/>
              <a:gd name="adj2" fmla="val 80785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6" name="AutoShape 22"/>
          <p:cNvSpPr>
            <a:spLocks noChangeArrowheads="1"/>
          </p:cNvSpPr>
          <p:nvPr/>
        </p:nvSpPr>
        <p:spPr bwMode="auto">
          <a:xfrm rot="5400000">
            <a:off x="2146301" y="2944812"/>
            <a:ext cx="749300" cy="38639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Group</a:t>
            </a:r>
          </a:p>
        </p:txBody>
      </p:sp>
      <p:sp>
        <p:nvSpPr>
          <p:cNvPr id="16407" name="Rectangle 23"/>
          <p:cNvSpPr>
            <a:spLocks noChangeArrowheads="1"/>
          </p:cNvSpPr>
          <p:nvPr/>
        </p:nvSpPr>
        <p:spPr bwMode="auto">
          <a:xfrm>
            <a:off x="4889500" y="4530725"/>
            <a:ext cx="3862388" cy="752475"/>
          </a:xfrm>
          <a:prstGeom prst="rect">
            <a:avLst/>
          </a:prstGeom>
          <a:gradFill rotWithShape="0">
            <a:gsLst>
              <a:gs pos="0">
                <a:srgbClr val="F95AB7">
                  <a:gamma/>
                  <a:tint val="0"/>
                  <a:invGamma/>
                </a:srgbClr>
              </a:gs>
              <a:gs pos="100000">
                <a:srgbClr val="F95AB7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200" b="1">
                <a:latin typeface="Arial" pitchFamily="34" charset="0"/>
              </a:rPr>
              <a:t>Business Negotiations</a:t>
            </a:r>
          </a:p>
        </p:txBody>
      </p:sp>
      <p:sp>
        <p:nvSpPr>
          <p:cNvPr id="16408" name="AutoShape 24"/>
          <p:cNvSpPr>
            <a:spLocks noChangeArrowheads="1"/>
          </p:cNvSpPr>
          <p:nvPr/>
        </p:nvSpPr>
        <p:spPr bwMode="auto">
          <a:xfrm rot="5400000">
            <a:off x="2138363" y="3587750"/>
            <a:ext cx="749300" cy="385127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Family</a:t>
            </a:r>
          </a:p>
        </p:txBody>
      </p:sp>
      <p:sp>
        <p:nvSpPr>
          <p:cNvPr id="16409" name="AutoShape 25"/>
          <p:cNvSpPr>
            <a:spLocks noChangeArrowheads="1"/>
          </p:cNvSpPr>
          <p:nvPr/>
        </p:nvSpPr>
        <p:spPr bwMode="auto">
          <a:xfrm rot="5400000">
            <a:off x="2179638" y="4213225"/>
            <a:ext cx="647700" cy="3832225"/>
          </a:xfrm>
          <a:prstGeom prst="cube">
            <a:avLst>
              <a:gd name="adj" fmla="val 11657"/>
            </a:avLst>
          </a:prstGeom>
          <a:gradFill rotWithShape="0">
            <a:gsLst>
              <a:gs pos="0">
                <a:srgbClr val="618FFD">
                  <a:gamma/>
                  <a:tint val="0"/>
                  <a:invGamma/>
                </a:srgbClr>
              </a:gs>
              <a:gs pos="100000">
                <a:srgbClr val="618FFD"/>
              </a:gs>
            </a:gsLst>
            <a:path path="rect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rot="10800000" vert="eaVert"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Personal</a:t>
            </a:r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4891088" y="5191125"/>
            <a:ext cx="3841750" cy="757238"/>
          </a:xfrm>
          <a:prstGeom prst="rect">
            <a:avLst/>
          </a:prstGeom>
          <a:gradFill rotWithShape="0">
            <a:gsLst>
              <a:gs pos="0">
                <a:srgbClr val="B760F9">
                  <a:gamma/>
                  <a:tint val="0"/>
                  <a:invGamma/>
                </a:srgbClr>
              </a:gs>
              <a:gs pos="100000">
                <a:srgbClr val="B760F9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411" name="Rectangle 27"/>
          <p:cNvSpPr>
            <a:spLocks noChangeArrowheads="1"/>
          </p:cNvSpPr>
          <p:nvPr/>
        </p:nvSpPr>
        <p:spPr bwMode="auto">
          <a:xfrm>
            <a:off x="4864100" y="5857875"/>
            <a:ext cx="3878263" cy="650875"/>
          </a:xfrm>
          <a:prstGeom prst="rect">
            <a:avLst/>
          </a:prstGeom>
          <a:gradFill rotWithShape="0">
            <a:gsLst>
              <a:gs pos="0">
                <a:srgbClr val="618FFD">
                  <a:gamma/>
                  <a:tint val="40000"/>
                  <a:invGamma/>
                </a:srgbClr>
              </a:gs>
              <a:gs pos="100000">
                <a:srgbClr val="618FFD"/>
              </a:gs>
            </a:gsLst>
            <a:path path="shape">
              <a:fillToRect l="50000" t="50000" r="50000" b="50000"/>
            </a:path>
          </a:gradFill>
          <a:ln w="12700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lIns="93662" tIns="46038" rIns="93662" bIns="46038" anchor="ctr"/>
          <a:lstStyle/>
          <a:p>
            <a:pPr algn="ctr">
              <a:lnSpc>
                <a:spcPct val="90000"/>
              </a:lnSpc>
              <a:defRPr/>
            </a:pPr>
            <a:r>
              <a:rPr lang="en-US" sz="2200" b="1">
                <a:latin typeface="Arial" pitchFamily="34" charset="0"/>
              </a:rPr>
              <a:t>Grooming, Household</a:t>
            </a:r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4894263" y="5372100"/>
            <a:ext cx="1535112" cy="333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4918075" y="5200650"/>
            <a:ext cx="1536700" cy="150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630" name="Rectangle 30"/>
          <p:cNvSpPr>
            <a:spLocks noChangeArrowheads="1"/>
          </p:cNvSpPr>
          <p:nvPr/>
        </p:nvSpPr>
        <p:spPr bwMode="auto">
          <a:xfrm>
            <a:off x="5267325" y="5337175"/>
            <a:ext cx="2979738" cy="390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200" b="1">
                <a:latin typeface="Arial" charset="0"/>
              </a:rPr>
              <a:t>Mealtimes, Birthdays</a:t>
            </a: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4972050" y="5894388"/>
            <a:ext cx="2593975" cy="528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rgbClr val="676767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5632" name="Rectangle 32"/>
          <p:cNvSpPr>
            <a:spLocks noChangeArrowheads="1"/>
          </p:cNvSpPr>
          <p:nvPr/>
        </p:nvSpPr>
        <p:spPr bwMode="auto">
          <a:xfrm>
            <a:off x="655638" y="4276725"/>
            <a:ext cx="3505200" cy="420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3" name="Rectangle 33"/>
          <p:cNvSpPr>
            <a:spLocks noChangeArrowheads="1"/>
          </p:cNvSpPr>
          <p:nvPr/>
        </p:nvSpPr>
        <p:spPr bwMode="auto">
          <a:xfrm>
            <a:off x="4760913" y="4283075"/>
            <a:ext cx="4000500" cy="4206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4" name="AutoShape 34"/>
          <p:cNvSpPr>
            <a:spLocks noChangeArrowheads="1"/>
          </p:cNvSpPr>
          <p:nvPr/>
        </p:nvSpPr>
        <p:spPr bwMode="auto">
          <a:xfrm>
            <a:off x="4422775" y="5381625"/>
            <a:ext cx="552450" cy="293688"/>
          </a:xfrm>
          <a:prstGeom prst="rightArrow">
            <a:avLst>
              <a:gd name="adj1" fmla="val 50000"/>
              <a:gd name="adj2" fmla="val 69365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5" name="AutoShape 35"/>
          <p:cNvSpPr>
            <a:spLocks noChangeArrowheads="1"/>
          </p:cNvSpPr>
          <p:nvPr/>
        </p:nvSpPr>
        <p:spPr bwMode="auto">
          <a:xfrm>
            <a:off x="4376738" y="6008688"/>
            <a:ext cx="552450" cy="295275"/>
          </a:xfrm>
          <a:prstGeom prst="rightArrow">
            <a:avLst>
              <a:gd name="adj1" fmla="val 50000"/>
              <a:gd name="adj2" fmla="val 68992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6" name="AutoShape 36"/>
          <p:cNvSpPr>
            <a:spLocks noChangeArrowheads="1"/>
          </p:cNvSpPr>
          <p:nvPr/>
        </p:nvSpPr>
        <p:spPr bwMode="auto">
          <a:xfrm>
            <a:off x="4481513" y="4768850"/>
            <a:ext cx="442912" cy="293688"/>
          </a:xfrm>
          <a:prstGeom prst="rightArrow">
            <a:avLst>
              <a:gd name="adj1" fmla="val 50000"/>
              <a:gd name="adj2" fmla="val 55611"/>
            </a:avLst>
          </a:prstGeom>
          <a:solidFill>
            <a:srgbClr val="66FF33"/>
          </a:solidFill>
          <a:ln w="28575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1239838" y="3544888"/>
            <a:ext cx="2320925" cy="41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b="1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Cultural</a:t>
            </a:r>
          </a:p>
        </p:txBody>
      </p: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1277938" y="4021138"/>
            <a:ext cx="2168525" cy="41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Helvetica" charset="0"/>
              </a:rPr>
              <a:t>Civic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905000" y="381000"/>
            <a:ext cx="5562600" cy="1066800"/>
          </a:xfrm>
          <a:prstGeom prst="rect">
            <a:avLst/>
          </a:prstGeom>
          <a:solidFill>
            <a:schemeClr val="tx1">
              <a:alpha val="42999"/>
            </a:schemeClr>
          </a:solidFill>
          <a:ln w="12700"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ctr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lgerian" pitchFamily="82" charset="0"/>
                <a:ea typeface="+mn-ea"/>
                <a:cs typeface="+mn-cs"/>
              </a:rPr>
              <a:t>Motivation and Learning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lgerian" pitchFamily="82" charset="0"/>
              <a:ea typeface="+mn-ea"/>
              <a:cs typeface="+mn-cs"/>
            </a:endParaRPr>
          </a:p>
        </p:txBody>
      </p:sp>
      <p:pic>
        <p:nvPicPr>
          <p:cNvPr id="4" name="Picture 6" descr="POST-IT MEMORY ADVE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657350"/>
            <a:ext cx="7467600" cy="4906963"/>
          </a:xfrm>
          <a:prstGeom prst="rect">
            <a:avLst/>
          </a:prstGeom>
          <a:noFill/>
          <a:ln w="57150">
            <a:solidFill>
              <a:srgbClr val="CCFFFF"/>
            </a:solidFill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57200" y="762000"/>
            <a:ext cx="8229600" cy="5791200"/>
          </a:xfrm>
          <a:prstGeom prst="rect">
            <a:avLst/>
          </a:prstGeom>
          <a:solidFill>
            <a:srgbClr val="B760F9">
              <a:alpha val="59000"/>
            </a:srgbClr>
          </a:solidFill>
          <a:ln w="152400">
            <a:solidFill>
              <a:srgbClr val="E3BEFF"/>
            </a:solidFill>
            <a:miter lim="800000"/>
            <a:headEnd/>
            <a:tailEnd/>
          </a:ln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AFD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Motivation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refers to the processes that cause people to behave as they do.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 "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Once a need is aroused, a state of tension exists that drives the consumer to attempt to reduce or eliminate the need.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 "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Needs can be: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n-lt"/>
              </a:rPr>
              <a:t>Utilitarian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: a desire to achieve some functional or practical benefit.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rgbClr val="FAFD00"/>
              </a:buClr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n-lt"/>
              </a:rPr>
              <a:t>Hedonic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: an experiential need, involving emotional responses or fantasies.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BM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19200"/>
            <a:ext cx="8191500" cy="4495800"/>
          </a:xfrm>
          <a:prstGeom prst="rect">
            <a:avLst/>
          </a:prstGeom>
          <a:noFill/>
          <a:ln w="76200">
            <a:solidFill>
              <a:srgbClr val="CCFFFF"/>
            </a:solidFill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NVESTMENT AD"/>
          <p:cNvPicPr>
            <a:picLocks noChangeAspect="1" noChangeArrowheads="1"/>
          </p:cNvPicPr>
          <p:nvPr/>
        </p:nvPicPr>
        <p:blipFill>
          <a:blip r:embed="rId2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1905000" y="0"/>
            <a:ext cx="5334000" cy="68580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685800" y="1714500"/>
            <a:ext cx="7543800" cy="4305300"/>
            <a:chOff x="280" y="1080"/>
            <a:chExt cx="5160" cy="2792"/>
          </a:xfrm>
        </p:grpSpPr>
        <p:sp>
          <p:nvSpPr>
            <p:cNvPr id="3" name="Rectangle 4"/>
            <p:cNvSpPr>
              <a:spLocks noChangeArrowheads="1"/>
            </p:cNvSpPr>
            <p:nvPr/>
          </p:nvSpPr>
          <p:spPr bwMode="auto">
            <a:xfrm>
              <a:off x="2976" y="1080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FF73AC"/>
                </a:gs>
                <a:gs pos="100000">
                  <a:srgbClr val="FF73AC">
                    <a:gamma/>
                    <a:tint val="45490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Learning</a:t>
              </a:r>
            </a:p>
          </p:txBody>
        </p:sp>
        <p:sp>
          <p:nvSpPr>
            <p:cNvPr id="4" name="Rectangle 5"/>
            <p:cNvSpPr>
              <a:spLocks noChangeArrowheads="1"/>
            </p:cNvSpPr>
            <p:nvPr/>
          </p:nvSpPr>
          <p:spPr bwMode="auto">
            <a:xfrm>
              <a:off x="280" y="1768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D9B3FF"/>
                </a:gs>
                <a:gs pos="100000">
                  <a:srgbClr val="D9B3FF">
                    <a:gamma/>
                    <a:tint val="3019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Needs wants, and desires</a:t>
              </a:r>
            </a:p>
          </p:txBody>
        </p:sp>
        <p:sp>
          <p:nvSpPr>
            <p:cNvPr id="5" name="Rectangle 6"/>
            <p:cNvSpPr>
              <a:spLocks noChangeArrowheads="1"/>
            </p:cNvSpPr>
            <p:nvPr/>
          </p:nvSpPr>
          <p:spPr bwMode="auto">
            <a:xfrm>
              <a:off x="1200" y="1768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41C0FF"/>
                </a:gs>
                <a:gs pos="100000">
                  <a:srgbClr val="41C0FF">
                    <a:gamma/>
                    <a:tint val="24314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Tension</a:t>
              </a:r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4712" y="1768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FF8181"/>
                </a:gs>
                <a:gs pos="100000">
                  <a:srgbClr val="FF8181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Goal or need fulfill-</a:t>
              </a:r>
            </a:p>
            <a:p>
              <a:pPr algn="ctr"/>
              <a:r>
                <a:rPr lang="en-US" sz="1700"/>
                <a:t>ment</a:t>
              </a:r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2104" y="1768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FF9C5F"/>
                </a:gs>
                <a:gs pos="100000">
                  <a:srgbClr val="FF9C5F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Drive</a:t>
              </a:r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3760" y="1768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ABABFF"/>
                </a:gs>
                <a:gs pos="100000">
                  <a:srgbClr val="ABABFF">
                    <a:gamma/>
                    <a:tint val="27451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Behavior</a:t>
              </a:r>
            </a:p>
          </p:txBody>
        </p:sp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2976" y="2456"/>
              <a:ext cx="728" cy="656"/>
            </a:xfrm>
            <a:prstGeom prst="rect">
              <a:avLst/>
            </a:prstGeom>
            <a:gradFill rotWithShape="0">
              <a:gsLst>
                <a:gs pos="0">
                  <a:srgbClr val="92C5FE"/>
                </a:gs>
                <a:gs pos="100000">
                  <a:srgbClr val="92C5F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Cognitive processes</a:t>
              </a:r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2976" y="3216"/>
              <a:ext cx="787" cy="656"/>
            </a:xfrm>
            <a:prstGeom prst="rect">
              <a:avLst/>
            </a:prstGeom>
            <a:gradFill rotWithShape="0">
              <a:gsLst>
                <a:gs pos="0">
                  <a:srgbClr val="FFFF73"/>
                </a:gs>
                <a:gs pos="100000">
                  <a:srgbClr val="FFFF73">
                    <a:gamma/>
                    <a:tint val="39216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/>
            <a:lstStyle/>
            <a:p>
              <a:pPr algn="ctr"/>
              <a:r>
                <a:rPr lang="en-US" sz="1700"/>
                <a:t>Tension reduction</a:t>
              </a:r>
            </a:p>
          </p:txBody>
        </p:sp>
        <p:cxnSp>
          <p:nvCxnSpPr>
            <p:cNvPr id="11" name="AutoShape 12"/>
            <p:cNvCxnSpPr>
              <a:cxnSpLocks noChangeShapeType="1"/>
              <a:stCxn id="4" idx="3"/>
              <a:endCxn id="5" idx="1"/>
            </p:cNvCxnSpPr>
            <p:nvPr/>
          </p:nvCxnSpPr>
          <p:spPr bwMode="auto">
            <a:xfrm>
              <a:off x="1008" y="2096"/>
              <a:ext cx="192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" name="AutoShape 13"/>
            <p:cNvCxnSpPr>
              <a:cxnSpLocks noChangeShapeType="1"/>
              <a:stCxn id="5" idx="3"/>
              <a:endCxn id="7" idx="1"/>
            </p:cNvCxnSpPr>
            <p:nvPr/>
          </p:nvCxnSpPr>
          <p:spPr bwMode="auto">
            <a:xfrm>
              <a:off x="1928" y="2096"/>
              <a:ext cx="17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3" name="AutoShape 14"/>
            <p:cNvCxnSpPr>
              <a:cxnSpLocks noChangeShapeType="1"/>
              <a:stCxn id="7" idx="3"/>
              <a:endCxn id="8" idx="1"/>
            </p:cNvCxnSpPr>
            <p:nvPr/>
          </p:nvCxnSpPr>
          <p:spPr bwMode="auto">
            <a:xfrm>
              <a:off x="2832" y="2096"/>
              <a:ext cx="92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4" name="AutoShape 15"/>
            <p:cNvCxnSpPr>
              <a:cxnSpLocks noChangeShapeType="1"/>
              <a:stCxn id="8" idx="3"/>
              <a:endCxn id="6" idx="1"/>
            </p:cNvCxnSpPr>
            <p:nvPr/>
          </p:nvCxnSpPr>
          <p:spPr bwMode="auto">
            <a:xfrm>
              <a:off x="4488" y="2096"/>
              <a:ext cx="22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5" name="AutoShape 16"/>
            <p:cNvCxnSpPr>
              <a:cxnSpLocks noChangeShapeType="1"/>
              <a:stCxn id="6" idx="2"/>
              <a:endCxn id="10" idx="3"/>
            </p:cNvCxnSpPr>
            <p:nvPr/>
          </p:nvCxnSpPr>
          <p:spPr bwMode="auto">
            <a:xfrm rot="5400000">
              <a:off x="3860" y="2327"/>
              <a:ext cx="1120" cy="1313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16" name="AutoShape 17"/>
            <p:cNvCxnSpPr>
              <a:cxnSpLocks noChangeShapeType="1"/>
              <a:stCxn id="10" idx="1"/>
              <a:endCxn id="5" idx="2"/>
            </p:cNvCxnSpPr>
            <p:nvPr/>
          </p:nvCxnSpPr>
          <p:spPr bwMode="auto">
            <a:xfrm rot="10800000">
              <a:off x="1564" y="2424"/>
              <a:ext cx="1412" cy="112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</p:cxnSp>
        <p:cxnSp>
          <p:nvCxnSpPr>
            <p:cNvPr id="17" name="AutoShape 18"/>
            <p:cNvCxnSpPr>
              <a:cxnSpLocks noChangeShapeType="1"/>
              <a:stCxn id="3" idx="2"/>
            </p:cNvCxnSpPr>
            <p:nvPr/>
          </p:nvCxnSpPr>
          <p:spPr bwMode="auto">
            <a:xfrm flipH="1">
              <a:off x="3336" y="1736"/>
              <a:ext cx="4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8" name="AutoShape 19"/>
            <p:cNvCxnSpPr>
              <a:cxnSpLocks noChangeShapeType="1"/>
              <a:stCxn id="9" idx="0"/>
            </p:cNvCxnSpPr>
            <p:nvPr/>
          </p:nvCxnSpPr>
          <p:spPr bwMode="auto">
            <a:xfrm flipV="1">
              <a:off x="3340" y="2096"/>
              <a:ext cx="0" cy="36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sp>
        <p:nvSpPr>
          <p:cNvPr id="19" name="Text Box 3"/>
          <p:cNvSpPr txBox="1">
            <a:spLocks noChangeArrowheads="1"/>
          </p:cNvSpPr>
          <p:nvPr/>
        </p:nvSpPr>
        <p:spPr bwMode="auto">
          <a:xfrm>
            <a:off x="304800" y="228600"/>
            <a:ext cx="6858000" cy="584775"/>
          </a:xfrm>
          <a:prstGeom prst="rect">
            <a:avLst/>
          </a:prstGeom>
          <a:solidFill>
            <a:srgbClr val="FF0000"/>
          </a:solidFill>
          <a:ln w="3810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Arial" charset="0"/>
              </a:rPr>
              <a:t>Model </a:t>
            </a:r>
            <a:r>
              <a:rPr lang="en-US" sz="3200" b="1" dirty="0">
                <a:latin typeface="Arial" charset="0"/>
              </a:rPr>
              <a:t>of the Motivation Process</a:t>
            </a: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0000"/>
          </a:solidFill>
          <a:ln w="38100">
            <a:solidFill>
              <a:srgbClr val="F8F8F8"/>
            </a:solidFill>
          </a:ln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smtClean="0">
                <a:ln>
                  <a:noFill/>
                </a:ln>
                <a:solidFill>
                  <a:srgbClr val="FAFD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Motivation Process</a:t>
            </a:r>
            <a:endParaRPr kumimoji="0" lang="en-US" sz="4000" b="1" i="1" u="none" strike="noStrike" kern="0" cap="none" spc="0" normalizeH="0" baseline="0" noProof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752601"/>
            <a:ext cx="8229600" cy="533399"/>
          </a:xfrm>
          <a:prstGeom prst="rect">
            <a:avLst/>
          </a:prstGeom>
          <a:solidFill>
            <a:srgbClr val="FF0000"/>
          </a:solidFill>
          <a:ln w="38100">
            <a:solidFill>
              <a:srgbClr val="F8F8F8"/>
            </a:solidFill>
          </a:ln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Drive:</a:t>
            </a:r>
          </a:p>
          <a:p>
            <a:pPr marL="685800" marR="0" lvl="1" indent="-22860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The degree of arousal present due to a discrepancy between the consumer’s present state and some ideal state</a:t>
            </a:r>
          </a:p>
          <a:p>
            <a:pPr marL="285750" marR="0" lvl="0" indent="-28575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Want:</a:t>
            </a:r>
          </a:p>
          <a:p>
            <a:pPr marL="685800" marR="0" lvl="1" indent="-22860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 manifestation of a need created by personal and cultural factors.</a:t>
            </a:r>
          </a:p>
          <a:p>
            <a:pPr marL="285750" marR="0" lvl="0" indent="-28575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Motivation can be described in terms of:</a:t>
            </a:r>
          </a:p>
          <a:p>
            <a:pPr marL="685800" marR="0" lvl="1" indent="-22860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Strength: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The pull it exerts on the consumer</a:t>
            </a:r>
          </a:p>
          <a:p>
            <a:pPr marL="685800" marR="0" lvl="1" indent="-228600" algn="l" defTabSz="914400" rtl="0" eaLnBrk="0" fontAlgn="base" latinLnBrk="0" hangingPunct="0">
              <a:lnSpc>
                <a:spcPct val="89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Direction: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The particular way the consumer attempts to reduce motivational tension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731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Motivational Strength</a:t>
            </a:r>
            <a:endParaRPr kumimoji="0" lang="en-US" sz="4000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990600"/>
            <a:ext cx="8305800" cy="609600"/>
          </a:xfrm>
          <a:prstGeom prst="rect">
            <a:avLst/>
          </a:prstGeom>
          <a:solidFill>
            <a:srgbClr val="FF0000"/>
          </a:solidFill>
          <a:ln w="57150">
            <a:solidFill>
              <a:srgbClr val="F8F8F8"/>
            </a:solidFill>
          </a:ln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Biological vs. Learned Needs: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Instinct: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Innate patterns of behavior universal in a species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Tautology: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Circular explanation (e.g. instinct is inferred from the behavior it is supposed to explain)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Theory: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Biological needs produce unpleasant states of arousal.  We are motivated to reduce tension caused by this arousal.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Homeostasis: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 A balanced state of arousal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Expectancy Theory: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Behavior is pulled by expectations of achieving desirable outcomes – positive incentives – rather than pushed from within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81000" y="304800"/>
            <a:ext cx="4343400" cy="838200"/>
          </a:xfrm>
          <a:prstGeom prst="rect">
            <a:avLst/>
          </a:prstGeom>
          <a:solidFill>
            <a:schemeClr val="bg1"/>
          </a:solidFill>
          <a:ln w="57150">
            <a:solidFill>
              <a:srgbClr val="F8F8F8"/>
            </a:solidFill>
          </a:ln>
        </p:spPr>
        <p:txBody>
          <a:bodyPr/>
          <a:lstStyle/>
          <a:p>
            <a:pPr marL="0" marR="0" lvl="0" indent="0" algn="ctr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Types of Needs</a:t>
            </a:r>
            <a:endParaRPr kumimoji="0" lang="en-US" sz="4000" b="1" i="1" u="none" strike="noStrike" kern="0" cap="none" spc="0" normalizeH="0" baseline="0" noProof="0" dirty="0">
              <a:ln>
                <a:noFill/>
              </a:ln>
              <a:solidFill>
                <a:srgbClr val="FAFD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1676400"/>
            <a:ext cx="7772400" cy="4445000"/>
          </a:xfrm>
          <a:prstGeom prst="rect">
            <a:avLst/>
          </a:prstGeom>
          <a:solidFill>
            <a:schemeClr val="bg1"/>
          </a:solidFill>
          <a:ln w="57150">
            <a:solidFill>
              <a:srgbClr val="F8F8F8"/>
            </a:solidFill>
          </a:ln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Innate Needs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Physiological (or </a:t>
            </a: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biogenic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 needs that are considered primary needs or motives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Acquired needs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Generally psychological (or </a:t>
            </a:r>
            <a:r>
              <a:rPr kumimoji="0" lang="en-US" sz="2800" b="1" i="1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psychogenic</a:t>
            </a: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) needs that are considered secondary needs or motives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  <a:solidFill>
            <a:srgbClr val="FF0000"/>
          </a:solidFill>
          <a:ln w="38100">
            <a:solidFill>
              <a:srgbClr val="F8F8F8"/>
            </a:solidFill>
          </a:ln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Classifying Consumer Needs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371600"/>
            <a:ext cx="8229600" cy="533400"/>
          </a:xfrm>
          <a:prstGeom prst="rect">
            <a:avLst/>
          </a:prstGeom>
          <a:solidFill>
            <a:srgbClr val="FF0000"/>
          </a:solidFill>
          <a:ln w="38100">
            <a:solidFill>
              <a:srgbClr val="F8F8F8"/>
            </a:solidFill>
          </a:ln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Henry Murray need dimensions: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Autonomy: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Being independent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Defendance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Defending the self against criticism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Play: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Engaging in pleasurable activities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Thematic Apperception Technique (TAT):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(1) What is happening?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(2) What led up to this situation?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(3) What is being thought?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(4) What will happen?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People freely project their subconscious needs onto the stimulus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0" y="457200"/>
            <a:ext cx="8458200" cy="1076325"/>
          </a:xfrm>
          <a:prstGeom prst="rect">
            <a:avLst/>
          </a:prstGeom>
          <a:solidFill>
            <a:schemeClr val="bg1"/>
          </a:solidFill>
          <a:ln w="5715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3200" b="1" dirty="0" smtClean="0">
                <a:latin typeface="Arial" charset="0"/>
              </a:rPr>
              <a:t>Murray’s </a:t>
            </a:r>
            <a:r>
              <a:rPr lang="en-US" sz="3200" b="1" dirty="0">
                <a:latin typeface="Arial" charset="0"/>
              </a:rPr>
              <a:t>List of </a:t>
            </a:r>
          </a:p>
          <a:p>
            <a:pPr algn="ctr"/>
            <a:r>
              <a:rPr lang="en-US" sz="3200" b="1" dirty="0">
                <a:latin typeface="Arial" charset="0"/>
              </a:rPr>
              <a:t>Psychogenic Needs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09563" y="1524000"/>
            <a:ext cx="8453437" cy="4724400"/>
          </a:xfrm>
          <a:prstGeom prst="rect">
            <a:avLst/>
          </a:prstGeom>
          <a:solidFill>
            <a:schemeClr val="bg1"/>
          </a:solidFill>
          <a:ln w="5715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800"/>
          </a:p>
          <a:p>
            <a:pPr algn="ctr"/>
            <a:r>
              <a:rPr lang="en-US" b="1"/>
              <a:t>Needs Associated with Inanimate Objects:</a:t>
            </a:r>
          </a:p>
          <a:p>
            <a:pPr algn="ctr"/>
            <a:r>
              <a:rPr lang="en-US"/>
              <a:t>Acquisition, Conservancy, Order, Retention, Construction</a:t>
            </a:r>
          </a:p>
          <a:p>
            <a:pPr algn="ctr"/>
            <a:endParaRPr lang="en-US"/>
          </a:p>
          <a:p>
            <a:pPr algn="ctr"/>
            <a:r>
              <a:rPr lang="en-US" b="1"/>
              <a:t>Needs Reflecting Ambition, Power, </a:t>
            </a:r>
          </a:p>
          <a:p>
            <a:pPr algn="ctr"/>
            <a:r>
              <a:rPr lang="en-US" b="1"/>
              <a:t>Accomplishment, and Prestige:</a:t>
            </a:r>
          </a:p>
          <a:p>
            <a:pPr algn="ctr"/>
            <a:r>
              <a:rPr lang="en-US"/>
              <a:t>Superiority, Achievement, Recognition, Exhibition, Infavoidance</a:t>
            </a:r>
          </a:p>
          <a:p>
            <a:pPr algn="ctr"/>
            <a:endParaRPr lang="en-US"/>
          </a:p>
          <a:p>
            <a:pPr algn="ctr"/>
            <a:r>
              <a:rPr lang="en-US" b="1"/>
              <a:t>Needs Connected with Human Power:</a:t>
            </a:r>
          </a:p>
          <a:p>
            <a:pPr algn="ctr"/>
            <a:r>
              <a:rPr lang="en-US"/>
              <a:t>Dominance, Deferrence, Similance, Autonomy, Contrariance</a:t>
            </a:r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309563" y="1524000"/>
            <a:ext cx="8453437" cy="4724400"/>
          </a:xfrm>
          <a:prstGeom prst="rect">
            <a:avLst/>
          </a:prstGeom>
          <a:solidFill>
            <a:schemeClr val="bg1"/>
          </a:solidFill>
          <a:ln w="57150">
            <a:solidFill>
              <a:srgbClr val="F8F8F8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800" dirty="0"/>
          </a:p>
          <a:p>
            <a:pPr algn="ctr"/>
            <a:r>
              <a:rPr lang="en-US" b="1" dirty="0" err="1"/>
              <a:t>Sado</a:t>
            </a:r>
            <a:r>
              <a:rPr lang="en-US" b="1" dirty="0"/>
              <a:t>-Masochistic Needs :</a:t>
            </a:r>
          </a:p>
          <a:p>
            <a:pPr algn="ctr"/>
            <a:r>
              <a:rPr lang="en-US" dirty="0"/>
              <a:t>Aggression, Abasement</a:t>
            </a:r>
          </a:p>
          <a:p>
            <a:pPr algn="ctr"/>
            <a:endParaRPr lang="en-US" dirty="0"/>
          </a:p>
          <a:p>
            <a:pPr algn="ctr"/>
            <a:r>
              <a:rPr lang="en-US" b="1" dirty="0"/>
              <a:t>Needs Concerned with Affection between People:</a:t>
            </a:r>
          </a:p>
          <a:p>
            <a:pPr algn="ctr"/>
            <a:r>
              <a:rPr lang="en-US" dirty="0"/>
              <a:t>Affiliation, Rejection, Nurturance, </a:t>
            </a:r>
            <a:r>
              <a:rPr lang="en-US" dirty="0" err="1"/>
              <a:t>Succorance</a:t>
            </a:r>
            <a:r>
              <a:rPr lang="en-US" dirty="0"/>
              <a:t>, Play</a:t>
            </a:r>
          </a:p>
          <a:p>
            <a:pPr algn="ctr"/>
            <a:endParaRPr lang="en-US" dirty="0"/>
          </a:p>
          <a:p>
            <a:pPr algn="ctr"/>
            <a:r>
              <a:rPr lang="en-US" b="1" dirty="0"/>
              <a:t>Needs Concerned with Social Intercourse:</a:t>
            </a:r>
          </a:p>
          <a:p>
            <a:pPr algn="ctr"/>
            <a:r>
              <a:rPr lang="en-US" dirty="0"/>
              <a:t>Cognizance, Exposition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Measuring Cultural Values</a:t>
            </a:r>
            <a:endParaRPr kumimoji="0" lang="en-US" sz="4000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066800"/>
            <a:ext cx="8534400" cy="457200"/>
          </a:xfrm>
          <a:prstGeom prst="rect">
            <a:avLst/>
          </a:prstGeom>
          <a:solidFill>
            <a:srgbClr val="FF0000"/>
          </a:solidFill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Rokeach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Value Survey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Terminal Values: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Desired end states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Instrumental Values: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Actions needed to achieve terminal values</a:t>
            </a:r>
          </a:p>
          <a:p>
            <a:pPr marL="285750" marR="0" lvl="0" indent="-28575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The List of Values (LOV) Scale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Developed to isolate values with more direct marketing applications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Identifies nine (9) consumer segments based on the values they endorse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Relates each value to differences in consumption</a:t>
            </a:r>
          </a:p>
          <a:p>
            <a:pPr marL="685800" marR="0" lvl="1" indent="-228600" algn="l" defTabSz="914400" rtl="0" eaLnBrk="0" fontAlgn="base" latinLnBrk="0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The Means-End Chain Model</a:t>
            </a:r>
            <a:endParaRPr kumimoji="0" lang="en-US" sz="4000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066800"/>
            <a:ext cx="8534400" cy="457200"/>
          </a:xfrm>
          <a:prstGeom prst="rect">
            <a:avLst/>
          </a:prstGeom>
          <a:solidFill>
            <a:srgbClr val="FF0000"/>
          </a:solidFill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Laddering: 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A technique that uncovers consumers’ associations between attributes and consequences</a:t>
            </a:r>
          </a:p>
          <a:p>
            <a:pPr marL="285750" marR="0" lvl="0" indent="-28575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Hierarchical value maps: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Show how product attributes are linked to desired end states</a:t>
            </a:r>
          </a:p>
          <a:p>
            <a:pPr marL="285750" marR="0" lvl="0" indent="-28575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Means-End Conceptualization of the Components of Advertising Strategy (MECCAS):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Message Elements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Consumer Benefits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</a:rPr>
              <a:t>Executional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 Framework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Leverage Point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Driving Force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0"/>
            <a:ext cx="8229600" cy="1219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8048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Values</a:t>
            </a:r>
            <a:endParaRPr kumimoji="0" lang="en-US" sz="4000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685800"/>
            <a:ext cx="8534400" cy="533400"/>
          </a:xfrm>
          <a:prstGeom prst="rect">
            <a:avLst/>
          </a:prstGeom>
          <a:solidFill>
            <a:srgbClr val="FF0000"/>
          </a:solidFill>
          <a:ln w="57150">
            <a:solidFill>
              <a:srgbClr val="F8F8F8"/>
            </a:solidFill>
          </a:ln>
        </p:spPr>
        <p:txBody>
          <a:bodyPr/>
          <a:lstStyle/>
          <a:p>
            <a:pPr marL="285750" marR="0" lvl="0" indent="-28575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Value: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 belief that some condition is preferable to its opposite (e.g. freedom is better than slavery)</a:t>
            </a:r>
          </a:p>
          <a:p>
            <a:pPr marL="285750" marR="0" lvl="0" indent="-28575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Core Values: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General set of values that uniquely define a culture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Value system: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A culture’s unique set of rankings of the 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relative importance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of universal values.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Enculturation: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Process of learning the value systems of one’s own culture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Acculturation:</a:t>
            </a:r>
          </a:p>
          <a:p>
            <a:pPr marL="1143000" marR="0" lvl="2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»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Process of learning the value system of another culture</a:t>
            </a:r>
          </a:p>
          <a:p>
            <a:pPr marL="685800" marR="0" lvl="1" indent="-228600" algn="l" defTabSz="914400" rtl="0" eaLnBrk="0" fontAlgn="base" latinLnBrk="0" hangingPunct="0">
              <a:lnSpc>
                <a:spcPct val="80000"/>
              </a:lnSpc>
              <a:spcBef>
                <a:spcPct val="30000"/>
              </a:spcBef>
              <a:spcAft>
                <a:spcPct val="0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Cultural beliefs are taught by 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socialization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agents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(i.e., parents, friends, and teachers)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GAD2"/>
          <p:cNvPicPr>
            <a:picLocks noChangeAspect="1" noChangeArrowheads="1"/>
          </p:cNvPicPr>
          <p:nvPr/>
        </p:nvPicPr>
        <p:blipFill>
          <a:blip r:embed="rId2" cstate="print"/>
          <a:srcRect l="16667" t="2469" r="18333"/>
          <a:stretch>
            <a:fillRect/>
          </a:stretch>
        </p:blipFill>
        <p:spPr bwMode="auto">
          <a:xfrm>
            <a:off x="2133600" y="0"/>
            <a:ext cx="4800600" cy="68580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rolex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 l="7007" r="1898" b="8888"/>
          <a:stretch>
            <a:fillRect/>
          </a:stretch>
        </p:blipFill>
        <p:spPr bwMode="auto">
          <a:xfrm>
            <a:off x="1143000" y="304800"/>
            <a:ext cx="6934200" cy="6553200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x 8_8"/>
          <p:cNvPicPr>
            <a:picLocks noChangeAspect="1" noChangeArrowheads="1"/>
          </p:cNvPicPr>
          <p:nvPr/>
        </p:nvPicPr>
        <p:blipFill>
          <a:blip r:embed="rId2" cstate="print">
            <a:lum bright="-24000" contrast="36000"/>
          </a:blip>
          <a:srcRect l="46986" t="2777" r="5571" b="8330"/>
          <a:stretch>
            <a:fillRect/>
          </a:stretch>
        </p:blipFill>
        <p:spPr bwMode="auto">
          <a:xfrm>
            <a:off x="1382713" y="384175"/>
            <a:ext cx="6477000" cy="6161088"/>
          </a:xfrm>
          <a:prstGeom prst="rect">
            <a:avLst/>
          </a:prstGeom>
          <a:noFill/>
          <a:ln w="152400" cmpd="thickThin">
            <a:solidFill>
              <a:srgbClr val="FFCC66"/>
            </a:solidFill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41843" y="6167735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coca</a:t>
            </a:r>
            <a:endParaRPr lang="en-GB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33026" y="6167735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corn</a:t>
            </a:r>
            <a:endParaRPr lang="en-GB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02195" y="6167735"/>
            <a:ext cx="1244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err="1" smtClean="0"/>
              <a:t>kelloggs</a:t>
            </a:r>
            <a:endParaRPr lang="en-GB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02195" y="6167735"/>
            <a:ext cx="1244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err="1" smtClean="0"/>
              <a:t>mandiri</a:t>
            </a:r>
            <a:endParaRPr lang="en-GB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28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0898" y="6167735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tradition</a:t>
            </a:r>
            <a:endParaRPr lang="en-GB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37523" y="6167735"/>
            <a:ext cx="2373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Will u marry me</a:t>
            </a:r>
            <a:endParaRPr lang="en-GB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C765-72C5-420B-8942-3358C8859E9A}" type="slidenum">
              <a:rPr lang="en-GB" smtClean="0"/>
              <a:pPr/>
              <a:t>30</a:t>
            </a:fld>
            <a:endParaRPr lang="en-GB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1472214683</TotalTime>
  <Pages>14</Pages>
  <Words>852</Words>
  <Application>Microsoft Office PowerPoint</Application>
  <PresentationFormat>On-screen Show (4:3)</PresentationFormat>
  <Paragraphs>194</Paragraphs>
  <Slides>30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Worksheet</vt:lpstr>
      <vt:lpstr>Slide 1</vt:lpstr>
      <vt:lpstr>Other Aspects of Culture</vt:lpstr>
      <vt:lpstr>Slide 3</vt:lpstr>
      <vt:lpstr>Slide 4</vt:lpstr>
      <vt:lpstr>Slide 5</vt:lpstr>
      <vt:lpstr>Values of a Culture</vt:lpstr>
      <vt:lpstr>Types of Ritual Experience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16: Cultural Influences on Consumer Behavior</dc:title>
  <dc:subject/>
  <dc:creator/>
  <cp:keywords/>
  <dc:description/>
  <cp:lastModifiedBy>NTS</cp:lastModifiedBy>
  <cp:revision>93</cp:revision>
  <cp:lastPrinted>1995-05-22T17:02:22Z</cp:lastPrinted>
  <dcterms:created xsi:type="dcterms:W3CDTF">1998-06-25T08:35:36Z</dcterms:created>
  <dcterms:modified xsi:type="dcterms:W3CDTF">2013-10-01T06:22:45Z</dcterms:modified>
</cp:coreProperties>
</file>