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88504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2467731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2979370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2943647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24681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1935078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2720540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312626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141875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4190781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E8D8FC-658D-4C0D-9B85-38E31F7FE105}" type="datetimeFigureOut">
              <a:rPr lang="en-GB" smtClean="0"/>
              <a:pPr/>
              <a:t>17/12/2013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1438753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E8D8FC-658D-4C0D-9B85-38E31F7FE105}" type="datetimeFigureOut">
              <a:rPr lang="en-GB" smtClean="0"/>
              <a:pPr/>
              <a:t>17/12/2013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408DE-9560-49B9-A476-43A5949C1820}" type="slidenum">
              <a:rPr lang="en-GB" smtClean="0"/>
              <a:pPr/>
              <a:t>‹#›</a:t>
            </a:fld>
            <a:endParaRPr lang="en-GB"/>
          </a:p>
        </p:txBody>
      </p:sp>
    </p:spTree>
    <p:extLst>
      <p:ext uri="{BB962C8B-B14F-4D97-AF65-F5344CB8AC3E}">
        <p14:creationId xmlns:p14="http://schemas.microsoft.com/office/powerpoint/2010/main" xmlns="" val="1942048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895600" y="1828800"/>
            <a:ext cx="4800600" cy="2590800"/>
          </a:xfrm>
          <a:prstGeom prst="roundRect">
            <a:avLst/>
          </a:prstGeom>
          <a:solidFill>
            <a:schemeClr val="bg2">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TextBox 4"/>
          <p:cNvSpPr txBox="1"/>
          <p:nvPr/>
        </p:nvSpPr>
        <p:spPr>
          <a:xfrm>
            <a:off x="2895600" y="2504182"/>
            <a:ext cx="4743606" cy="1077218"/>
          </a:xfrm>
          <a:prstGeom prst="rect">
            <a:avLst/>
          </a:prstGeom>
          <a:noFill/>
          <a:effectLst>
            <a:reflection blurRad="6350" stA="50000" endA="295" endPos="92000" dist="101600" dir="5400000" sy="-100000" algn="bl" rotWithShape="0"/>
          </a:effectLst>
        </p:spPr>
        <p:txBody>
          <a:bodyPr wrap="none" rtlCol="0">
            <a:spAutoFit/>
          </a:bodyPr>
          <a:lstStyle/>
          <a:p>
            <a:r>
              <a:rPr lang="en-US" sz="3200" dirty="0" smtClean="0">
                <a:solidFill>
                  <a:srgbClr val="FFFF66"/>
                </a:solidFill>
                <a:latin typeface="Berlin Sans FB Demi" pitchFamily="34" charset="0"/>
              </a:rPr>
              <a:t>Consumer </a:t>
            </a:r>
            <a:r>
              <a:rPr lang="en-US" sz="3200" dirty="0" err="1" smtClean="0">
                <a:solidFill>
                  <a:srgbClr val="FFFF66"/>
                </a:solidFill>
                <a:latin typeface="Berlin Sans FB Demi" pitchFamily="34" charset="0"/>
              </a:rPr>
              <a:t>Behaviour</a:t>
            </a:r>
            <a:endParaRPr lang="en-US" sz="3200" dirty="0" smtClean="0">
              <a:solidFill>
                <a:srgbClr val="FFFF66"/>
              </a:solidFill>
              <a:latin typeface="Berlin Sans FB Demi" pitchFamily="34" charset="0"/>
            </a:endParaRPr>
          </a:p>
          <a:p>
            <a:r>
              <a:rPr lang="en-US" sz="3200" dirty="0">
                <a:solidFill>
                  <a:srgbClr val="FFFF66"/>
                </a:solidFill>
                <a:latin typeface="Berlin Sans FB Demi" pitchFamily="34" charset="0"/>
              </a:rPr>
              <a:t>	</a:t>
            </a:r>
            <a:r>
              <a:rPr lang="en-US" sz="3200" dirty="0" smtClean="0">
                <a:solidFill>
                  <a:srgbClr val="FFFF66"/>
                </a:solidFill>
                <a:latin typeface="Berlin Sans FB Demi" pitchFamily="34" charset="0"/>
              </a:rPr>
              <a:t>…… An Introduction</a:t>
            </a:r>
          </a:p>
        </p:txBody>
      </p:sp>
    </p:spTree>
    <p:extLst>
      <p:ext uri="{BB962C8B-B14F-4D97-AF65-F5344CB8AC3E}">
        <p14:creationId xmlns:p14="http://schemas.microsoft.com/office/powerpoint/2010/main" xmlns="" val="1094214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909221"/>
            <a:ext cx="8534400" cy="5262979"/>
          </a:xfrm>
          <a:prstGeom prst="rect">
            <a:avLst/>
          </a:prstGeom>
          <a:noFill/>
        </p:spPr>
        <p:txBody>
          <a:bodyPr wrap="square" rtlCol="0">
            <a:spAutoFit/>
          </a:bodyPr>
          <a:lstStyle/>
          <a:p>
            <a:r>
              <a:rPr lang="en-US" sz="2400" b="1" cap="small" dirty="0"/>
              <a:t>What is Consumer Behavior?</a:t>
            </a:r>
            <a:endParaRPr lang="en-GB" sz="2400" dirty="0"/>
          </a:p>
          <a:p>
            <a:r>
              <a:rPr lang="en-US" sz="2400" b="1" cap="small" dirty="0"/>
              <a:t> </a:t>
            </a:r>
            <a:endParaRPr lang="en-GB" sz="2400" dirty="0"/>
          </a:p>
          <a:p>
            <a:r>
              <a:rPr lang="en-US" sz="2400" dirty="0"/>
              <a:t>Consumer Behavior investigates the manner that people interact with products and their marketing environment.  This can include the purchase of products (a new stereo), the consumption of services (Disneyland), or the disposal of goods (eBay).  Since we are all consumers in the market place in some form consumer behavior can also tell us something about ourselves.   As a result, I think, consumer behavior (or CB) is one of the most interesting topics in Marketing.  Understanding consumers enables marketers to more effectively meet the needs of buyers in the market, and be more successful in the market.</a:t>
            </a:r>
            <a:endParaRPr lang="en-GB" sz="2400" dirty="0"/>
          </a:p>
          <a:p>
            <a:endParaRPr lang="en-GB" sz="2400" dirty="0"/>
          </a:p>
        </p:txBody>
      </p:sp>
    </p:spTree>
    <p:extLst>
      <p:ext uri="{BB962C8B-B14F-4D97-AF65-F5344CB8AC3E}">
        <p14:creationId xmlns:p14="http://schemas.microsoft.com/office/powerpoint/2010/main" xmlns="" val="1698970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1524000"/>
            <a:ext cx="6858000" cy="4524315"/>
          </a:xfrm>
          <a:prstGeom prst="rect">
            <a:avLst/>
          </a:prstGeom>
          <a:noFill/>
        </p:spPr>
        <p:txBody>
          <a:bodyPr wrap="square" rtlCol="0">
            <a:spAutoFit/>
          </a:bodyPr>
          <a:lstStyle/>
          <a:p>
            <a:r>
              <a:rPr lang="en-US" sz="2400" dirty="0"/>
              <a:t>During this course we will explore, many social, cultural and marketing factors that influence the selection and usage of products and services.  To understand this process, you will be exposed to perspectives on consumer behavior from marketing, psychology, sociology and anthropology.  You will also learn about, and try to use, some of the techniques that marketers use to understand and influences consumers, and how these techniques contribute to our daily lives and the culture in which we live.</a:t>
            </a:r>
            <a:endParaRPr lang="en-GB" sz="2400" dirty="0"/>
          </a:p>
          <a:p>
            <a:endParaRPr lang="en-GB" sz="2400" dirty="0"/>
          </a:p>
        </p:txBody>
      </p:sp>
    </p:spTree>
    <p:extLst>
      <p:ext uri="{BB962C8B-B14F-4D97-AF65-F5344CB8AC3E}">
        <p14:creationId xmlns:p14="http://schemas.microsoft.com/office/powerpoint/2010/main" xmlns="" val="4011626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 1_2"/>
          <p:cNvPicPr>
            <a:picLocks noChangeAspect="1" noChangeArrowheads="1"/>
          </p:cNvPicPr>
          <p:nvPr/>
        </p:nvPicPr>
        <p:blipFill>
          <a:blip r:embed="rId2" cstate="print"/>
          <a:srcRect/>
          <a:stretch>
            <a:fillRect/>
          </a:stretch>
        </p:blipFill>
        <p:spPr bwMode="auto">
          <a:xfrm>
            <a:off x="0" y="685800"/>
            <a:ext cx="9144000" cy="5486400"/>
          </a:xfrm>
          <a:prstGeom prst="rect">
            <a:avLst/>
          </a:prstGeom>
          <a:noFill/>
          <a:ln w="57150">
            <a:solidFill>
              <a:srgbClr val="66FF33"/>
            </a:solidFill>
            <a:miter lim="800000"/>
            <a:headEnd/>
            <a:tailEnd/>
          </a:ln>
        </p:spPr>
      </p:pic>
    </p:spTree>
    <p:extLst>
      <p:ext uri="{BB962C8B-B14F-4D97-AF65-F5344CB8AC3E}">
        <p14:creationId xmlns:p14="http://schemas.microsoft.com/office/powerpoint/2010/main" xmlns="" val="427285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1840" y="2708920"/>
            <a:ext cx="2973891" cy="923330"/>
          </a:xfrm>
          <a:prstGeom prst="rect">
            <a:avLst/>
          </a:prstGeom>
          <a:noFill/>
        </p:spPr>
        <p:txBody>
          <a:bodyPr wrap="none" rtlCol="0">
            <a:spAutoFit/>
          </a:bodyPr>
          <a:lstStyle/>
          <a:p>
            <a:r>
              <a:rPr lang="en-US" b="1" i="1" dirty="0" smtClean="0"/>
              <a:t>What Drive</a:t>
            </a:r>
          </a:p>
          <a:p>
            <a:r>
              <a:rPr lang="en-US" b="1" i="1" dirty="0" smtClean="0"/>
              <a:t>Consumers’ Attitudes</a:t>
            </a:r>
          </a:p>
          <a:p>
            <a:r>
              <a:rPr lang="en-US" b="1" i="1" dirty="0" smtClean="0"/>
              <a:t>Towards Brands?</a:t>
            </a:r>
            <a:endParaRPr lang="en-US" b="1" i="1" dirty="0"/>
          </a:p>
        </p:txBody>
      </p:sp>
    </p:spTree>
    <p:extLst>
      <p:ext uri="{BB962C8B-B14F-4D97-AF65-F5344CB8AC3E}">
        <p14:creationId xmlns:p14="http://schemas.microsoft.com/office/powerpoint/2010/main" xmlns="" val="231580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srcRect/>
          <a:stretch>
            <a:fillRect/>
          </a:stretch>
        </p:blipFill>
        <p:spPr bwMode="auto">
          <a:xfrm>
            <a:off x="609600" y="914400"/>
            <a:ext cx="8001000" cy="5413375"/>
          </a:xfrm>
          <a:prstGeom prst="rect">
            <a:avLst/>
          </a:prstGeom>
          <a:noFill/>
          <a:ln w="25400" algn="ctr">
            <a:noFill/>
            <a:miter lim="800000"/>
            <a:headEnd/>
            <a:tailEnd/>
          </a:ln>
          <a:effectLst/>
        </p:spPr>
      </p:pic>
    </p:spTree>
    <p:extLst>
      <p:ext uri="{BB962C8B-B14F-4D97-AF65-F5344CB8AC3E}">
        <p14:creationId xmlns:p14="http://schemas.microsoft.com/office/powerpoint/2010/main" xmlns="" val="312566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srcRect/>
          <a:stretch>
            <a:fillRect/>
          </a:stretch>
        </p:blipFill>
        <p:spPr bwMode="auto">
          <a:xfrm>
            <a:off x="685800" y="1295400"/>
            <a:ext cx="7391400" cy="5013325"/>
          </a:xfrm>
          <a:prstGeom prst="rect">
            <a:avLst/>
          </a:prstGeom>
          <a:noFill/>
          <a:ln w="25400" algn="ctr">
            <a:noFill/>
            <a:miter lim="800000"/>
            <a:headEnd/>
            <a:tailEnd/>
          </a:ln>
          <a:effectLst/>
        </p:spPr>
      </p:pic>
    </p:spTree>
    <p:extLst>
      <p:ext uri="{BB962C8B-B14F-4D97-AF65-F5344CB8AC3E}">
        <p14:creationId xmlns:p14="http://schemas.microsoft.com/office/powerpoint/2010/main" xmlns="" val="1558147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77813"/>
            <a:ext cx="8229600" cy="86518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1"/>
                </a:solidFill>
                <a:effectLst/>
                <a:uLnTx/>
                <a:uFillTx/>
                <a:latin typeface="+mj-lt"/>
                <a:ea typeface="+mj-ea"/>
                <a:cs typeface="+mj-cs"/>
              </a:rPr>
              <a:t>Linking Products to Lifestyles</a:t>
            </a:r>
            <a:endParaRPr kumimoji="0" lang="en-US" sz="3200" b="1" i="0" u="none" strike="noStrike" kern="0" cap="none" spc="0" normalizeH="0" baseline="0" noProof="0" dirty="0">
              <a:ln>
                <a:noFill/>
              </a:ln>
              <a:solidFill>
                <a:schemeClr val="tx1"/>
              </a:solidFill>
              <a:effectLst/>
              <a:uLnTx/>
              <a:uFillTx/>
              <a:latin typeface="+mj-lt"/>
              <a:ea typeface="+mj-ea"/>
              <a:cs typeface="+mj-cs"/>
            </a:endParaRPr>
          </a:p>
        </p:txBody>
      </p:sp>
      <p:pic>
        <p:nvPicPr>
          <p:cNvPr id="3" name="Picture 5" descr="fig"/>
          <p:cNvPicPr>
            <a:picLocks noChangeAspect="1" noChangeArrowheads="1"/>
          </p:cNvPicPr>
          <p:nvPr/>
        </p:nvPicPr>
        <p:blipFill>
          <a:blip r:embed="rId2" cstate="print"/>
          <a:srcRect/>
          <a:stretch>
            <a:fillRect/>
          </a:stretch>
        </p:blipFill>
        <p:spPr bwMode="auto">
          <a:xfrm>
            <a:off x="1828800" y="1295400"/>
            <a:ext cx="5334000" cy="4953000"/>
          </a:xfrm>
          <a:prstGeom prst="rect">
            <a:avLst/>
          </a:prstGeom>
          <a:noFill/>
          <a:ln w="57150">
            <a:solidFill>
              <a:srgbClr val="FF0000"/>
            </a:solidFill>
          </a:ln>
        </p:spPr>
      </p:pic>
    </p:spTree>
    <p:extLst>
      <p:ext uri="{BB962C8B-B14F-4D97-AF65-F5344CB8AC3E}">
        <p14:creationId xmlns:p14="http://schemas.microsoft.com/office/powerpoint/2010/main" xmlns="" val="638844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685801"/>
            <a:ext cx="8501174" cy="556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02079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2404045"/>
            <a:ext cx="5213286" cy="1384995"/>
          </a:xfrm>
          <a:prstGeom prst="rect">
            <a:avLst/>
          </a:prstGeom>
          <a:noFill/>
        </p:spPr>
        <p:txBody>
          <a:bodyPr wrap="none" rtlCol="0">
            <a:spAutoFit/>
          </a:bodyPr>
          <a:lstStyle/>
          <a:p>
            <a:pPr algn="ctr"/>
            <a:r>
              <a:rPr lang="en-US" sz="2800" b="1" dirty="0" smtClean="0">
                <a:latin typeface="Lucida Calligraphy" pitchFamily="66" charset="0"/>
              </a:rPr>
              <a:t>Personality, Segmentation</a:t>
            </a:r>
          </a:p>
          <a:p>
            <a:pPr algn="ctr"/>
            <a:r>
              <a:rPr lang="en-US" sz="2800" b="1" dirty="0" smtClean="0">
                <a:latin typeface="Lucida Calligraphy" pitchFamily="66" charset="0"/>
              </a:rPr>
              <a:t>&amp;</a:t>
            </a:r>
          </a:p>
          <a:p>
            <a:pPr algn="ctr"/>
            <a:r>
              <a:rPr lang="en-US" sz="2800" b="1" dirty="0" smtClean="0">
                <a:latin typeface="Lucida Calligraphy" pitchFamily="66" charset="0"/>
              </a:rPr>
              <a:t>Lifestyles</a:t>
            </a:r>
            <a:endParaRPr lang="en-US" sz="2800" b="1" dirty="0">
              <a:latin typeface="Lucida Calligraphy" pitchFamily="66" charset="0"/>
            </a:endParaRPr>
          </a:p>
        </p:txBody>
      </p:sp>
    </p:spTree>
    <p:extLst>
      <p:ext uri="{BB962C8B-B14F-4D97-AF65-F5344CB8AC3E}">
        <p14:creationId xmlns:p14="http://schemas.microsoft.com/office/powerpoint/2010/main" xmlns="" val="3252889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533400" y="685800"/>
            <a:ext cx="8153400" cy="5638800"/>
          </a:xfrm>
          <a:prstGeom prst="rect">
            <a:avLst/>
          </a:prstGeom>
          <a:solidFill>
            <a:srgbClr val="C00000">
              <a:alpha val="55686"/>
            </a:srgbClr>
          </a:solidFill>
          <a:ln w="152400">
            <a:solidFill>
              <a:srgbClr val="FAFD00"/>
            </a:solidFill>
            <a:miter lim="800000"/>
            <a:headEnd/>
            <a:tailEnd/>
          </a:ln>
        </p:spPr>
        <p:txBody>
          <a:bodyPr lIns="90488" tIns="44450" rIns="90488" bIns="44450"/>
          <a:lstStyle/>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AFD00"/>
                </a:solidFill>
                <a:effectLst>
                  <a:outerShdw blurRad="38100" dist="38100" dir="2700000" algn="tl">
                    <a:srgbClr val="000000"/>
                  </a:outerShdw>
                </a:effectLst>
                <a:uLnTx/>
                <a:uFillTx/>
                <a:latin typeface="+mn-lt"/>
                <a:ea typeface="+mn-ea"/>
                <a:cs typeface="+mn-cs"/>
              </a:rPr>
              <a:t>Personality </a:t>
            </a:r>
            <a:r>
              <a:rPr kumimoji="0" lang="en-US" sz="2800" b="1" i="0" u="none" strike="noStrike" kern="0" cap="none" spc="0" normalizeH="0" baseline="0" noProof="0" smtClean="0">
                <a:ln>
                  <a:noFill/>
                </a:ln>
                <a:solidFill>
                  <a:srgbClr val="FFFFFF"/>
                </a:solidFill>
                <a:effectLst/>
                <a:uLnTx/>
                <a:uFillTx/>
                <a:latin typeface="+mn-lt"/>
                <a:ea typeface="+mn-ea"/>
                <a:cs typeface="+mn-cs"/>
              </a:rPr>
              <a:t>refers to a person’s unique psychological makeup and how it consistently influences the way a person responds to his or her environment.</a:t>
            </a:r>
          </a:p>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ea typeface="+mn-ea"/>
                <a:cs typeface="+mn-cs"/>
              </a:rPr>
              <a:t>Most now agree that both personality and situational factors play a role in determining people’s behavior. </a:t>
            </a:r>
          </a:p>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ea typeface="+mn-ea"/>
                <a:cs typeface="+mn-cs"/>
              </a:rPr>
              <a:t>Personality is usually involved, along with: </a:t>
            </a:r>
          </a:p>
          <a:p>
            <a:pPr marL="685800" marR="0" lvl="1" indent="-22860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rPr>
              <a:t>A person’s choices of leisure activities, political outlook, aesthetic tastes, and</a:t>
            </a:r>
            <a:endParaRPr kumimoji="0" lang="en-US" sz="2800" b="1" i="0" u="none" strike="noStrike" kern="0" cap="none" spc="0" normalizeH="0" baseline="0" noProof="0" smtClean="0">
              <a:ln>
                <a:noFill/>
              </a:ln>
              <a:solidFill>
                <a:schemeClr val="tx1"/>
              </a:solidFill>
              <a:effectLst/>
              <a:uLnTx/>
              <a:uFillTx/>
              <a:latin typeface="+mn-lt"/>
            </a:endParaRPr>
          </a:p>
          <a:p>
            <a:pPr marL="685800" marR="0" lvl="1" indent="-22860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rPr>
              <a:t>Other individual factors to segment customers in terms of </a:t>
            </a:r>
            <a:r>
              <a:rPr kumimoji="0" lang="en-US" sz="2800" b="1" i="0" u="none" strike="noStrike" kern="0" cap="none" spc="0" normalizeH="0" baseline="0" noProof="0" smtClean="0">
                <a:ln>
                  <a:noFill/>
                </a:ln>
                <a:solidFill>
                  <a:srgbClr val="FAFD00"/>
                </a:solidFill>
                <a:effectLst>
                  <a:outerShdw blurRad="38100" dist="38100" dir="2700000" algn="tl">
                    <a:srgbClr val="000000"/>
                  </a:outerShdw>
                </a:effectLst>
                <a:uLnTx/>
                <a:uFillTx/>
                <a:latin typeface="+mn-lt"/>
              </a:rPr>
              <a:t>Lifestyles.</a:t>
            </a:r>
            <a:endParaRPr kumimoji="0" lang="en-US" sz="2800" b="1" i="0" u="none" strike="noStrike" kern="0" cap="none" spc="0" normalizeH="0" baseline="0" noProof="0">
              <a:ln>
                <a:noFill/>
              </a:ln>
              <a:solidFill>
                <a:srgbClr val="FAFD00"/>
              </a:solidFill>
              <a:effectLst>
                <a:outerShdw blurRad="38100" dist="38100" dir="2700000" algn="tl">
                  <a:srgbClr val="000000"/>
                </a:outerShdw>
              </a:effectLst>
              <a:uLnTx/>
              <a:uFillTx/>
              <a:latin typeface="+mn-lt"/>
            </a:endParaRPr>
          </a:p>
        </p:txBody>
      </p:sp>
    </p:spTree>
    <p:extLst>
      <p:ext uri="{BB962C8B-B14F-4D97-AF65-F5344CB8AC3E}">
        <p14:creationId xmlns:p14="http://schemas.microsoft.com/office/powerpoint/2010/main" xmlns="" val="626705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04800" y="533400"/>
            <a:ext cx="8497887" cy="5791200"/>
          </a:xfrm>
          <a:prstGeom prst="rect">
            <a:avLst/>
          </a:prstGeom>
          <a:solidFill>
            <a:srgbClr val="C00000">
              <a:alpha val="60000"/>
            </a:srgbClr>
          </a:solidFill>
          <a:ln w="28575">
            <a:solidFill>
              <a:srgbClr val="FFFF00"/>
            </a:solidFill>
            <a:miter lim="800000"/>
            <a:headEnd/>
            <a:tailEnd/>
          </a:ln>
          <a:effectLst/>
        </p:spPr>
        <p:txBody>
          <a:bodyPr wrap="none" anchor="ctr"/>
          <a:lstStyle/>
          <a:p>
            <a:endParaRPr lang="en-US" dirty="0"/>
          </a:p>
        </p:txBody>
      </p:sp>
      <p:pic>
        <p:nvPicPr>
          <p:cNvPr id="3" name="Picture 8" descr="C:\MyData\Melissa\Solomon CB 6e\Jpegs\Chapter 06\table-6.2.jpg"/>
          <p:cNvPicPr>
            <a:picLocks noChangeAspect="1" noChangeArrowheads="1"/>
          </p:cNvPicPr>
          <p:nvPr/>
        </p:nvPicPr>
        <p:blipFill>
          <a:blip r:embed="rId2" cstate="print"/>
          <a:srcRect/>
          <a:stretch>
            <a:fillRect/>
          </a:stretch>
        </p:blipFill>
        <p:spPr bwMode="auto">
          <a:xfrm>
            <a:off x="0" y="762000"/>
            <a:ext cx="9144000" cy="5715000"/>
          </a:xfrm>
          <a:prstGeom prst="rect">
            <a:avLst/>
          </a:prstGeom>
          <a:noFill/>
        </p:spPr>
      </p:pic>
    </p:spTree>
    <p:extLst>
      <p:ext uri="{BB962C8B-B14F-4D97-AF65-F5344CB8AC3E}">
        <p14:creationId xmlns:p14="http://schemas.microsoft.com/office/powerpoint/2010/main" xmlns="" val="3196673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971600" y="2684512"/>
            <a:ext cx="7315200" cy="1752600"/>
          </a:xfrm>
          <a:prstGeom prst="rect">
            <a:avLst/>
          </a:prstGeom>
          <a:extLst>
            <a:ext uri="{91240B29-F687-4F45-9708-019B960494DF}">
              <a14:hiddenLine xmlns:a14="http://schemas.microsoft.com/office/drawing/2010/main" xmlns="" w="12700">
                <a:solidFill>
                  <a:srgbClr val="000000"/>
                </a:solidFill>
                <a:miter lim="800000"/>
                <a:headEnd/>
                <a:tailEnd/>
              </a14:hiddenLine>
            </a:ext>
          </a:extLst>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Tx/>
              <a:buNone/>
            </a:pPr>
            <a:r>
              <a:rPr lang="en-US" sz="5400" u="sng" dirty="0" smtClean="0">
                <a:latin typeface="Old English Text MT" pitchFamily="66" charset="0"/>
              </a:rPr>
              <a:t>Group Influence and</a:t>
            </a:r>
          </a:p>
          <a:p>
            <a:pPr algn="ctr">
              <a:lnSpc>
                <a:spcPct val="90000"/>
              </a:lnSpc>
              <a:buFontTx/>
              <a:buNone/>
            </a:pPr>
            <a:r>
              <a:rPr lang="en-US" sz="5400" u="sng" dirty="0" smtClean="0">
                <a:latin typeface="Old English Text MT" pitchFamily="66" charset="0"/>
              </a:rPr>
              <a:t>Opinion Leadership</a:t>
            </a:r>
            <a:endParaRPr lang="en-US" sz="5400" u="sng" dirty="0">
              <a:latin typeface="Old English Text MT" pitchFamily="66" charset="0"/>
            </a:endParaRPr>
          </a:p>
        </p:txBody>
      </p:sp>
    </p:spTree>
    <p:extLst>
      <p:ext uri="{BB962C8B-B14F-4D97-AF65-F5344CB8AC3E}">
        <p14:creationId xmlns:p14="http://schemas.microsoft.com/office/powerpoint/2010/main" xmlns="" val="416354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Ex 16_11"/>
          <p:cNvPicPr>
            <a:picLocks noChangeAspect="1" noChangeArrowheads="1"/>
          </p:cNvPicPr>
          <p:nvPr/>
        </p:nvPicPr>
        <p:blipFill>
          <a:blip r:embed="rId2" cstate="print">
            <a:lum bright="-6000" contrast="24000"/>
            <a:extLst>
              <a:ext uri="{28A0092B-C50C-407E-A947-70E740481C1C}">
                <a14:useLocalDpi xmlns:a14="http://schemas.microsoft.com/office/drawing/2010/main" xmlns="" val="0"/>
              </a:ext>
            </a:extLst>
          </a:blip>
          <a:srcRect l="26517" t="4549" r="3583" b="4309"/>
          <a:stretch>
            <a:fillRect/>
          </a:stretch>
        </p:blipFill>
        <p:spPr bwMode="auto">
          <a:xfrm>
            <a:off x="461963" y="307975"/>
            <a:ext cx="8296275" cy="6327775"/>
          </a:xfrm>
          <a:prstGeom prst="rect">
            <a:avLst/>
          </a:prstGeom>
          <a:noFill/>
          <a:ln w="1143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4212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52600" y="728008"/>
            <a:ext cx="5562600" cy="1938992"/>
          </a:xfrm>
          <a:prstGeom prst="rect">
            <a:avLst/>
          </a:prstGeom>
          <a:solidFill>
            <a:srgbClr val="0099FF"/>
          </a:solidFill>
          <a:ln w="9525">
            <a:noFill/>
            <a:miter lim="800000"/>
            <a:headEnd/>
            <a:tailEnd/>
          </a:ln>
          <a:effectLst/>
        </p:spPr>
        <p:txBody>
          <a:bodyPr>
            <a:spAutoFit/>
          </a:bodyPr>
          <a:lstStyle/>
          <a:p>
            <a:pPr algn="ctr"/>
            <a:r>
              <a:rPr lang="en-US" sz="6000" b="1" u="sng" dirty="0" smtClean="0">
                <a:solidFill>
                  <a:schemeClr val="bg1"/>
                </a:solidFill>
                <a:latin typeface="Comic Sans MS" pitchFamily="66" charset="0"/>
              </a:rPr>
              <a:t>Understanding Cultures</a:t>
            </a:r>
            <a:endParaRPr lang="en-US" sz="6000" b="1" u="sng" dirty="0">
              <a:solidFill>
                <a:schemeClr val="bg1"/>
              </a:solidFill>
              <a:latin typeface="Comic Sans MS" pitchFamily="66" charset="0"/>
            </a:endParaRPr>
          </a:p>
        </p:txBody>
      </p:sp>
    </p:spTree>
    <p:extLst>
      <p:ext uri="{BB962C8B-B14F-4D97-AF65-F5344CB8AC3E}">
        <p14:creationId xmlns:p14="http://schemas.microsoft.com/office/powerpoint/2010/main" xmlns="" val="1214298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04800" y="838200"/>
            <a:ext cx="8534400" cy="1716088"/>
          </a:xfrm>
          <a:prstGeom prst="rect">
            <a:avLst/>
          </a:prstGeom>
          <a:solidFill>
            <a:srgbClr val="3399FF"/>
          </a:solidFill>
          <a:ln w="12700">
            <a:noFill/>
            <a:miter lim="800000"/>
            <a:headEnd/>
            <a:tailEnd/>
          </a:ln>
          <a:effectLst/>
        </p:spPr>
        <p:txBody>
          <a:bodyPr lIns="90488" tIns="44450" rIns="90488" bIns="44450">
            <a:spAutoFit/>
          </a:bodyPr>
          <a:lstStyle/>
          <a:p>
            <a:pPr algn="ctr" eaLnBrk="0" hangingPunct="0">
              <a:lnSpc>
                <a:spcPct val="90000"/>
              </a:lnSpc>
              <a:spcBef>
                <a:spcPct val="50000"/>
              </a:spcBef>
            </a:pPr>
            <a:r>
              <a:rPr lang="en-US" sz="2600" b="1" dirty="0">
                <a:solidFill>
                  <a:srgbClr val="FAFD00"/>
                </a:solidFill>
                <a:latin typeface="Helvetica" pitchFamily="34" charset="0"/>
              </a:rPr>
              <a:t>Social Class </a:t>
            </a:r>
            <a:r>
              <a:rPr lang="en-US" sz="2600" b="1" dirty="0">
                <a:solidFill>
                  <a:srgbClr val="000000"/>
                </a:solidFill>
                <a:latin typeface="Helvetica" pitchFamily="34" charset="0"/>
              </a:rPr>
              <a:t>is Determined by a Complex Set of Variables, Including: </a:t>
            </a:r>
            <a:r>
              <a:rPr lang="en-US" sz="2600" b="1" dirty="0">
                <a:solidFill>
                  <a:srgbClr val="FAFD00"/>
                </a:solidFill>
                <a:latin typeface="Helvetica" pitchFamily="34" charset="0"/>
              </a:rPr>
              <a:t>Income</a:t>
            </a:r>
            <a:r>
              <a:rPr lang="en-US" sz="2600" b="1" dirty="0">
                <a:solidFill>
                  <a:srgbClr val="000000"/>
                </a:solidFill>
                <a:latin typeface="Helvetica" pitchFamily="34" charset="0"/>
              </a:rPr>
              <a:t>, </a:t>
            </a:r>
            <a:r>
              <a:rPr lang="en-US" sz="2600" b="1" dirty="0">
                <a:solidFill>
                  <a:srgbClr val="FAFD00"/>
                </a:solidFill>
                <a:latin typeface="Helvetica" pitchFamily="34" charset="0"/>
              </a:rPr>
              <a:t>Family Background, </a:t>
            </a:r>
            <a:r>
              <a:rPr lang="en-US" sz="2600" b="1" dirty="0">
                <a:solidFill>
                  <a:srgbClr val="000000"/>
                </a:solidFill>
                <a:latin typeface="Helvetica" pitchFamily="34" charset="0"/>
              </a:rPr>
              <a:t>and </a:t>
            </a:r>
            <a:r>
              <a:rPr lang="en-US" sz="2600" b="1" dirty="0">
                <a:solidFill>
                  <a:srgbClr val="FAFD00"/>
                </a:solidFill>
                <a:latin typeface="Helvetica" pitchFamily="34" charset="0"/>
              </a:rPr>
              <a:t>Occupation</a:t>
            </a:r>
            <a:r>
              <a:rPr lang="en-US" sz="2600" b="1" dirty="0">
                <a:solidFill>
                  <a:srgbClr val="000000"/>
                </a:solidFill>
                <a:latin typeface="Helvetica" pitchFamily="34" charset="0"/>
              </a:rPr>
              <a:t>.</a:t>
            </a:r>
          </a:p>
          <a:p>
            <a:pPr algn="ctr" eaLnBrk="0" hangingPunct="0">
              <a:lnSpc>
                <a:spcPct val="90000"/>
              </a:lnSpc>
              <a:spcBef>
                <a:spcPct val="50000"/>
              </a:spcBef>
            </a:pPr>
            <a:r>
              <a:rPr lang="en-US" sz="2600" b="1" dirty="0">
                <a:solidFill>
                  <a:srgbClr val="000000"/>
                </a:solidFill>
                <a:latin typeface="Helvetica" pitchFamily="34" charset="0"/>
              </a:rPr>
              <a:t>Social Class Influences:</a:t>
            </a:r>
          </a:p>
        </p:txBody>
      </p:sp>
      <p:grpSp>
        <p:nvGrpSpPr>
          <p:cNvPr id="3" name="Group 6"/>
          <p:cNvGrpSpPr>
            <a:grpSpLocks/>
          </p:cNvGrpSpPr>
          <p:nvPr/>
        </p:nvGrpSpPr>
        <p:grpSpPr bwMode="auto">
          <a:xfrm>
            <a:off x="882650" y="2732088"/>
            <a:ext cx="7378700" cy="3641725"/>
            <a:chOff x="556" y="1721"/>
            <a:chExt cx="4648" cy="2294"/>
          </a:xfrm>
        </p:grpSpPr>
        <p:sp>
          <p:nvSpPr>
            <p:cNvPr id="4" name="AutoShape 7"/>
            <p:cNvSpPr>
              <a:spLocks noChangeArrowheads="1"/>
            </p:cNvSpPr>
            <p:nvPr/>
          </p:nvSpPr>
          <p:spPr bwMode="auto">
            <a:xfrm rot="5400000">
              <a:off x="2622" y="-345"/>
              <a:ext cx="516" cy="4648"/>
            </a:xfrm>
            <a:prstGeom prst="cube">
              <a:avLst>
                <a:gd name="adj" fmla="val 11639"/>
              </a:avLst>
            </a:prstGeom>
            <a:solidFill>
              <a:schemeClr val="folHlink">
                <a:alpha val="39999"/>
              </a:schemeClr>
            </a:solidFill>
            <a:ln w="38100">
              <a:solidFill>
                <a:srgbClr val="0000FF"/>
              </a:solidFill>
              <a:miter lim="800000"/>
              <a:headEnd/>
              <a:tailEnd/>
            </a:ln>
            <a:effectLst/>
          </p:spPr>
          <p:txBody>
            <a:bodyPr rot="10800000" vert="eaVert" wrap="none" lIns="93662" tIns="46038" rIns="93662" bIns="46038" anchor="ctr"/>
            <a:lstStyle/>
            <a:p>
              <a:pPr algn="ctr" defTabSz="927100" eaLnBrk="0" hangingPunct="0"/>
              <a:r>
                <a:rPr lang="en-US" sz="2200" b="1" i="1">
                  <a:solidFill>
                    <a:schemeClr val="bg1"/>
                  </a:solidFill>
                </a:rPr>
                <a:t>How Much </a:t>
              </a:r>
              <a:r>
                <a:rPr lang="en-US" sz="2200" b="1">
                  <a:solidFill>
                    <a:schemeClr val="bg1"/>
                  </a:solidFill>
                </a:rPr>
                <a:t>Money Will Be Spent</a:t>
              </a:r>
              <a:r>
                <a:rPr lang="en-US" sz="2200" b="1">
                  <a:solidFill>
                    <a:srgbClr val="000000"/>
                  </a:solidFill>
                </a:rPr>
                <a:t> </a:t>
              </a:r>
            </a:p>
          </p:txBody>
        </p:sp>
        <p:sp>
          <p:nvSpPr>
            <p:cNvPr id="5" name="AutoShape 8"/>
            <p:cNvSpPr>
              <a:spLocks noChangeArrowheads="1"/>
            </p:cNvSpPr>
            <p:nvPr/>
          </p:nvSpPr>
          <p:spPr bwMode="auto">
            <a:xfrm rot="5400000">
              <a:off x="2624" y="248"/>
              <a:ext cx="512" cy="4648"/>
            </a:xfrm>
            <a:prstGeom prst="cube">
              <a:avLst>
                <a:gd name="adj" fmla="val 11639"/>
              </a:avLst>
            </a:prstGeom>
            <a:solidFill>
              <a:srgbClr val="FF0000">
                <a:alpha val="53999"/>
              </a:srgbClr>
            </a:solidFill>
            <a:ln w="38100">
              <a:solidFill>
                <a:srgbClr val="FFFF00"/>
              </a:solidFill>
              <a:miter lim="800000"/>
              <a:headEnd/>
              <a:tailEnd/>
            </a:ln>
            <a:effectLst/>
          </p:spPr>
          <p:txBody>
            <a:bodyPr rot="10800000" vert="eaVert" wrap="none" lIns="93662" tIns="46038" rIns="93662" bIns="46038" anchor="ctr"/>
            <a:lstStyle/>
            <a:p>
              <a:pPr algn="ctr" defTabSz="927100" eaLnBrk="0" hangingPunct="0">
                <a:lnSpc>
                  <a:spcPct val="90000"/>
                </a:lnSpc>
              </a:pPr>
              <a:r>
                <a:rPr lang="en-US" sz="2200" b="1" i="1">
                  <a:solidFill>
                    <a:schemeClr val="bg1"/>
                  </a:solidFill>
                </a:rPr>
                <a:t>How</a:t>
              </a:r>
              <a:r>
                <a:rPr lang="en-US" sz="2200" b="1">
                  <a:solidFill>
                    <a:schemeClr val="bg1"/>
                  </a:solidFill>
                </a:rPr>
                <a:t> Money Will Be Spent</a:t>
              </a:r>
            </a:p>
          </p:txBody>
        </p:sp>
        <p:sp>
          <p:nvSpPr>
            <p:cNvPr id="6" name="AutoShape 9"/>
            <p:cNvSpPr>
              <a:spLocks noChangeArrowheads="1"/>
            </p:cNvSpPr>
            <p:nvPr/>
          </p:nvSpPr>
          <p:spPr bwMode="auto">
            <a:xfrm rot="5400000">
              <a:off x="2612" y="858"/>
              <a:ext cx="536" cy="4648"/>
            </a:xfrm>
            <a:prstGeom prst="cube">
              <a:avLst>
                <a:gd name="adj" fmla="val 11639"/>
              </a:avLst>
            </a:prstGeom>
            <a:solidFill>
              <a:srgbClr val="CC99FF">
                <a:alpha val="69000"/>
              </a:srgbClr>
            </a:solidFill>
            <a:ln w="38100">
              <a:solidFill>
                <a:srgbClr val="993366"/>
              </a:solidFill>
              <a:miter lim="800000"/>
              <a:headEnd/>
              <a:tailEnd/>
            </a:ln>
            <a:effectLst/>
          </p:spPr>
          <p:txBody>
            <a:bodyPr rot="10800000" vert="eaVert" wrap="none" lIns="93662" tIns="46038" rIns="93662" bIns="46038" anchor="ctr"/>
            <a:lstStyle/>
            <a:p>
              <a:pPr algn="ctr" defTabSz="927100" eaLnBrk="0" hangingPunct="0">
                <a:lnSpc>
                  <a:spcPct val="90000"/>
                </a:lnSpc>
              </a:pPr>
              <a:r>
                <a:rPr lang="en-US" sz="2200" b="1">
                  <a:solidFill>
                    <a:schemeClr val="bg1"/>
                  </a:solidFill>
                </a:rPr>
                <a:t>Access to Resources Such as Education, Housing, </a:t>
              </a:r>
            </a:p>
            <a:p>
              <a:pPr algn="ctr" defTabSz="927100" eaLnBrk="0" hangingPunct="0">
                <a:lnSpc>
                  <a:spcPct val="90000"/>
                </a:lnSpc>
              </a:pPr>
              <a:r>
                <a:rPr lang="en-US" sz="2200" b="1">
                  <a:solidFill>
                    <a:schemeClr val="bg1"/>
                  </a:solidFill>
                </a:rPr>
                <a:t>and Consumer Goods</a:t>
              </a:r>
            </a:p>
          </p:txBody>
        </p:sp>
        <p:sp>
          <p:nvSpPr>
            <p:cNvPr id="7" name="AutoShape 10"/>
            <p:cNvSpPr>
              <a:spLocks noChangeArrowheads="1"/>
            </p:cNvSpPr>
            <p:nvPr/>
          </p:nvSpPr>
          <p:spPr bwMode="auto">
            <a:xfrm rot="5400000">
              <a:off x="2639" y="1450"/>
              <a:ext cx="482" cy="4648"/>
            </a:xfrm>
            <a:prstGeom prst="cube">
              <a:avLst>
                <a:gd name="adj" fmla="val 11639"/>
              </a:avLst>
            </a:prstGeom>
            <a:solidFill>
              <a:srgbClr val="FF6600">
                <a:alpha val="52000"/>
              </a:srgbClr>
            </a:solidFill>
            <a:ln w="38100">
              <a:solidFill>
                <a:srgbClr val="FF6600"/>
              </a:solidFill>
              <a:miter lim="800000"/>
              <a:headEnd/>
              <a:tailEnd/>
            </a:ln>
            <a:effectLst/>
          </p:spPr>
          <p:txBody>
            <a:bodyPr rot="10800000" vert="eaVert" wrap="none" lIns="93662" tIns="46038" rIns="93662" bIns="46038" anchor="ctr"/>
            <a:lstStyle/>
            <a:p>
              <a:pPr algn="ctr" defTabSz="927100" eaLnBrk="0" hangingPunct="0">
                <a:lnSpc>
                  <a:spcPct val="90000"/>
                </a:lnSpc>
              </a:pPr>
              <a:r>
                <a:rPr lang="en-US" sz="2200" b="1">
                  <a:solidFill>
                    <a:srgbClr val="000000"/>
                  </a:solidFill>
                </a:rPr>
                <a:t>Taste and Lifestyles</a:t>
              </a:r>
            </a:p>
          </p:txBody>
        </p:sp>
      </p:grpSp>
    </p:spTree>
    <p:extLst>
      <p:ext uri="{BB962C8B-B14F-4D97-AF65-F5344CB8AC3E}">
        <p14:creationId xmlns:p14="http://schemas.microsoft.com/office/powerpoint/2010/main" xmlns="" val="2873888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x 15_9"/>
          <p:cNvPicPr>
            <a:picLocks noChangeAspect="1" noChangeArrowheads="1"/>
          </p:cNvPicPr>
          <p:nvPr/>
        </p:nvPicPr>
        <p:blipFill>
          <a:blip r:embed="rId2" cstate="print">
            <a:lum bright="-18000" contrast="24000"/>
          </a:blip>
          <a:srcRect b="34366"/>
          <a:stretch>
            <a:fillRect/>
          </a:stretch>
        </p:blipFill>
        <p:spPr bwMode="auto">
          <a:xfrm>
            <a:off x="304800" y="533400"/>
            <a:ext cx="8534400" cy="5867400"/>
          </a:xfrm>
          <a:prstGeom prst="rect">
            <a:avLst/>
          </a:prstGeom>
          <a:noFill/>
          <a:ln w="76200">
            <a:solidFill>
              <a:srgbClr val="CC66FF"/>
            </a:solidFill>
            <a:miter lim="800000"/>
            <a:headEnd/>
            <a:tailEnd/>
          </a:ln>
        </p:spPr>
      </p:pic>
    </p:spTree>
    <p:extLst>
      <p:ext uri="{BB962C8B-B14F-4D97-AF65-F5344CB8AC3E}">
        <p14:creationId xmlns:p14="http://schemas.microsoft.com/office/powerpoint/2010/main" xmlns="" val="1776394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5486400" y="5943600"/>
            <a:ext cx="3052763"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dirty="0"/>
              <a:t>BRAND ICONS</a:t>
            </a:r>
          </a:p>
        </p:txBody>
      </p:sp>
    </p:spTree>
    <p:extLst>
      <p:ext uri="{BB962C8B-B14F-4D97-AF65-F5344CB8AC3E}">
        <p14:creationId xmlns:p14="http://schemas.microsoft.com/office/powerpoint/2010/main" xmlns="" val="66292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2"/>
          <p:cNvPicPr>
            <a:picLocks noChangeAspect="1" noChangeArrowheads="1"/>
          </p:cNvPicPr>
          <p:nvPr/>
        </p:nvPicPr>
        <p:blipFill>
          <a:blip r:embed="rId2" cstate="print">
            <a:lum bright="-30000" contrast="18000"/>
            <a:extLst>
              <a:ext uri="{28A0092B-C50C-407E-A947-70E740481C1C}">
                <a14:useLocalDpi xmlns:a14="http://schemas.microsoft.com/office/drawing/2010/main" xmlns="" val="0"/>
              </a:ext>
            </a:extLst>
          </a:blip>
          <a:srcRect t="6494"/>
          <a:stretch>
            <a:fillRect/>
          </a:stretch>
        </p:blipFill>
        <p:spPr bwMode="auto">
          <a:xfrm>
            <a:off x="304800" y="533400"/>
            <a:ext cx="8534400" cy="5867400"/>
          </a:xfrm>
          <a:prstGeom prst="rect">
            <a:avLst/>
          </a:prstGeom>
          <a:noFill/>
          <a:ln w="152400">
            <a:solidFill>
              <a:srgbClr val="99FF33"/>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2559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1"/>
          <p:cNvPicPr>
            <a:picLocks noChangeAspect="1" noChangeArrowheads="1"/>
          </p:cNvPicPr>
          <p:nvPr/>
        </p:nvPicPr>
        <p:blipFill>
          <a:blip r:embed="rId2" cstate="print">
            <a:lum bright="-24000" contrast="12000"/>
            <a:extLst>
              <a:ext uri="{28A0092B-C50C-407E-A947-70E740481C1C}">
                <a14:useLocalDpi xmlns:a14="http://schemas.microsoft.com/office/drawing/2010/main" xmlns="" val="0"/>
              </a:ext>
            </a:extLst>
          </a:blip>
          <a:srcRect l="1852" t="8696" r="3703" b="11594"/>
          <a:stretch>
            <a:fillRect/>
          </a:stretch>
        </p:blipFill>
        <p:spPr bwMode="auto">
          <a:xfrm>
            <a:off x="304800" y="609600"/>
            <a:ext cx="8534400" cy="5486400"/>
          </a:xfrm>
          <a:prstGeom prst="rect">
            <a:avLst/>
          </a:prstGeom>
          <a:noFill/>
          <a:ln w="76200">
            <a:solidFill>
              <a:srgbClr val="9900FF"/>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218793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8370" y="1447800"/>
            <a:ext cx="4211794" cy="1077218"/>
          </a:xfrm>
          <a:prstGeom prst="rect">
            <a:avLst/>
          </a:prstGeom>
          <a:noFill/>
        </p:spPr>
        <p:txBody>
          <a:bodyPr wrap="none" rtlCol="0">
            <a:spAutoFit/>
          </a:bodyPr>
          <a:lstStyle/>
          <a:p>
            <a:pPr algn="ctr"/>
            <a:r>
              <a:rPr lang="en-GB" sz="3200" b="1" dirty="0" smtClean="0"/>
              <a:t>From Identity to Reality</a:t>
            </a:r>
          </a:p>
          <a:p>
            <a:pPr algn="ctr"/>
            <a:r>
              <a:rPr lang="en-GB" sz="3200" b="1" dirty="0" smtClean="0"/>
              <a:t>Corner No. 1: Ideology</a:t>
            </a:r>
            <a:endParaRPr lang="en-GB" sz="3200" b="1" dirty="0"/>
          </a:p>
        </p:txBody>
      </p:sp>
    </p:spTree>
    <p:extLst>
      <p:ext uri="{BB962C8B-B14F-4D97-AF65-F5344CB8AC3E}">
        <p14:creationId xmlns:p14="http://schemas.microsoft.com/office/powerpoint/2010/main" xmlns="" val="2652200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600200"/>
            <a:ext cx="8229600" cy="4525963"/>
          </a:xfrm>
          <a:prstGeom prst="rect">
            <a:avLst/>
          </a:prstGeom>
          <a:solidFill>
            <a:srgbClr val="002060"/>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2400" smtClean="0">
                <a:solidFill>
                  <a:schemeClr val="bg1"/>
                </a:solidFill>
              </a:rPr>
              <a:t>BRAND IMAGE</a:t>
            </a:r>
          </a:p>
          <a:p>
            <a:pPr lvl="1">
              <a:lnSpc>
                <a:spcPct val="90000"/>
              </a:lnSpc>
            </a:pPr>
            <a:r>
              <a:rPr lang="en-US" sz="2200" smtClean="0">
                <a:solidFill>
                  <a:schemeClr val="bg1"/>
                </a:solidFill>
              </a:rPr>
              <a:t>How the brand is now perceived</a:t>
            </a:r>
          </a:p>
          <a:p>
            <a:pPr>
              <a:lnSpc>
                <a:spcPct val="90000"/>
              </a:lnSpc>
            </a:pPr>
            <a:endParaRPr lang="en-US" sz="2400" smtClean="0">
              <a:solidFill>
                <a:schemeClr val="bg1"/>
              </a:solidFill>
            </a:endParaRPr>
          </a:p>
          <a:p>
            <a:pPr>
              <a:lnSpc>
                <a:spcPct val="90000"/>
              </a:lnSpc>
            </a:pPr>
            <a:r>
              <a:rPr lang="en-US" sz="2400" smtClean="0">
                <a:solidFill>
                  <a:schemeClr val="bg1"/>
                </a:solidFill>
              </a:rPr>
              <a:t>BRAND IDENTITY</a:t>
            </a:r>
          </a:p>
          <a:p>
            <a:pPr lvl="1">
              <a:lnSpc>
                <a:spcPct val="90000"/>
              </a:lnSpc>
            </a:pPr>
            <a:r>
              <a:rPr lang="en-US" sz="2200" smtClean="0">
                <a:solidFill>
                  <a:schemeClr val="bg1"/>
                </a:solidFill>
              </a:rPr>
              <a:t>How strategists want the brand to be perceived</a:t>
            </a:r>
          </a:p>
          <a:p>
            <a:pPr>
              <a:lnSpc>
                <a:spcPct val="90000"/>
              </a:lnSpc>
            </a:pPr>
            <a:endParaRPr lang="en-US" sz="2400" smtClean="0">
              <a:solidFill>
                <a:schemeClr val="bg1"/>
              </a:solidFill>
            </a:endParaRPr>
          </a:p>
          <a:p>
            <a:pPr>
              <a:lnSpc>
                <a:spcPct val="90000"/>
              </a:lnSpc>
            </a:pPr>
            <a:r>
              <a:rPr lang="en-US" sz="2400" smtClean="0">
                <a:solidFill>
                  <a:schemeClr val="bg1"/>
                </a:solidFill>
              </a:rPr>
              <a:t>BRAND POSITION</a:t>
            </a:r>
          </a:p>
          <a:p>
            <a:pPr lvl="1">
              <a:lnSpc>
                <a:spcPct val="90000"/>
              </a:lnSpc>
            </a:pPr>
            <a:r>
              <a:rPr lang="en-US" sz="2200" smtClean="0">
                <a:solidFill>
                  <a:schemeClr val="bg1"/>
                </a:solidFill>
              </a:rPr>
              <a:t>The part of the brand identity and value proposition to be actively communicated to a target audience</a:t>
            </a:r>
            <a:endParaRPr lang="en-US" sz="2200" dirty="0">
              <a:solidFill>
                <a:schemeClr val="bg1"/>
              </a:solidFill>
            </a:endParaRPr>
          </a:p>
        </p:txBody>
      </p:sp>
    </p:spTree>
    <p:extLst>
      <p:ext uri="{BB962C8B-B14F-4D97-AF65-F5344CB8AC3E}">
        <p14:creationId xmlns:p14="http://schemas.microsoft.com/office/powerpoint/2010/main" xmlns="" val="1487626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286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Brand Identity System</a:t>
            </a:r>
            <a:endParaRPr lang="en-US" dirty="0"/>
          </a:p>
        </p:txBody>
      </p:sp>
      <p:sp>
        <p:nvSpPr>
          <p:cNvPr id="3" name="Rectangle 3"/>
          <p:cNvSpPr txBox="1">
            <a:spLocks noChangeArrowheads="1"/>
          </p:cNvSpPr>
          <p:nvPr/>
        </p:nvSpPr>
        <p:spPr>
          <a:xfrm>
            <a:off x="685800" y="1447800"/>
            <a:ext cx="8077200" cy="5181600"/>
          </a:xfrm>
          <a:prstGeom prst="rect">
            <a:avLst/>
          </a:prstGeom>
          <a:solidFill>
            <a:srgbClr val="002060">
              <a:alpha val="60000"/>
            </a:srgbClr>
          </a:solidFill>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3400" indent="-533400">
              <a:buFont typeface="Arial" pitchFamily="34" charset="0"/>
              <a:buNone/>
            </a:pPr>
            <a:r>
              <a:rPr lang="en-US" smtClean="0"/>
              <a:t>   </a:t>
            </a:r>
          </a:p>
          <a:p>
            <a:pPr marL="533400" indent="-533400"/>
            <a:r>
              <a:rPr lang="en-US" smtClean="0">
                <a:solidFill>
                  <a:schemeClr val="bg1"/>
                </a:solidFill>
              </a:rPr>
              <a:t>A brand’s identity can be viewed from four </a:t>
            </a:r>
            <a:br>
              <a:rPr lang="en-US" smtClean="0">
                <a:solidFill>
                  <a:schemeClr val="bg1"/>
                </a:solidFill>
              </a:rPr>
            </a:br>
            <a:r>
              <a:rPr lang="en-US" smtClean="0">
                <a:solidFill>
                  <a:schemeClr val="bg1"/>
                </a:solidFill>
              </a:rPr>
              <a:t>   perspectives:</a:t>
            </a:r>
          </a:p>
          <a:p>
            <a:pPr marL="839788" lvl="1" indent="-495300">
              <a:buFont typeface="Wingdings" pitchFamily="2" charset="2"/>
              <a:buAutoNum type="arabicPeriod"/>
            </a:pPr>
            <a:r>
              <a:rPr lang="en-US" smtClean="0">
                <a:solidFill>
                  <a:schemeClr val="bg1"/>
                </a:solidFill>
              </a:rPr>
              <a:t>brand as product</a:t>
            </a:r>
          </a:p>
          <a:p>
            <a:pPr marL="839788" lvl="1" indent="-495300">
              <a:buFont typeface="Wingdings" pitchFamily="2" charset="2"/>
              <a:buAutoNum type="arabicPeriod"/>
            </a:pPr>
            <a:r>
              <a:rPr lang="en-US" smtClean="0">
                <a:solidFill>
                  <a:schemeClr val="bg1"/>
                </a:solidFill>
              </a:rPr>
              <a:t>brand as organization</a:t>
            </a:r>
          </a:p>
          <a:p>
            <a:pPr marL="839788" lvl="1" indent="-495300">
              <a:buFont typeface="Wingdings" pitchFamily="2" charset="2"/>
              <a:buAutoNum type="arabicPeriod"/>
            </a:pPr>
            <a:r>
              <a:rPr lang="en-US" smtClean="0">
                <a:solidFill>
                  <a:schemeClr val="bg1"/>
                </a:solidFill>
              </a:rPr>
              <a:t>brand as person</a:t>
            </a:r>
          </a:p>
          <a:p>
            <a:pPr marL="839788" lvl="1" indent="-495300">
              <a:buFont typeface="Wingdings" pitchFamily="2" charset="2"/>
              <a:buAutoNum type="arabicPeriod"/>
            </a:pPr>
            <a:r>
              <a:rPr lang="en-US" smtClean="0">
                <a:solidFill>
                  <a:schemeClr val="bg1"/>
                </a:solidFill>
              </a:rPr>
              <a:t>brand as symbol</a:t>
            </a:r>
          </a:p>
          <a:p>
            <a:pPr marL="533400" indent="-533400">
              <a:buFont typeface="Arial" pitchFamily="34" charset="0"/>
              <a:buNone/>
            </a:pPr>
            <a:endParaRPr lang="en-US" smtClean="0">
              <a:solidFill>
                <a:schemeClr val="bg1"/>
              </a:solidFill>
            </a:endParaRPr>
          </a:p>
          <a:p>
            <a:pPr marL="533400" indent="-533400"/>
            <a:r>
              <a:rPr lang="en-US" smtClean="0">
                <a:solidFill>
                  <a:schemeClr val="bg1"/>
                </a:solidFill>
              </a:rPr>
              <a:t> When we view a brand from all these    </a:t>
            </a:r>
            <a:br>
              <a:rPr lang="en-US" smtClean="0">
                <a:solidFill>
                  <a:schemeClr val="bg1"/>
                </a:solidFill>
              </a:rPr>
            </a:br>
            <a:r>
              <a:rPr lang="en-US" smtClean="0">
                <a:solidFill>
                  <a:schemeClr val="bg1"/>
                </a:solidFill>
              </a:rPr>
              <a:t> perspectives, it is easier to develop/reinforce </a:t>
            </a:r>
            <a:br>
              <a:rPr lang="en-US" smtClean="0">
                <a:solidFill>
                  <a:schemeClr val="bg1"/>
                </a:solidFill>
              </a:rPr>
            </a:br>
            <a:r>
              <a:rPr lang="en-US" smtClean="0">
                <a:solidFill>
                  <a:schemeClr val="bg1"/>
                </a:solidFill>
              </a:rPr>
              <a:t> a Value Proposition, Credibility and, </a:t>
            </a:r>
            <a:br>
              <a:rPr lang="en-US" smtClean="0">
                <a:solidFill>
                  <a:schemeClr val="bg1"/>
                </a:solidFill>
              </a:rPr>
            </a:br>
            <a:r>
              <a:rPr lang="en-US" smtClean="0">
                <a:solidFill>
                  <a:schemeClr val="bg1"/>
                </a:solidFill>
              </a:rPr>
              <a:t> ultimately, a Relationship with the customer.</a:t>
            </a:r>
            <a:endParaRPr lang="en-US" dirty="0">
              <a:solidFill>
                <a:schemeClr val="bg1"/>
              </a:solidFill>
            </a:endParaRPr>
          </a:p>
        </p:txBody>
      </p:sp>
    </p:spTree>
    <p:extLst>
      <p:ext uri="{BB962C8B-B14F-4D97-AF65-F5344CB8AC3E}">
        <p14:creationId xmlns:p14="http://schemas.microsoft.com/office/powerpoint/2010/main" xmlns="" val="868149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914400" y="990600"/>
            <a:ext cx="63912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3600" b="1" u="sng">
                <a:latin typeface="Algerian" pitchFamily="82" charset="0"/>
              </a:rPr>
              <a:t>PRODUCT MEANING &amp; DESIGN</a:t>
            </a:r>
          </a:p>
        </p:txBody>
      </p:sp>
    </p:spTree>
    <p:extLst>
      <p:ext uri="{BB962C8B-B14F-4D97-AF65-F5344CB8AC3E}">
        <p14:creationId xmlns:p14="http://schemas.microsoft.com/office/powerpoint/2010/main" xmlns="" val="565039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36525" y="762000"/>
            <a:ext cx="9007475" cy="5140325"/>
            <a:chOff x="85" y="464"/>
            <a:chExt cx="5674" cy="3238"/>
          </a:xfrm>
        </p:grpSpPr>
        <p:sp>
          <p:nvSpPr>
            <p:cNvPr id="3" name="Freeform 5"/>
            <p:cNvSpPr>
              <a:spLocks/>
            </p:cNvSpPr>
            <p:nvPr/>
          </p:nvSpPr>
          <p:spPr bwMode="auto">
            <a:xfrm>
              <a:off x="3589" y="1630"/>
              <a:ext cx="498" cy="1476"/>
            </a:xfrm>
            <a:custGeom>
              <a:avLst/>
              <a:gdLst>
                <a:gd name="T0" fmla="*/ 0 w 498"/>
                <a:gd name="T1" fmla="*/ 0 h 1476"/>
                <a:gd name="T2" fmla="*/ 98 w 498"/>
                <a:gd name="T3" fmla="*/ 0 h 1476"/>
                <a:gd name="T4" fmla="*/ 196 w 498"/>
                <a:gd name="T5" fmla="*/ 0 h 1476"/>
                <a:gd name="T6" fmla="*/ 281 w 498"/>
                <a:gd name="T7" fmla="*/ 0 h 1476"/>
                <a:gd name="T8" fmla="*/ 353 w 498"/>
                <a:gd name="T9" fmla="*/ 0 h 1476"/>
                <a:gd name="T10" fmla="*/ 412 w 498"/>
                <a:gd name="T11" fmla="*/ 0 h 1476"/>
                <a:gd name="T12" fmla="*/ 458 w 498"/>
                <a:gd name="T13" fmla="*/ 0 h 1476"/>
                <a:gd name="T14" fmla="*/ 484 w 498"/>
                <a:gd name="T15" fmla="*/ 0 h 1476"/>
                <a:gd name="T16" fmla="*/ 497 w 498"/>
                <a:gd name="T17" fmla="*/ 0 h 1476"/>
                <a:gd name="T18" fmla="*/ 497 w 498"/>
                <a:gd name="T19" fmla="*/ 1475 h 1476"/>
                <a:gd name="T20" fmla="*/ 484 w 498"/>
                <a:gd name="T21" fmla="*/ 1475 h 1476"/>
                <a:gd name="T22" fmla="*/ 458 w 498"/>
                <a:gd name="T23" fmla="*/ 1475 h 1476"/>
                <a:gd name="T24" fmla="*/ 412 w 498"/>
                <a:gd name="T25" fmla="*/ 1475 h 1476"/>
                <a:gd name="T26" fmla="*/ 353 w 498"/>
                <a:gd name="T27" fmla="*/ 1475 h 1476"/>
                <a:gd name="T28" fmla="*/ 281 w 498"/>
                <a:gd name="T29" fmla="*/ 1475 h 1476"/>
                <a:gd name="T30" fmla="*/ 196 w 498"/>
                <a:gd name="T31" fmla="*/ 1475 h 1476"/>
                <a:gd name="T32" fmla="*/ 98 w 498"/>
                <a:gd name="T33" fmla="*/ 1475 h 1476"/>
                <a:gd name="T34" fmla="*/ 0 w 498"/>
                <a:gd name="T35" fmla="*/ 1475 h 147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98"/>
                <a:gd name="T55" fmla="*/ 0 h 1476"/>
                <a:gd name="T56" fmla="*/ 498 w 498"/>
                <a:gd name="T57" fmla="*/ 1476 h 147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98" h="1476">
                  <a:moveTo>
                    <a:pt x="0" y="0"/>
                  </a:moveTo>
                  <a:lnTo>
                    <a:pt x="98" y="0"/>
                  </a:lnTo>
                  <a:lnTo>
                    <a:pt x="196" y="0"/>
                  </a:lnTo>
                  <a:lnTo>
                    <a:pt x="281" y="0"/>
                  </a:lnTo>
                  <a:lnTo>
                    <a:pt x="353" y="0"/>
                  </a:lnTo>
                  <a:lnTo>
                    <a:pt x="412" y="0"/>
                  </a:lnTo>
                  <a:lnTo>
                    <a:pt x="458" y="0"/>
                  </a:lnTo>
                  <a:lnTo>
                    <a:pt x="484" y="0"/>
                  </a:lnTo>
                  <a:lnTo>
                    <a:pt x="497" y="0"/>
                  </a:lnTo>
                  <a:lnTo>
                    <a:pt x="497" y="1475"/>
                  </a:lnTo>
                  <a:lnTo>
                    <a:pt x="484" y="1475"/>
                  </a:lnTo>
                  <a:lnTo>
                    <a:pt x="458" y="1475"/>
                  </a:lnTo>
                  <a:lnTo>
                    <a:pt x="412" y="1475"/>
                  </a:lnTo>
                  <a:lnTo>
                    <a:pt x="353" y="1475"/>
                  </a:lnTo>
                  <a:lnTo>
                    <a:pt x="281" y="1475"/>
                  </a:lnTo>
                  <a:lnTo>
                    <a:pt x="196" y="1475"/>
                  </a:lnTo>
                  <a:lnTo>
                    <a:pt x="98" y="1475"/>
                  </a:lnTo>
                  <a:lnTo>
                    <a:pt x="0" y="1475"/>
                  </a:lnTo>
                </a:path>
              </a:pathLst>
            </a:custGeom>
            <a:noFill/>
            <a:ln w="25400" cap="rnd">
              <a:solidFill>
                <a:srgbClr val="FF99CC"/>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4" name="Freeform 6"/>
            <p:cNvSpPr>
              <a:spLocks/>
            </p:cNvSpPr>
            <p:nvPr/>
          </p:nvSpPr>
          <p:spPr bwMode="auto">
            <a:xfrm>
              <a:off x="1557" y="1175"/>
              <a:ext cx="824" cy="2358"/>
            </a:xfrm>
            <a:custGeom>
              <a:avLst/>
              <a:gdLst>
                <a:gd name="T0" fmla="*/ 0 w 824"/>
                <a:gd name="T1" fmla="*/ 0 h 2358"/>
                <a:gd name="T2" fmla="*/ 164 w 824"/>
                <a:gd name="T3" fmla="*/ 0 h 2358"/>
                <a:gd name="T4" fmla="*/ 320 w 824"/>
                <a:gd name="T5" fmla="*/ 0 h 2358"/>
                <a:gd name="T6" fmla="*/ 393 w 824"/>
                <a:gd name="T7" fmla="*/ 0 h 2358"/>
                <a:gd name="T8" fmla="*/ 461 w 824"/>
                <a:gd name="T9" fmla="*/ 0 h 2358"/>
                <a:gd name="T10" fmla="*/ 522 w 824"/>
                <a:gd name="T11" fmla="*/ 0 h 2358"/>
                <a:gd name="T12" fmla="*/ 583 w 824"/>
                <a:gd name="T13" fmla="*/ 0 h 2358"/>
                <a:gd name="T14" fmla="*/ 636 w 824"/>
                <a:gd name="T15" fmla="*/ 0 h 2358"/>
                <a:gd name="T16" fmla="*/ 682 w 824"/>
                <a:gd name="T17" fmla="*/ 0 h 2358"/>
                <a:gd name="T18" fmla="*/ 724 w 824"/>
                <a:gd name="T19" fmla="*/ 0 h 2358"/>
                <a:gd name="T20" fmla="*/ 758 w 824"/>
                <a:gd name="T21" fmla="*/ 0 h 2358"/>
                <a:gd name="T22" fmla="*/ 785 w 824"/>
                <a:gd name="T23" fmla="*/ 0 h 2358"/>
                <a:gd name="T24" fmla="*/ 808 w 824"/>
                <a:gd name="T25" fmla="*/ 0 h 2358"/>
                <a:gd name="T26" fmla="*/ 819 w 824"/>
                <a:gd name="T27" fmla="*/ 0 h 2358"/>
                <a:gd name="T28" fmla="*/ 823 w 824"/>
                <a:gd name="T29" fmla="*/ 0 h 2358"/>
                <a:gd name="T30" fmla="*/ 823 w 824"/>
                <a:gd name="T31" fmla="*/ 2357 h 2358"/>
                <a:gd name="T32" fmla="*/ 819 w 824"/>
                <a:gd name="T33" fmla="*/ 2357 h 2358"/>
                <a:gd name="T34" fmla="*/ 808 w 824"/>
                <a:gd name="T35" fmla="*/ 2357 h 2358"/>
                <a:gd name="T36" fmla="*/ 785 w 824"/>
                <a:gd name="T37" fmla="*/ 2357 h 2358"/>
                <a:gd name="T38" fmla="*/ 758 w 824"/>
                <a:gd name="T39" fmla="*/ 2357 h 2358"/>
                <a:gd name="T40" fmla="*/ 724 w 824"/>
                <a:gd name="T41" fmla="*/ 2357 h 2358"/>
                <a:gd name="T42" fmla="*/ 682 w 824"/>
                <a:gd name="T43" fmla="*/ 2357 h 2358"/>
                <a:gd name="T44" fmla="*/ 636 w 824"/>
                <a:gd name="T45" fmla="*/ 2357 h 2358"/>
                <a:gd name="T46" fmla="*/ 583 w 824"/>
                <a:gd name="T47" fmla="*/ 2357 h 2358"/>
                <a:gd name="T48" fmla="*/ 522 w 824"/>
                <a:gd name="T49" fmla="*/ 2357 h 2358"/>
                <a:gd name="T50" fmla="*/ 461 w 824"/>
                <a:gd name="T51" fmla="*/ 2357 h 2358"/>
                <a:gd name="T52" fmla="*/ 393 w 824"/>
                <a:gd name="T53" fmla="*/ 2357 h 2358"/>
                <a:gd name="T54" fmla="*/ 320 w 824"/>
                <a:gd name="T55" fmla="*/ 2357 h 2358"/>
                <a:gd name="T56" fmla="*/ 164 w 824"/>
                <a:gd name="T57" fmla="*/ 2357 h 2358"/>
                <a:gd name="T58" fmla="*/ 0 w 824"/>
                <a:gd name="T59" fmla="*/ 2357 h 23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24"/>
                <a:gd name="T91" fmla="*/ 0 h 2358"/>
                <a:gd name="T92" fmla="*/ 824 w 824"/>
                <a:gd name="T93" fmla="*/ 2358 h 23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24" h="2358">
                  <a:moveTo>
                    <a:pt x="0" y="0"/>
                  </a:moveTo>
                  <a:lnTo>
                    <a:pt x="164" y="0"/>
                  </a:lnTo>
                  <a:lnTo>
                    <a:pt x="320" y="0"/>
                  </a:lnTo>
                  <a:lnTo>
                    <a:pt x="393" y="0"/>
                  </a:lnTo>
                  <a:lnTo>
                    <a:pt x="461" y="0"/>
                  </a:lnTo>
                  <a:lnTo>
                    <a:pt x="522" y="0"/>
                  </a:lnTo>
                  <a:lnTo>
                    <a:pt x="583" y="0"/>
                  </a:lnTo>
                  <a:lnTo>
                    <a:pt x="636" y="0"/>
                  </a:lnTo>
                  <a:lnTo>
                    <a:pt x="682" y="0"/>
                  </a:lnTo>
                  <a:lnTo>
                    <a:pt x="724" y="0"/>
                  </a:lnTo>
                  <a:lnTo>
                    <a:pt x="758" y="0"/>
                  </a:lnTo>
                  <a:lnTo>
                    <a:pt x="785" y="0"/>
                  </a:lnTo>
                  <a:lnTo>
                    <a:pt x="808" y="0"/>
                  </a:lnTo>
                  <a:lnTo>
                    <a:pt x="819" y="0"/>
                  </a:lnTo>
                  <a:lnTo>
                    <a:pt x="823" y="0"/>
                  </a:lnTo>
                  <a:lnTo>
                    <a:pt x="823" y="2357"/>
                  </a:lnTo>
                  <a:lnTo>
                    <a:pt x="819" y="2357"/>
                  </a:lnTo>
                  <a:lnTo>
                    <a:pt x="808" y="2357"/>
                  </a:lnTo>
                  <a:lnTo>
                    <a:pt x="785" y="2357"/>
                  </a:lnTo>
                  <a:lnTo>
                    <a:pt x="758" y="2357"/>
                  </a:lnTo>
                  <a:lnTo>
                    <a:pt x="724" y="2357"/>
                  </a:lnTo>
                  <a:lnTo>
                    <a:pt x="682" y="2357"/>
                  </a:lnTo>
                  <a:lnTo>
                    <a:pt x="636" y="2357"/>
                  </a:lnTo>
                  <a:lnTo>
                    <a:pt x="583" y="2357"/>
                  </a:lnTo>
                  <a:lnTo>
                    <a:pt x="522" y="2357"/>
                  </a:lnTo>
                  <a:lnTo>
                    <a:pt x="461" y="2357"/>
                  </a:lnTo>
                  <a:lnTo>
                    <a:pt x="393" y="2357"/>
                  </a:lnTo>
                  <a:lnTo>
                    <a:pt x="320" y="2357"/>
                  </a:lnTo>
                  <a:lnTo>
                    <a:pt x="164" y="2357"/>
                  </a:lnTo>
                  <a:lnTo>
                    <a:pt x="0" y="2357"/>
                  </a:lnTo>
                </a:path>
              </a:pathLst>
            </a:custGeom>
            <a:noFill/>
            <a:ln w="25400" cap="rnd">
              <a:solidFill>
                <a:srgbClr val="FF99CC"/>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grpSp>
          <p:nvGrpSpPr>
            <p:cNvPr id="5" name="Group 7"/>
            <p:cNvGrpSpPr>
              <a:grpSpLocks/>
            </p:cNvGrpSpPr>
            <p:nvPr/>
          </p:nvGrpSpPr>
          <p:grpSpPr bwMode="auto">
            <a:xfrm>
              <a:off x="85" y="464"/>
              <a:ext cx="5674" cy="522"/>
              <a:chOff x="85" y="464"/>
              <a:chExt cx="5674" cy="522"/>
            </a:xfrm>
          </p:grpSpPr>
          <p:sp>
            <p:nvSpPr>
              <p:cNvPr id="43" name="Rectangle 8"/>
              <p:cNvSpPr>
                <a:spLocks noChangeArrowheads="1"/>
              </p:cNvSpPr>
              <p:nvPr/>
            </p:nvSpPr>
            <p:spPr bwMode="auto">
              <a:xfrm>
                <a:off x="85" y="464"/>
                <a:ext cx="5674" cy="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spAutoFit/>
              </a:bodyPr>
              <a:lstStyle/>
              <a:p>
                <a:r>
                  <a:rPr lang="en-US" sz="1600" b="1">
                    <a:latin typeface="Times New Roman" pitchFamily="18" charset="0"/>
                  </a:rPr>
                  <a:t>Building Customer-Based Brand Equity</a:t>
                </a:r>
                <a:endParaRPr lang="en-US" sz="1600" b="1" i="1">
                  <a:latin typeface="Times New Roman" pitchFamily="18" charset="0"/>
                </a:endParaRPr>
              </a:p>
              <a:p>
                <a:r>
                  <a:rPr lang="en-US" sz="1600" b="1">
                    <a:latin typeface="Times New Roman" pitchFamily="18" charset="0"/>
                  </a:rPr>
                  <a:t>BRAND BUILDING TOOLS AND OBJECTIVES  	 CONSUMER KNOWLEDGE EFFECTS	               BRANDING BENEFITS	</a:t>
                </a:r>
              </a:p>
            </p:txBody>
          </p:sp>
          <p:sp>
            <p:nvSpPr>
              <p:cNvPr id="44" name="Line 9"/>
              <p:cNvSpPr>
                <a:spLocks noChangeShapeType="1"/>
              </p:cNvSpPr>
              <p:nvPr/>
            </p:nvSpPr>
            <p:spPr bwMode="auto">
              <a:xfrm>
                <a:off x="3911" y="665"/>
                <a:ext cx="524"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5" name="Line 10"/>
              <p:cNvSpPr>
                <a:spLocks noChangeShapeType="1"/>
              </p:cNvSpPr>
              <p:nvPr/>
            </p:nvSpPr>
            <p:spPr bwMode="auto">
              <a:xfrm>
                <a:off x="1893" y="657"/>
                <a:ext cx="532"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grpSp>
        <p:grpSp>
          <p:nvGrpSpPr>
            <p:cNvPr id="6" name="Group 11"/>
            <p:cNvGrpSpPr>
              <a:grpSpLocks/>
            </p:cNvGrpSpPr>
            <p:nvPr/>
          </p:nvGrpSpPr>
          <p:grpSpPr bwMode="auto">
            <a:xfrm>
              <a:off x="98" y="945"/>
              <a:ext cx="1455" cy="813"/>
              <a:chOff x="98" y="945"/>
              <a:chExt cx="1455" cy="813"/>
            </a:xfrm>
          </p:grpSpPr>
          <p:sp>
            <p:nvSpPr>
              <p:cNvPr id="39" name="Rectangle 12"/>
              <p:cNvSpPr>
                <a:spLocks noChangeArrowheads="1"/>
              </p:cNvSpPr>
              <p:nvPr/>
            </p:nvSpPr>
            <p:spPr bwMode="auto">
              <a:xfrm>
                <a:off x="98" y="945"/>
                <a:ext cx="1455" cy="813"/>
              </a:xfrm>
              <a:prstGeom prst="rect">
                <a:avLst/>
              </a:prstGeom>
              <a:solidFill>
                <a:schemeClr val="tx2"/>
              </a:solidFill>
              <a:ln w="12700">
                <a:solidFill>
                  <a:schemeClr val="tx1"/>
                </a:solidFill>
                <a:miter lim="800000"/>
                <a:headEnd/>
                <a:tailEnd/>
              </a:ln>
            </p:spPr>
            <p:txBody>
              <a:bodyPr lIns="90488" tIns="44450" rIns="90488" bIns="44450">
                <a:spAutoFit/>
              </a:bodyPr>
              <a:lstStyle/>
              <a:p>
                <a:pPr>
                  <a:tabLst>
                    <a:tab pos="1143000" algn="l"/>
                  </a:tabLst>
                </a:pPr>
                <a:r>
                  <a:rPr lang="en-US" sz="1000" b="1">
                    <a:latin typeface="Times New Roman" pitchFamily="18" charset="0"/>
                  </a:rPr>
                  <a:t>           Choosing Brand Elements</a:t>
                </a:r>
              </a:p>
              <a:p>
                <a:pPr>
                  <a:tabLst>
                    <a:tab pos="1143000" algn="l"/>
                  </a:tabLst>
                </a:pPr>
                <a:endParaRPr lang="en-US" sz="800" b="1">
                  <a:latin typeface="Times New Roman" pitchFamily="18" charset="0"/>
                </a:endParaRPr>
              </a:p>
              <a:p>
                <a:pPr>
                  <a:tabLst>
                    <a:tab pos="1143000" algn="l"/>
                  </a:tabLst>
                </a:pPr>
                <a:r>
                  <a:rPr lang="en-US" sz="1000" b="1">
                    <a:latin typeface="Times New Roman" pitchFamily="18" charset="0"/>
                  </a:rPr>
                  <a:t>Brand name	Memorability</a:t>
                </a:r>
              </a:p>
              <a:p>
                <a:pPr>
                  <a:tabLst>
                    <a:tab pos="1143000" algn="l"/>
                  </a:tabLst>
                </a:pPr>
                <a:r>
                  <a:rPr lang="en-US" sz="1000" b="1">
                    <a:latin typeface="Times New Roman" pitchFamily="18" charset="0"/>
                  </a:rPr>
                  <a:t>Logo	Meaningfulness</a:t>
                </a:r>
              </a:p>
              <a:p>
                <a:pPr>
                  <a:tabLst>
                    <a:tab pos="1143000" algn="l"/>
                  </a:tabLst>
                </a:pPr>
                <a:r>
                  <a:rPr lang="en-US" sz="1000" b="1">
                    <a:latin typeface="Times New Roman" pitchFamily="18" charset="0"/>
                  </a:rPr>
                  <a:t>Symbol	Appeal</a:t>
                </a:r>
              </a:p>
              <a:p>
                <a:pPr>
                  <a:tabLst>
                    <a:tab pos="1143000" algn="l"/>
                  </a:tabLst>
                </a:pPr>
                <a:r>
                  <a:rPr lang="en-US" sz="1000" b="1">
                    <a:latin typeface="Times New Roman" pitchFamily="18" charset="0"/>
                  </a:rPr>
                  <a:t>Character	Transferability</a:t>
                </a:r>
              </a:p>
              <a:p>
                <a:pPr>
                  <a:tabLst>
                    <a:tab pos="1143000" algn="l"/>
                  </a:tabLst>
                </a:pPr>
                <a:r>
                  <a:rPr lang="en-US" sz="1000" b="1">
                    <a:latin typeface="Times New Roman" pitchFamily="18" charset="0"/>
                  </a:rPr>
                  <a:t>Packaging	Adaptability</a:t>
                </a:r>
              </a:p>
              <a:p>
                <a:pPr>
                  <a:tabLst>
                    <a:tab pos="1143000" algn="l"/>
                  </a:tabLst>
                </a:pPr>
                <a:r>
                  <a:rPr lang="en-US" sz="1000" b="1">
                    <a:latin typeface="Times New Roman" pitchFamily="18" charset="0"/>
                  </a:rPr>
                  <a:t>Slogan	Protectability</a:t>
                </a:r>
              </a:p>
            </p:txBody>
          </p:sp>
          <p:sp>
            <p:nvSpPr>
              <p:cNvPr id="40" name="Freeform 13"/>
              <p:cNvSpPr>
                <a:spLocks/>
              </p:cNvSpPr>
              <p:nvPr/>
            </p:nvSpPr>
            <p:spPr bwMode="auto">
              <a:xfrm>
                <a:off x="629" y="1153"/>
                <a:ext cx="85" cy="559"/>
              </a:xfrm>
              <a:custGeom>
                <a:avLst/>
                <a:gdLst>
                  <a:gd name="T0" fmla="*/ 0 w 85"/>
                  <a:gd name="T1" fmla="*/ 0 h 559"/>
                  <a:gd name="T2" fmla="*/ 18 w 85"/>
                  <a:gd name="T3" fmla="*/ 2 h 559"/>
                  <a:gd name="T4" fmla="*/ 30 w 85"/>
                  <a:gd name="T5" fmla="*/ 10 h 559"/>
                  <a:gd name="T6" fmla="*/ 35 w 85"/>
                  <a:gd name="T7" fmla="*/ 16 h 559"/>
                  <a:gd name="T8" fmla="*/ 38 w 85"/>
                  <a:gd name="T9" fmla="*/ 21 h 559"/>
                  <a:gd name="T10" fmla="*/ 40 w 85"/>
                  <a:gd name="T11" fmla="*/ 30 h 559"/>
                  <a:gd name="T12" fmla="*/ 42 w 85"/>
                  <a:gd name="T13" fmla="*/ 38 h 559"/>
                  <a:gd name="T14" fmla="*/ 42 w 85"/>
                  <a:gd name="T15" fmla="*/ 246 h 559"/>
                  <a:gd name="T16" fmla="*/ 43 w 85"/>
                  <a:gd name="T17" fmla="*/ 254 h 559"/>
                  <a:gd name="T18" fmla="*/ 45 w 85"/>
                  <a:gd name="T19" fmla="*/ 262 h 559"/>
                  <a:gd name="T20" fmla="*/ 48 w 85"/>
                  <a:gd name="T21" fmla="*/ 268 h 559"/>
                  <a:gd name="T22" fmla="*/ 54 w 85"/>
                  <a:gd name="T23" fmla="*/ 273 h 559"/>
                  <a:gd name="T24" fmla="*/ 68 w 85"/>
                  <a:gd name="T25" fmla="*/ 282 h 559"/>
                  <a:gd name="T26" fmla="*/ 84 w 85"/>
                  <a:gd name="T27" fmla="*/ 284 h 559"/>
                  <a:gd name="T28" fmla="*/ 68 w 85"/>
                  <a:gd name="T29" fmla="*/ 287 h 559"/>
                  <a:gd name="T30" fmla="*/ 54 w 85"/>
                  <a:gd name="T31" fmla="*/ 298 h 559"/>
                  <a:gd name="T32" fmla="*/ 48 w 85"/>
                  <a:gd name="T33" fmla="*/ 303 h 559"/>
                  <a:gd name="T34" fmla="*/ 45 w 85"/>
                  <a:gd name="T35" fmla="*/ 309 h 559"/>
                  <a:gd name="T36" fmla="*/ 43 w 85"/>
                  <a:gd name="T37" fmla="*/ 317 h 559"/>
                  <a:gd name="T38" fmla="*/ 42 w 85"/>
                  <a:gd name="T39" fmla="*/ 325 h 559"/>
                  <a:gd name="T40" fmla="*/ 42 w 85"/>
                  <a:gd name="T41" fmla="*/ 517 h 559"/>
                  <a:gd name="T42" fmla="*/ 40 w 85"/>
                  <a:gd name="T43" fmla="*/ 525 h 559"/>
                  <a:gd name="T44" fmla="*/ 38 w 85"/>
                  <a:gd name="T45" fmla="*/ 533 h 559"/>
                  <a:gd name="T46" fmla="*/ 35 w 85"/>
                  <a:gd name="T47" fmla="*/ 539 h 559"/>
                  <a:gd name="T48" fmla="*/ 30 w 85"/>
                  <a:gd name="T49" fmla="*/ 547 h 559"/>
                  <a:gd name="T50" fmla="*/ 18 w 85"/>
                  <a:gd name="T51" fmla="*/ 555 h 559"/>
                  <a:gd name="T52" fmla="*/ 0 w 85"/>
                  <a:gd name="T53" fmla="*/ 558 h 5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5"/>
                  <a:gd name="T82" fmla="*/ 0 h 559"/>
                  <a:gd name="T83" fmla="*/ 85 w 85"/>
                  <a:gd name="T84" fmla="*/ 559 h 55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5" h="559">
                    <a:moveTo>
                      <a:pt x="0" y="0"/>
                    </a:moveTo>
                    <a:lnTo>
                      <a:pt x="18" y="2"/>
                    </a:lnTo>
                    <a:lnTo>
                      <a:pt x="30" y="10"/>
                    </a:lnTo>
                    <a:lnTo>
                      <a:pt x="35" y="16"/>
                    </a:lnTo>
                    <a:lnTo>
                      <a:pt x="38" y="21"/>
                    </a:lnTo>
                    <a:lnTo>
                      <a:pt x="40" y="30"/>
                    </a:lnTo>
                    <a:lnTo>
                      <a:pt x="42" y="38"/>
                    </a:lnTo>
                    <a:lnTo>
                      <a:pt x="42" y="246"/>
                    </a:lnTo>
                    <a:lnTo>
                      <a:pt x="43" y="254"/>
                    </a:lnTo>
                    <a:lnTo>
                      <a:pt x="45" y="262"/>
                    </a:lnTo>
                    <a:lnTo>
                      <a:pt x="48" y="268"/>
                    </a:lnTo>
                    <a:lnTo>
                      <a:pt x="54" y="273"/>
                    </a:lnTo>
                    <a:lnTo>
                      <a:pt x="68" y="282"/>
                    </a:lnTo>
                    <a:lnTo>
                      <a:pt x="84" y="284"/>
                    </a:lnTo>
                    <a:lnTo>
                      <a:pt x="68" y="287"/>
                    </a:lnTo>
                    <a:lnTo>
                      <a:pt x="54" y="298"/>
                    </a:lnTo>
                    <a:lnTo>
                      <a:pt x="48" y="303"/>
                    </a:lnTo>
                    <a:lnTo>
                      <a:pt x="45" y="309"/>
                    </a:lnTo>
                    <a:lnTo>
                      <a:pt x="43" y="317"/>
                    </a:lnTo>
                    <a:lnTo>
                      <a:pt x="42" y="325"/>
                    </a:lnTo>
                    <a:lnTo>
                      <a:pt x="42" y="517"/>
                    </a:lnTo>
                    <a:lnTo>
                      <a:pt x="40" y="525"/>
                    </a:lnTo>
                    <a:lnTo>
                      <a:pt x="38" y="533"/>
                    </a:lnTo>
                    <a:lnTo>
                      <a:pt x="35" y="539"/>
                    </a:lnTo>
                    <a:lnTo>
                      <a:pt x="30" y="547"/>
                    </a:lnTo>
                    <a:lnTo>
                      <a:pt x="18" y="555"/>
                    </a:lnTo>
                    <a:lnTo>
                      <a:pt x="0" y="558"/>
                    </a:lnTo>
                  </a:path>
                </a:pathLst>
              </a:custGeom>
              <a:solidFill>
                <a:srgbClr val="000080"/>
              </a:solidFill>
              <a:ln w="12700" cap="rnd">
                <a:solidFill>
                  <a:schemeClr val="tx1"/>
                </a:solidFill>
                <a:round/>
                <a:headEnd/>
                <a:tailEnd/>
              </a:ln>
            </p:spPr>
            <p:txBody>
              <a:bodyPr/>
              <a:lstStyle/>
              <a:p>
                <a:endParaRPr lang="en-GB"/>
              </a:p>
            </p:txBody>
          </p:sp>
          <p:sp>
            <p:nvSpPr>
              <p:cNvPr id="41" name="Line 14"/>
              <p:cNvSpPr>
                <a:spLocks noChangeShapeType="1"/>
              </p:cNvSpPr>
              <p:nvPr/>
            </p:nvSpPr>
            <p:spPr bwMode="auto">
              <a:xfrm>
                <a:off x="715" y="1440"/>
                <a:ext cx="124" cy="0"/>
              </a:xfrm>
              <a:prstGeom prst="line">
                <a:avLst/>
              </a:prstGeom>
              <a:noFill/>
              <a:ln w="127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2" name="Line 15"/>
              <p:cNvSpPr>
                <a:spLocks noChangeShapeType="1"/>
              </p:cNvSpPr>
              <p:nvPr/>
            </p:nvSpPr>
            <p:spPr bwMode="auto">
              <a:xfrm>
                <a:off x="99" y="1083"/>
                <a:ext cx="1454"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grpSp>
        <p:grpSp>
          <p:nvGrpSpPr>
            <p:cNvPr id="7" name="Group 16"/>
            <p:cNvGrpSpPr>
              <a:grpSpLocks/>
            </p:cNvGrpSpPr>
            <p:nvPr/>
          </p:nvGrpSpPr>
          <p:grpSpPr bwMode="auto">
            <a:xfrm>
              <a:off x="101" y="1996"/>
              <a:ext cx="2178" cy="640"/>
              <a:chOff x="101" y="1996"/>
              <a:chExt cx="2178" cy="640"/>
            </a:xfrm>
          </p:grpSpPr>
          <p:sp>
            <p:nvSpPr>
              <p:cNvPr id="33" name="Rectangle 17"/>
              <p:cNvSpPr>
                <a:spLocks noChangeArrowheads="1"/>
              </p:cNvSpPr>
              <p:nvPr/>
            </p:nvSpPr>
            <p:spPr bwMode="auto">
              <a:xfrm>
                <a:off x="101" y="1996"/>
                <a:ext cx="2174" cy="640"/>
              </a:xfrm>
              <a:prstGeom prst="rect">
                <a:avLst/>
              </a:prstGeom>
              <a:solidFill>
                <a:srgbClr val="CC99FF"/>
              </a:solidFill>
              <a:ln w="12700">
                <a:solidFill>
                  <a:schemeClr val="tx1"/>
                </a:solidFill>
                <a:miter lim="800000"/>
                <a:headEnd/>
                <a:tailEnd/>
              </a:ln>
            </p:spPr>
            <p:txBody>
              <a:bodyPr lIns="90488" tIns="44450" rIns="90488" bIns="44450">
                <a:spAutoFit/>
              </a:bodyPr>
              <a:lstStyle/>
              <a:p>
                <a:pPr>
                  <a:tabLst>
                    <a:tab pos="1490663" algn="l"/>
                  </a:tabLst>
                </a:pPr>
                <a:r>
                  <a:rPr lang="en-US" sz="1000" b="1">
                    <a:latin typeface="Times New Roman" pitchFamily="18" charset="0"/>
                  </a:rPr>
                  <a:t>                       Developing Marketing Programs</a:t>
                </a:r>
              </a:p>
              <a:p>
                <a:pPr>
                  <a:tabLst>
                    <a:tab pos="1490663" algn="l"/>
                  </a:tabLst>
                </a:pPr>
                <a:endParaRPr lang="en-US" sz="1000" b="1">
                  <a:latin typeface="Times New Roman" pitchFamily="18" charset="0"/>
                </a:endParaRPr>
              </a:p>
              <a:p>
                <a:pPr>
                  <a:tabLst>
                    <a:tab pos="1490663" algn="l"/>
                  </a:tabLst>
                </a:pPr>
                <a:r>
                  <a:rPr lang="en-US" sz="1000" b="1">
                    <a:latin typeface="Times New Roman" pitchFamily="18" charset="0"/>
                  </a:rPr>
                  <a:t>Product	Tangible and intangible benefits</a:t>
                </a:r>
              </a:p>
              <a:p>
                <a:pPr>
                  <a:tabLst>
                    <a:tab pos="1490663" algn="l"/>
                  </a:tabLst>
                </a:pPr>
                <a:r>
                  <a:rPr lang="en-US" sz="1000" b="1">
                    <a:latin typeface="Times New Roman" pitchFamily="18" charset="0"/>
                  </a:rPr>
                  <a:t>Price	Value perceptions</a:t>
                </a:r>
              </a:p>
              <a:p>
                <a:pPr>
                  <a:tabLst>
                    <a:tab pos="1490663" algn="l"/>
                  </a:tabLst>
                </a:pPr>
                <a:r>
                  <a:rPr lang="en-US" sz="1000" b="1">
                    <a:latin typeface="Times New Roman" pitchFamily="18" charset="0"/>
                  </a:rPr>
                  <a:t>Distribution channels	Integrate”push” and “pull”</a:t>
                </a:r>
              </a:p>
              <a:p>
                <a:pPr>
                  <a:tabLst>
                    <a:tab pos="1490663" algn="l"/>
                  </a:tabLst>
                </a:pPr>
                <a:r>
                  <a:rPr lang="en-US" sz="1000" b="1">
                    <a:latin typeface="Times New Roman" pitchFamily="18" charset="0"/>
                  </a:rPr>
                  <a:t>Communications	Mix and match options</a:t>
                </a:r>
              </a:p>
            </p:txBody>
          </p:sp>
          <p:sp>
            <p:nvSpPr>
              <p:cNvPr id="34" name="Line 18"/>
              <p:cNvSpPr>
                <a:spLocks noChangeShapeType="1"/>
              </p:cNvSpPr>
              <p:nvPr/>
            </p:nvSpPr>
            <p:spPr bwMode="auto">
              <a:xfrm>
                <a:off x="102" y="2134"/>
                <a:ext cx="217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35" name="Line 19"/>
              <p:cNvSpPr>
                <a:spLocks noChangeShapeType="1"/>
              </p:cNvSpPr>
              <p:nvPr/>
            </p:nvSpPr>
            <p:spPr bwMode="auto">
              <a:xfrm>
                <a:off x="463" y="2271"/>
                <a:ext cx="616" cy="0"/>
              </a:xfrm>
              <a:prstGeom prst="line">
                <a:avLst/>
              </a:prstGeom>
              <a:noFill/>
              <a:ln w="12700">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6" name="Line 20"/>
              <p:cNvSpPr>
                <a:spLocks noChangeShapeType="1"/>
              </p:cNvSpPr>
              <p:nvPr/>
            </p:nvSpPr>
            <p:spPr bwMode="auto">
              <a:xfrm>
                <a:off x="362" y="2366"/>
                <a:ext cx="708" cy="0"/>
              </a:xfrm>
              <a:prstGeom prst="line">
                <a:avLst/>
              </a:prstGeom>
              <a:noFill/>
              <a:ln w="12700">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7" name="Line 21"/>
              <p:cNvSpPr>
                <a:spLocks noChangeShapeType="1"/>
              </p:cNvSpPr>
              <p:nvPr/>
            </p:nvSpPr>
            <p:spPr bwMode="auto">
              <a:xfrm>
                <a:off x="924" y="2462"/>
                <a:ext cx="151" cy="0"/>
              </a:xfrm>
              <a:prstGeom prst="line">
                <a:avLst/>
              </a:prstGeom>
              <a:noFill/>
              <a:ln w="12700">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8" name="Line 22"/>
              <p:cNvSpPr>
                <a:spLocks noChangeShapeType="1"/>
              </p:cNvSpPr>
              <p:nvPr/>
            </p:nvSpPr>
            <p:spPr bwMode="auto">
              <a:xfrm>
                <a:off x="774" y="2558"/>
                <a:ext cx="296" cy="0"/>
              </a:xfrm>
              <a:prstGeom prst="line">
                <a:avLst/>
              </a:prstGeom>
              <a:noFill/>
              <a:ln w="12700">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grpSp>
        <p:grpSp>
          <p:nvGrpSpPr>
            <p:cNvPr id="8" name="Group 23"/>
            <p:cNvGrpSpPr>
              <a:grpSpLocks/>
            </p:cNvGrpSpPr>
            <p:nvPr/>
          </p:nvGrpSpPr>
          <p:grpSpPr bwMode="auto">
            <a:xfrm>
              <a:off x="99" y="2889"/>
              <a:ext cx="1794" cy="813"/>
              <a:chOff x="99" y="2889"/>
              <a:chExt cx="1794" cy="813"/>
            </a:xfrm>
          </p:grpSpPr>
          <p:sp>
            <p:nvSpPr>
              <p:cNvPr id="28" name="Rectangle 24"/>
              <p:cNvSpPr>
                <a:spLocks noChangeArrowheads="1"/>
              </p:cNvSpPr>
              <p:nvPr/>
            </p:nvSpPr>
            <p:spPr bwMode="auto">
              <a:xfrm>
                <a:off x="99" y="2889"/>
                <a:ext cx="1794" cy="813"/>
              </a:xfrm>
              <a:prstGeom prst="rect">
                <a:avLst/>
              </a:prstGeom>
              <a:solidFill>
                <a:srgbClr val="99CC00"/>
              </a:solidFill>
              <a:ln w="12700">
                <a:solidFill>
                  <a:schemeClr val="tx1"/>
                </a:solidFill>
                <a:miter lim="800000"/>
                <a:headEnd/>
                <a:tailEnd/>
              </a:ln>
            </p:spPr>
            <p:txBody>
              <a:bodyPr lIns="90488" tIns="44450" rIns="90488" bIns="44450">
                <a:spAutoFit/>
              </a:bodyPr>
              <a:lstStyle/>
              <a:p>
                <a:r>
                  <a:rPr lang="en-US" sz="1000" b="1">
                    <a:latin typeface="Times New Roman" pitchFamily="18" charset="0"/>
                  </a:rPr>
                  <a:t>           Brand Activation</a:t>
                </a:r>
              </a:p>
              <a:p>
                <a:endParaRPr lang="en-US" sz="800" b="1">
                  <a:latin typeface="Times New Roman" pitchFamily="18" charset="0"/>
                </a:endParaRPr>
              </a:p>
              <a:p>
                <a:r>
                  <a:rPr lang="en-US" sz="1000" b="1">
                    <a:latin typeface="Times New Roman" pitchFamily="18" charset="0"/>
                  </a:rPr>
                  <a:t>Company	</a:t>
                </a:r>
              </a:p>
              <a:p>
                <a:r>
                  <a:rPr lang="en-US" sz="1000" b="1">
                    <a:latin typeface="Times New Roman" pitchFamily="18" charset="0"/>
                  </a:rPr>
                  <a:t>Country of origin</a:t>
                </a:r>
              </a:p>
              <a:p>
                <a:r>
                  <a:rPr lang="en-US" sz="1000" b="1">
                    <a:latin typeface="Times New Roman" pitchFamily="18" charset="0"/>
                  </a:rPr>
                  <a:t>Channel of distribution</a:t>
                </a:r>
              </a:p>
              <a:p>
                <a:r>
                  <a:rPr lang="en-US" sz="1000" b="1">
                    <a:latin typeface="Times New Roman" pitchFamily="18" charset="0"/>
                  </a:rPr>
                  <a:t>Other brands</a:t>
                </a:r>
              </a:p>
              <a:p>
                <a:r>
                  <a:rPr lang="en-US" sz="1000" b="1">
                    <a:latin typeface="Times New Roman" pitchFamily="18" charset="0"/>
                  </a:rPr>
                  <a:t>Endorsor</a:t>
                </a:r>
              </a:p>
              <a:p>
                <a:r>
                  <a:rPr lang="en-US" sz="1000" b="1">
                    <a:latin typeface="Times New Roman" pitchFamily="18" charset="0"/>
                  </a:rPr>
                  <a:t>Event</a:t>
                </a:r>
              </a:p>
            </p:txBody>
          </p:sp>
          <p:sp>
            <p:nvSpPr>
              <p:cNvPr id="29" name="Rectangle 25"/>
              <p:cNvSpPr>
                <a:spLocks noChangeArrowheads="1"/>
              </p:cNvSpPr>
              <p:nvPr/>
            </p:nvSpPr>
            <p:spPr bwMode="auto">
              <a:xfrm>
                <a:off x="1179" y="3225"/>
                <a:ext cx="651" cy="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sz="1000" b="1">
                    <a:latin typeface="Times New Roman" pitchFamily="18" charset="0"/>
                  </a:rPr>
                  <a:t>Awareness</a:t>
                </a:r>
              </a:p>
              <a:p>
                <a:r>
                  <a:rPr lang="en-US" sz="1000" b="1">
                    <a:latin typeface="Times New Roman" pitchFamily="18" charset="0"/>
                  </a:rPr>
                  <a:t>Meaningfulness</a:t>
                </a:r>
              </a:p>
              <a:p>
                <a:r>
                  <a:rPr lang="en-US" sz="1000" b="1">
                    <a:latin typeface="Times New Roman" pitchFamily="18" charset="0"/>
                  </a:rPr>
                  <a:t>Transferability</a:t>
                </a:r>
              </a:p>
            </p:txBody>
          </p:sp>
          <p:sp>
            <p:nvSpPr>
              <p:cNvPr id="30" name="Freeform 26"/>
              <p:cNvSpPr>
                <a:spLocks/>
              </p:cNvSpPr>
              <p:nvPr/>
            </p:nvSpPr>
            <p:spPr bwMode="auto">
              <a:xfrm>
                <a:off x="961" y="3108"/>
                <a:ext cx="113" cy="558"/>
              </a:xfrm>
              <a:custGeom>
                <a:avLst/>
                <a:gdLst>
                  <a:gd name="T0" fmla="*/ 0 w 113"/>
                  <a:gd name="T1" fmla="*/ 0 h 558"/>
                  <a:gd name="T2" fmla="*/ 23 w 113"/>
                  <a:gd name="T3" fmla="*/ 6 h 558"/>
                  <a:gd name="T4" fmla="*/ 40 w 113"/>
                  <a:gd name="T5" fmla="*/ 12 h 558"/>
                  <a:gd name="T6" fmla="*/ 47 w 113"/>
                  <a:gd name="T7" fmla="*/ 18 h 558"/>
                  <a:gd name="T8" fmla="*/ 52 w 113"/>
                  <a:gd name="T9" fmla="*/ 23 h 558"/>
                  <a:gd name="T10" fmla="*/ 54 w 113"/>
                  <a:gd name="T11" fmla="*/ 35 h 558"/>
                  <a:gd name="T12" fmla="*/ 56 w 113"/>
                  <a:gd name="T13" fmla="*/ 41 h 558"/>
                  <a:gd name="T14" fmla="*/ 56 w 113"/>
                  <a:gd name="T15" fmla="*/ 246 h 558"/>
                  <a:gd name="T16" fmla="*/ 57 w 113"/>
                  <a:gd name="T17" fmla="*/ 252 h 558"/>
                  <a:gd name="T18" fmla="*/ 61 w 113"/>
                  <a:gd name="T19" fmla="*/ 258 h 558"/>
                  <a:gd name="T20" fmla="*/ 66 w 113"/>
                  <a:gd name="T21" fmla="*/ 264 h 558"/>
                  <a:gd name="T22" fmla="*/ 73 w 113"/>
                  <a:gd name="T23" fmla="*/ 270 h 558"/>
                  <a:gd name="T24" fmla="*/ 90 w 113"/>
                  <a:gd name="T25" fmla="*/ 281 h 558"/>
                  <a:gd name="T26" fmla="*/ 112 w 113"/>
                  <a:gd name="T27" fmla="*/ 281 h 558"/>
                  <a:gd name="T28" fmla="*/ 90 w 113"/>
                  <a:gd name="T29" fmla="*/ 287 h 558"/>
                  <a:gd name="T30" fmla="*/ 73 w 113"/>
                  <a:gd name="T31" fmla="*/ 293 h 558"/>
                  <a:gd name="T32" fmla="*/ 66 w 113"/>
                  <a:gd name="T33" fmla="*/ 299 h 558"/>
                  <a:gd name="T34" fmla="*/ 61 w 113"/>
                  <a:gd name="T35" fmla="*/ 311 h 558"/>
                  <a:gd name="T36" fmla="*/ 57 w 113"/>
                  <a:gd name="T37" fmla="*/ 317 h 558"/>
                  <a:gd name="T38" fmla="*/ 56 w 113"/>
                  <a:gd name="T39" fmla="*/ 322 h 558"/>
                  <a:gd name="T40" fmla="*/ 56 w 113"/>
                  <a:gd name="T41" fmla="*/ 516 h 558"/>
                  <a:gd name="T42" fmla="*/ 54 w 113"/>
                  <a:gd name="T43" fmla="*/ 522 h 558"/>
                  <a:gd name="T44" fmla="*/ 52 w 113"/>
                  <a:gd name="T45" fmla="*/ 534 h 558"/>
                  <a:gd name="T46" fmla="*/ 47 w 113"/>
                  <a:gd name="T47" fmla="*/ 539 h 558"/>
                  <a:gd name="T48" fmla="*/ 40 w 113"/>
                  <a:gd name="T49" fmla="*/ 545 h 558"/>
                  <a:gd name="T50" fmla="*/ 23 w 113"/>
                  <a:gd name="T51" fmla="*/ 557 h 558"/>
                  <a:gd name="T52" fmla="*/ 0 w 113"/>
                  <a:gd name="T53" fmla="*/ 557 h 55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3"/>
                  <a:gd name="T82" fmla="*/ 0 h 558"/>
                  <a:gd name="T83" fmla="*/ 113 w 113"/>
                  <a:gd name="T84" fmla="*/ 558 h 55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3" h="558">
                    <a:moveTo>
                      <a:pt x="0" y="0"/>
                    </a:moveTo>
                    <a:lnTo>
                      <a:pt x="23" y="6"/>
                    </a:lnTo>
                    <a:lnTo>
                      <a:pt x="40" y="12"/>
                    </a:lnTo>
                    <a:lnTo>
                      <a:pt x="47" y="18"/>
                    </a:lnTo>
                    <a:lnTo>
                      <a:pt x="52" y="23"/>
                    </a:lnTo>
                    <a:lnTo>
                      <a:pt x="54" y="35"/>
                    </a:lnTo>
                    <a:lnTo>
                      <a:pt x="56" y="41"/>
                    </a:lnTo>
                    <a:lnTo>
                      <a:pt x="56" y="246"/>
                    </a:lnTo>
                    <a:lnTo>
                      <a:pt x="57" y="252"/>
                    </a:lnTo>
                    <a:lnTo>
                      <a:pt x="61" y="258"/>
                    </a:lnTo>
                    <a:lnTo>
                      <a:pt x="66" y="264"/>
                    </a:lnTo>
                    <a:lnTo>
                      <a:pt x="73" y="270"/>
                    </a:lnTo>
                    <a:lnTo>
                      <a:pt x="90" y="281"/>
                    </a:lnTo>
                    <a:lnTo>
                      <a:pt x="112" y="281"/>
                    </a:lnTo>
                    <a:lnTo>
                      <a:pt x="90" y="287"/>
                    </a:lnTo>
                    <a:lnTo>
                      <a:pt x="73" y="293"/>
                    </a:lnTo>
                    <a:lnTo>
                      <a:pt x="66" y="299"/>
                    </a:lnTo>
                    <a:lnTo>
                      <a:pt x="61" y="311"/>
                    </a:lnTo>
                    <a:lnTo>
                      <a:pt x="57" y="317"/>
                    </a:lnTo>
                    <a:lnTo>
                      <a:pt x="56" y="322"/>
                    </a:lnTo>
                    <a:lnTo>
                      <a:pt x="56" y="516"/>
                    </a:lnTo>
                    <a:lnTo>
                      <a:pt x="54" y="522"/>
                    </a:lnTo>
                    <a:lnTo>
                      <a:pt x="52" y="534"/>
                    </a:lnTo>
                    <a:lnTo>
                      <a:pt x="47" y="539"/>
                    </a:lnTo>
                    <a:lnTo>
                      <a:pt x="40" y="545"/>
                    </a:lnTo>
                    <a:lnTo>
                      <a:pt x="23" y="557"/>
                    </a:lnTo>
                    <a:lnTo>
                      <a:pt x="0" y="557"/>
                    </a:lnTo>
                  </a:path>
                </a:pathLst>
              </a:custGeom>
              <a:noFill/>
              <a:ln w="57150" cap="rnd">
                <a:solidFill>
                  <a:srgbClr val="000099"/>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1" name="Line 27"/>
              <p:cNvSpPr>
                <a:spLocks noChangeShapeType="1"/>
              </p:cNvSpPr>
              <p:nvPr/>
            </p:nvSpPr>
            <p:spPr bwMode="auto">
              <a:xfrm>
                <a:off x="1067" y="3390"/>
                <a:ext cx="132" cy="0"/>
              </a:xfrm>
              <a:prstGeom prst="line">
                <a:avLst/>
              </a:prstGeom>
              <a:noFill/>
              <a:ln w="12700">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2" name="Line 28"/>
              <p:cNvSpPr>
                <a:spLocks noChangeShapeType="1"/>
              </p:cNvSpPr>
              <p:nvPr/>
            </p:nvSpPr>
            <p:spPr bwMode="auto">
              <a:xfrm>
                <a:off x="105" y="3027"/>
                <a:ext cx="178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9" name="Rectangle 29"/>
            <p:cNvSpPr>
              <a:spLocks noChangeArrowheads="1"/>
            </p:cNvSpPr>
            <p:nvPr/>
          </p:nvSpPr>
          <p:spPr bwMode="auto">
            <a:xfrm>
              <a:off x="4231" y="1097"/>
              <a:ext cx="1405" cy="2560"/>
            </a:xfrm>
            <a:prstGeom prst="rect">
              <a:avLst/>
            </a:prstGeom>
            <a:solidFill>
              <a:srgbClr val="CC0000"/>
            </a:solidFill>
            <a:ln w="12700">
              <a:solidFill>
                <a:schemeClr val="tx1"/>
              </a:solidFill>
              <a:miter lim="800000"/>
              <a:headEnd/>
              <a:tailEnd/>
            </a:ln>
          </p:spPr>
          <p:txBody>
            <a:bodyPr lIns="90488" tIns="44450" rIns="90488" bIns="44450">
              <a:spAutoFit/>
            </a:bodyPr>
            <a:lstStyle/>
            <a:p>
              <a:pPr marL="117475" indent="-117475"/>
              <a:r>
                <a:rPr lang="en-US" sz="1000" b="1">
                  <a:latin typeface="Times New Roman" pitchFamily="18" charset="0"/>
                </a:rPr>
                <a:t>                  </a:t>
              </a:r>
              <a:r>
                <a:rPr lang="en-US" sz="1000" b="1">
                  <a:solidFill>
                    <a:srgbClr val="FFFFFF"/>
                  </a:solidFill>
                  <a:latin typeface="Times New Roman" pitchFamily="18" charset="0"/>
                </a:rPr>
                <a:t>Possible Outcomes</a:t>
              </a:r>
            </a:p>
            <a:p>
              <a:pPr marL="117475" indent="-117475"/>
              <a:endParaRPr lang="en-US" sz="1000" b="1">
                <a:latin typeface="Times New Roman" pitchFamily="18" charset="0"/>
              </a:endParaRPr>
            </a:p>
            <a:p>
              <a:pPr marL="117475" indent="-117475"/>
              <a:r>
                <a:rPr lang="en-US" sz="1000" b="1">
                  <a:solidFill>
                    <a:srgbClr val="FFFFFF"/>
                  </a:solidFill>
                  <a:latin typeface="Times New Roman" pitchFamily="18" charset="0"/>
                </a:rPr>
                <a:t>Greater loyalty</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Less vulnerability to competitive marketing actions and crises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Larger margins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More elastic response to price decreases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More inelastic response to price increases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Greater trade cooperation and support</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Increased marketing communication efficiency and effectiveness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Possible licensing opportunities</a:t>
              </a:r>
            </a:p>
            <a:p>
              <a:pPr marL="117475" indent="-117475"/>
              <a:endParaRPr lang="en-US" sz="1000" b="1">
                <a:solidFill>
                  <a:srgbClr val="FFFFFF"/>
                </a:solidFill>
                <a:latin typeface="Times New Roman" pitchFamily="18" charset="0"/>
              </a:endParaRPr>
            </a:p>
            <a:p>
              <a:pPr marL="117475" indent="-117475"/>
              <a:r>
                <a:rPr lang="en-US" sz="1000" b="1">
                  <a:solidFill>
                    <a:srgbClr val="FFFFFF"/>
                  </a:solidFill>
                  <a:latin typeface="Times New Roman" pitchFamily="18" charset="0"/>
                </a:rPr>
                <a:t>More favorable brand extension evaluations</a:t>
              </a:r>
            </a:p>
            <a:p>
              <a:pPr marL="117475" indent="-117475" eaLnBrk="1" hangingPunct="1"/>
              <a:endParaRPr lang="en-US" sz="1000" b="1">
                <a:solidFill>
                  <a:srgbClr val="FFFFFF"/>
                </a:solidFill>
                <a:latin typeface="Times New Roman" pitchFamily="18" charset="0"/>
              </a:endParaRPr>
            </a:p>
          </p:txBody>
        </p:sp>
        <p:sp>
          <p:nvSpPr>
            <p:cNvPr id="10" name="Line 30"/>
            <p:cNvSpPr>
              <a:spLocks noChangeShapeType="1"/>
            </p:cNvSpPr>
            <p:nvPr/>
          </p:nvSpPr>
          <p:spPr bwMode="auto">
            <a:xfrm>
              <a:off x="4235" y="1235"/>
              <a:ext cx="140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1" name="Line 31"/>
            <p:cNvSpPr>
              <a:spLocks noChangeShapeType="1"/>
            </p:cNvSpPr>
            <p:nvPr/>
          </p:nvSpPr>
          <p:spPr bwMode="auto">
            <a:xfrm>
              <a:off x="2279" y="2325"/>
              <a:ext cx="100" cy="0"/>
            </a:xfrm>
            <a:prstGeom prst="line">
              <a:avLst/>
            </a:prstGeom>
            <a:noFill/>
            <a:ln w="25400">
              <a:solidFill>
                <a:srgbClr val="FF99CC"/>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2" name="Line 32"/>
            <p:cNvSpPr>
              <a:spLocks noChangeShapeType="1"/>
            </p:cNvSpPr>
            <p:nvPr/>
          </p:nvSpPr>
          <p:spPr bwMode="auto">
            <a:xfrm>
              <a:off x="2381" y="1627"/>
              <a:ext cx="104" cy="0"/>
            </a:xfrm>
            <a:prstGeom prst="line">
              <a:avLst/>
            </a:prstGeom>
            <a:noFill/>
            <a:ln w="25400">
              <a:solidFill>
                <a:srgbClr val="FF99CC"/>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3" name="Line 33"/>
            <p:cNvSpPr>
              <a:spLocks noChangeShapeType="1"/>
            </p:cNvSpPr>
            <p:nvPr/>
          </p:nvSpPr>
          <p:spPr bwMode="auto">
            <a:xfrm>
              <a:off x="2387" y="3108"/>
              <a:ext cx="104" cy="0"/>
            </a:xfrm>
            <a:prstGeom prst="line">
              <a:avLst/>
            </a:prstGeom>
            <a:noFill/>
            <a:ln w="25400">
              <a:solidFill>
                <a:srgbClr val="FF99CC"/>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grpSp>
          <p:nvGrpSpPr>
            <p:cNvPr id="14" name="Group 34"/>
            <p:cNvGrpSpPr>
              <a:grpSpLocks/>
            </p:cNvGrpSpPr>
            <p:nvPr/>
          </p:nvGrpSpPr>
          <p:grpSpPr bwMode="auto">
            <a:xfrm>
              <a:off x="2502" y="1107"/>
              <a:ext cx="1474" cy="928"/>
              <a:chOff x="2502" y="1107"/>
              <a:chExt cx="1474" cy="928"/>
            </a:xfrm>
          </p:grpSpPr>
          <p:sp>
            <p:nvSpPr>
              <p:cNvPr id="23" name="Rectangle 35"/>
              <p:cNvSpPr>
                <a:spLocks noChangeArrowheads="1"/>
              </p:cNvSpPr>
              <p:nvPr/>
            </p:nvSpPr>
            <p:spPr bwMode="auto">
              <a:xfrm>
                <a:off x="2502" y="1107"/>
                <a:ext cx="1474" cy="928"/>
              </a:xfrm>
              <a:prstGeom prst="rect">
                <a:avLst/>
              </a:prstGeom>
              <a:solidFill>
                <a:srgbClr val="0000FF"/>
              </a:solidFill>
              <a:ln w="12700">
                <a:solidFill>
                  <a:schemeClr val="tx1"/>
                </a:solidFill>
                <a:miter lim="800000"/>
                <a:headEnd/>
                <a:tailEnd/>
              </a:ln>
            </p:spPr>
            <p:txBody>
              <a:bodyPr lIns="90488" tIns="44450" rIns="90488" bIns="44450">
                <a:spAutoFit/>
              </a:bodyPr>
              <a:lstStyle/>
              <a:p>
                <a:r>
                  <a:rPr lang="en-US" sz="1000" b="1">
                    <a:latin typeface="Times New Roman" pitchFamily="18" charset="0"/>
                  </a:rPr>
                  <a:t>                   </a:t>
                </a:r>
                <a:r>
                  <a:rPr lang="en-US" sz="1000" b="1">
                    <a:solidFill>
                      <a:srgbClr val="FFFFFF"/>
                    </a:solidFill>
                    <a:latin typeface="Times New Roman" pitchFamily="18" charset="0"/>
                  </a:rPr>
                  <a:t>Brand Awareness</a:t>
                </a:r>
              </a:p>
              <a:p>
                <a:endParaRPr lang="en-US" sz="1000" b="1">
                  <a:latin typeface="Times New Roman" pitchFamily="18" charset="0"/>
                </a:endParaRPr>
              </a:p>
              <a:p>
                <a:endParaRPr lang="en-US" sz="1000" b="1">
                  <a:latin typeface="Times New Roman" pitchFamily="18" charset="0"/>
                </a:endParaRPr>
              </a:p>
              <a:p>
                <a:r>
                  <a:rPr lang="en-US" sz="1000" b="1">
                    <a:solidFill>
                      <a:srgbClr val="FFFFFF"/>
                    </a:solidFill>
                    <a:latin typeface="Times New Roman" pitchFamily="18" charset="0"/>
                  </a:rPr>
                  <a:t>Depth	</a:t>
                </a:r>
              </a:p>
              <a:p>
                <a:endParaRPr lang="en-US" sz="1000" b="1">
                  <a:solidFill>
                    <a:srgbClr val="FFFFFF"/>
                  </a:solidFill>
                  <a:latin typeface="Times New Roman" pitchFamily="18" charset="0"/>
                </a:endParaRPr>
              </a:p>
              <a:p>
                <a:endParaRPr lang="en-US" sz="1000" b="1">
                  <a:solidFill>
                    <a:srgbClr val="FFFFFF"/>
                  </a:solidFill>
                  <a:latin typeface="Times New Roman" pitchFamily="18" charset="0"/>
                </a:endParaRPr>
              </a:p>
              <a:p>
                <a:endParaRPr lang="en-US" sz="1000" b="1">
                  <a:solidFill>
                    <a:srgbClr val="FFFFFF"/>
                  </a:solidFill>
                  <a:latin typeface="Times New Roman" pitchFamily="18" charset="0"/>
                </a:endParaRPr>
              </a:p>
              <a:p>
                <a:r>
                  <a:rPr lang="en-US" sz="1000" b="1">
                    <a:solidFill>
                      <a:srgbClr val="FFFFFF"/>
                    </a:solidFill>
                    <a:latin typeface="Times New Roman" pitchFamily="18" charset="0"/>
                  </a:rPr>
                  <a:t>Breadth</a:t>
                </a:r>
              </a:p>
              <a:p>
                <a:pPr eaLnBrk="1" hangingPunct="1"/>
                <a:endParaRPr lang="en-US" sz="1000" b="1">
                  <a:solidFill>
                    <a:srgbClr val="FFFFFF"/>
                  </a:solidFill>
                  <a:latin typeface="Times New Roman" pitchFamily="18" charset="0"/>
                </a:endParaRPr>
              </a:p>
            </p:txBody>
          </p:sp>
          <p:sp>
            <p:nvSpPr>
              <p:cNvPr id="24" name="Line 36"/>
              <p:cNvSpPr>
                <a:spLocks noChangeShapeType="1"/>
              </p:cNvSpPr>
              <p:nvPr/>
            </p:nvSpPr>
            <p:spPr bwMode="auto">
              <a:xfrm>
                <a:off x="2511" y="1245"/>
                <a:ext cx="146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5" name="AutoShape 37"/>
              <p:cNvSpPr>
                <a:spLocks noChangeArrowheads="1"/>
              </p:cNvSpPr>
              <p:nvPr/>
            </p:nvSpPr>
            <p:spPr bwMode="auto">
              <a:xfrm rot="-5400000">
                <a:off x="3005" y="1631"/>
                <a:ext cx="158" cy="462"/>
              </a:xfrm>
              <a:prstGeom prst="triangle">
                <a:avLst>
                  <a:gd name="adj" fmla="val 49972"/>
                </a:avLst>
              </a:prstGeom>
              <a:solidFill>
                <a:srgbClr val="99FF66"/>
              </a:solidFill>
              <a:ln w="12700">
                <a:solidFill>
                  <a:schemeClr val="tx1"/>
                </a:solidFill>
                <a:miter lim="800000"/>
                <a:headEnd/>
                <a:tailEnd/>
              </a:ln>
            </p:spPr>
            <p:txBody>
              <a:bodyPr wrap="none" anchor="ctr"/>
              <a:lstStyle/>
              <a:p>
                <a:endParaRPr lang="en-US"/>
              </a:p>
            </p:txBody>
          </p:sp>
          <p:sp>
            <p:nvSpPr>
              <p:cNvPr id="26" name="AutoShape 38"/>
              <p:cNvSpPr>
                <a:spLocks noChangeArrowheads="1"/>
              </p:cNvSpPr>
              <p:nvPr/>
            </p:nvSpPr>
            <p:spPr bwMode="auto">
              <a:xfrm rot="-5400000">
                <a:off x="2957" y="1239"/>
                <a:ext cx="126" cy="462"/>
              </a:xfrm>
              <a:prstGeom prst="triangle">
                <a:avLst>
                  <a:gd name="adj" fmla="val 49972"/>
                </a:avLst>
              </a:prstGeom>
              <a:solidFill>
                <a:srgbClr val="99FF66"/>
              </a:solidFill>
              <a:ln w="12700">
                <a:solidFill>
                  <a:schemeClr val="tx1"/>
                </a:solidFill>
                <a:miter lim="800000"/>
                <a:headEnd/>
                <a:tailEnd/>
              </a:ln>
            </p:spPr>
            <p:txBody>
              <a:bodyPr wrap="none" anchor="ctr"/>
              <a:lstStyle/>
              <a:p>
                <a:endParaRPr lang="en-US"/>
              </a:p>
            </p:txBody>
          </p:sp>
          <p:sp>
            <p:nvSpPr>
              <p:cNvPr id="27" name="Rectangle 39"/>
              <p:cNvSpPr>
                <a:spLocks noChangeArrowheads="1"/>
              </p:cNvSpPr>
              <p:nvPr/>
            </p:nvSpPr>
            <p:spPr bwMode="auto">
              <a:xfrm>
                <a:off x="3140" y="1360"/>
                <a:ext cx="575" cy="632"/>
              </a:xfrm>
              <a:prstGeom prst="rect">
                <a:avLst/>
              </a:prstGeom>
              <a:solidFill>
                <a:srgbClr val="99FF66"/>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sz="1000" b="1">
                    <a:latin typeface="Times New Roman" pitchFamily="18" charset="0"/>
                  </a:rPr>
                  <a:t>Recall</a:t>
                </a:r>
              </a:p>
              <a:p>
                <a:r>
                  <a:rPr lang="en-US" sz="1000" b="1">
                    <a:latin typeface="Times New Roman" pitchFamily="18" charset="0"/>
                  </a:rPr>
                  <a:t>Recognition</a:t>
                </a:r>
              </a:p>
              <a:p>
                <a:endParaRPr lang="en-US" sz="1000" b="1">
                  <a:latin typeface="Times New Roman" pitchFamily="18" charset="0"/>
                </a:endParaRPr>
              </a:p>
              <a:p>
                <a:endParaRPr lang="en-US" sz="1000" b="1">
                  <a:latin typeface="Times New Roman" pitchFamily="18" charset="0"/>
                </a:endParaRPr>
              </a:p>
              <a:p>
                <a:r>
                  <a:rPr lang="en-US" sz="1000" b="1">
                    <a:latin typeface="Times New Roman" pitchFamily="18" charset="0"/>
                  </a:rPr>
                  <a:t>Purchase</a:t>
                </a:r>
              </a:p>
              <a:p>
                <a:r>
                  <a:rPr lang="en-US" sz="1000" b="1">
                    <a:latin typeface="Times New Roman" pitchFamily="18" charset="0"/>
                  </a:rPr>
                  <a:t>Consumption</a:t>
                </a:r>
              </a:p>
            </p:txBody>
          </p:sp>
        </p:grpSp>
        <p:grpSp>
          <p:nvGrpSpPr>
            <p:cNvPr id="15" name="Group 40"/>
            <p:cNvGrpSpPr>
              <a:grpSpLocks/>
            </p:cNvGrpSpPr>
            <p:nvPr/>
          </p:nvGrpSpPr>
          <p:grpSpPr bwMode="auto">
            <a:xfrm>
              <a:off x="2502" y="2529"/>
              <a:ext cx="1482" cy="1120"/>
              <a:chOff x="2502" y="2529"/>
              <a:chExt cx="1482" cy="1120"/>
            </a:xfrm>
          </p:grpSpPr>
          <p:sp>
            <p:nvSpPr>
              <p:cNvPr id="17" name="Rectangle 41"/>
              <p:cNvSpPr>
                <a:spLocks noChangeArrowheads="1"/>
              </p:cNvSpPr>
              <p:nvPr/>
            </p:nvSpPr>
            <p:spPr bwMode="auto">
              <a:xfrm>
                <a:off x="2502" y="2529"/>
                <a:ext cx="1482" cy="1120"/>
              </a:xfrm>
              <a:prstGeom prst="rect">
                <a:avLst/>
              </a:prstGeom>
              <a:solidFill>
                <a:srgbClr val="FF66FF"/>
              </a:solidFill>
              <a:ln w="12700">
                <a:solidFill>
                  <a:schemeClr val="tx1"/>
                </a:solidFill>
                <a:miter lim="800000"/>
                <a:headEnd/>
                <a:tailEnd/>
              </a:ln>
            </p:spPr>
            <p:txBody>
              <a:bodyPr lIns="90488" tIns="44450" rIns="90488" bIns="44450">
                <a:spAutoFit/>
              </a:bodyPr>
              <a:lstStyle/>
              <a:p>
                <a:r>
                  <a:rPr lang="en-US" sz="1000" b="1">
                    <a:latin typeface="Times New Roman" pitchFamily="18" charset="0"/>
                  </a:rPr>
                  <a:t>                  Brand Associations</a:t>
                </a:r>
              </a:p>
              <a:p>
                <a:endParaRPr lang="en-US" sz="1000" b="1">
                  <a:latin typeface="Times New Roman" pitchFamily="18" charset="0"/>
                </a:endParaRPr>
              </a:p>
              <a:p>
                <a:endParaRPr lang="en-US" sz="1000" b="1">
                  <a:latin typeface="Times New Roman" pitchFamily="18" charset="0"/>
                </a:endParaRPr>
              </a:p>
              <a:p>
                <a:r>
                  <a:rPr lang="en-US" sz="1000" b="1">
                    <a:latin typeface="Times New Roman" pitchFamily="18" charset="0"/>
                  </a:rPr>
                  <a:t>Strong	</a:t>
                </a:r>
              </a:p>
              <a:p>
                <a:endParaRPr lang="en-US" sz="1000" b="1">
                  <a:latin typeface="Times New Roman" pitchFamily="18" charset="0"/>
                </a:endParaRPr>
              </a:p>
              <a:p>
                <a:endParaRPr lang="en-US" sz="1000" b="1">
                  <a:latin typeface="Times New Roman" pitchFamily="18" charset="0"/>
                </a:endParaRPr>
              </a:p>
              <a:p>
                <a:r>
                  <a:rPr lang="en-US" sz="1000" b="1">
                    <a:latin typeface="Times New Roman" pitchFamily="18" charset="0"/>
                  </a:rPr>
                  <a:t>Favorable</a:t>
                </a:r>
              </a:p>
              <a:p>
                <a:endParaRPr lang="en-US" sz="1000" b="1">
                  <a:latin typeface="Times New Roman" pitchFamily="18" charset="0"/>
                </a:endParaRPr>
              </a:p>
              <a:p>
                <a:endParaRPr lang="en-US" sz="1000" b="1">
                  <a:latin typeface="Times New Roman" pitchFamily="18" charset="0"/>
                </a:endParaRPr>
              </a:p>
              <a:p>
                <a:r>
                  <a:rPr lang="en-US" sz="1000" b="1">
                    <a:latin typeface="Times New Roman" pitchFamily="18" charset="0"/>
                  </a:rPr>
                  <a:t>Unique</a:t>
                </a:r>
              </a:p>
              <a:p>
                <a:pPr eaLnBrk="1" hangingPunct="1"/>
                <a:endParaRPr lang="en-US" sz="1000" b="1">
                  <a:latin typeface="Times New Roman" pitchFamily="18" charset="0"/>
                </a:endParaRPr>
              </a:p>
            </p:txBody>
          </p:sp>
          <p:sp>
            <p:nvSpPr>
              <p:cNvPr id="18" name="Line 42"/>
              <p:cNvSpPr>
                <a:spLocks noChangeShapeType="1"/>
              </p:cNvSpPr>
              <p:nvPr/>
            </p:nvSpPr>
            <p:spPr bwMode="auto">
              <a:xfrm>
                <a:off x="2511" y="2667"/>
                <a:ext cx="146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9" name="AutoShape 43"/>
              <p:cNvSpPr>
                <a:spLocks noChangeArrowheads="1"/>
              </p:cNvSpPr>
              <p:nvPr/>
            </p:nvSpPr>
            <p:spPr bwMode="auto">
              <a:xfrm rot="-5400000">
                <a:off x="2993" y="3245"/>
                <a:ext cx="126" cy="462"/>
              </a:xfrm>
              <a:prstGeom prst="triangle">
                <a:avLst>
                  <a:gd name="adj" fmla="val 49972"/>
                </a:avLst>
              </a:prstGeom>
              <a:noFill/>
              <a:ln w="12700">
                <a:solidFill>
                  <a:srgbClr val="CC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 name="AutoShape 44"/>
              <p:cNvSpPr>
                <a:spLocks noChangeArrowheads="1"/>
              </p:cNvSpPr>
              <p:nvPr/>
            </p:nvSpPr>
            <p:spPr bwMode="auto">
              <a:xfrm rot="-5400000">
                <a:off x="3081" y="2961"/>
                <a:ext cx="158" cy="462"/>
              </a:xfrm>
              <a:prstGeom prst="triangle">
                <a:avLst>
                  <a:gd name="adj" fmla="val 49972"/>
                </a:avLst>
              </a:prstGeom>
              <a:noFill/>
              <a:ln w="12700">
                <a:solidFill>
                  <a:srgbClr val="CC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 name="AutoShape 45"/>
              <p:cNvSpPr>
                <a:spLocks noChangeArrowheads="1"/>
              </p:cNvSpPr>
              <p:nvPr/>
            </p:nvSpPr>
            <p:spPr bwMode="auto">
              <a:xfrm rot="-5400000">
                <a:off x="2977" y="2677"/>
                <a:ext cx="126" cy="462"/>
              </a:xfrm>
              <a:prstGeom prst="triangle">
                <a:avLst>
                  <a:gd name="adj" fmla="val 49972"/>
                </a:avLst>
              </a:prstGeom>
              <a:noFill/>
              <a:ln w="12700">
                <a:solidFill>
                  <a:srgbClr val="CC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 name="Rectangle 46"/>
              <p:cNvSpPr>
                <a:spLocks noChangeArrowheads="1"/>
              </p:cNvSpPr>
              <p:nvPr/>
            </p:nvSpPr>
            <p:spPr bwMode="auto">
              <a:xfrm>
                <a:off x="3188" y="2782"/>
                <a:ext cx="761" cy="824"/>
              </a:xfrm>
              <a:prstGeom prst="rect">
                <a:avLst/>
              </a:prstGeom>
              <a:solidFill>
                <a:srgbClr val="CC0099"/>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r>
                  <a:rPr lang="en-US" sz="1000" b="1">
                    <a:latin typeface="Times New Roman" pitchFamily="18" charset="0"/>
                  </a:rPr>
                  <a:t>Relevance</a:t>
                </a:r>
              </a:p>
              <a:p>
                <a:r>
                  <a:rPr lang="en-US" sz="1000" b="1">
                    <a:latin typeface="Times New Roman" pitchFamily="18" charset="0"/>
                  </a:rPr>
                  <a:t>Consistency</a:t>
                </a:r>
              </a:p>
              <a:p>
                <a:endParaRPr lang="en-US" sz="1000" b="1">
                  <a:latin typeface="Times New Roman" pitchFamily="18" charset="0"/>
                </a:endParaRPr>
              </a:p>
              <a:p>
                <a:r>
                  <a:rPr lang="en-US" sz="1000" b="1">
                    <a:latin typeface="Times New Roman" pitchFamily="18" charset="0"/>
                  </a:rPr>
                  <a:t>Desirable</a:t>
                </a:r>
              </a:p>
              <a:p>
                <a:r>
                  <a:rPr lang="en-US" sz="1000" b="1">
                    <a:latin typeface="Times New Roman" pitchFamily="18" charset="0"/>
                  </a:rPr>
                  <a:t>Deliverable</a:t>
                </a:r>
              </a:p>
              <a:p>
                <a:endParaRPr lang="en-US" sz="1000" b="1">
                  <a:latin typeface="Times New Roman" pitchFamily="18" charset="0"/>
                </a:endParaRPr>
              </a:p>
              <a:p>
                <a:r>
                  <a:rPr lang="en-US" sz="1000" b="1">
                    <a:latin typeface="Times New Roman" pitchFamily="18" charset="0"/>
                  </a:rPr>
                  <a:t>Point-of-parity</a:t>
                </a:r>
              </a:p>
              <a:p>
                <a:r>
                  <a:rPr lang="en-US" sz="1000" b="1">
                    <a:latin typeface="Times New Roman" pitchFamily="18" charset="0"/>
                  </a:rPr>
                  <a:t>Point-of-difference</a:t>
                </a:r>
              </a:p>
            </p:txBody>
          </p:sp>
        </p:grpSp>
        <p:sp>
          <p:nvSpPr>
            <p:cNvPr id="16" name="Line 47"/>
            <p:cNvSpPr>
              <a:spLocks noChangeShapeType="1"/>
            </p:cNvSpPr>
            <p:nvPr/>
          </p:nvSpPr>
          <p:spPr bwMode="auto">
            <a:xfrm>
              <a:off x="4095" y="2340"/>
              <a:ext cx="104" cy="0"/>
            </a:xfrm>
            <a:prstGeom prst="line">
              <a:avLst/>
            </a:prstGeom>
            <a:noFill/>
            <a:ln w="25400">
              <a:solidFill>
                <a:srgbClr val="FF99CC"/>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grpSp>
    </p:spTree>
    <p:extLst>
      <p:ext uri="{BB962C8B-B14F-4D97-AF65-F5344CB8AC3E}">
        <p14:creationId xmlns:p14="http://schemas.microsoft.com/office/powerpoint/2010/main" xmlns="" val="9682563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381000" y="990600"/>
            <a:ext cx="2209800" cy="1371600"/>
          </a:xfrm>
          <a:prstGeom prst="bevel">
            <a:avLst>
              <a:gd name="adj" fmla="val 12500"/>
            </a:avLst>
          </a:prstGeom>
          <a:solidFill>
            <a:schemeClr val="accent1"/>
          </a:solidFill>
          <a:ln w="12700">
            <a:solidFill>
              <a:schemeClr val="tx1"/>
            </a:solidFill>
            <a:miter lim="800000"/>
            <a:headEnd/>
            <a:tailEnd/>
          </a:ln>
        </p:spPr>
        <p:txBody>
          <a:bodyPr wrap="none" anchor="ctr"/>
          <a:lstStyle/>
          <a:p>
            <a:pPr algn="ctr"/>
            <a:r>
              <a:rPr lang="en-US" b="1"/>
              <a:t>THOUGHTS</a:t>
            </a:r>
          </a:p>
        </p:txBody>
      </p:sp>
      <p:sp>
        <p:nvSpPr>
          <p:cNvPr id="3" name="AutoShape 6"/>
          <p:cNvSpPr>
            <a:spLocks noChangeArrowheads="1"/>
          </p:cNvSpPr>
          <p:nvPr/>
        </p:nvSpPr>
        <p:spPr bwMode="auto">
          <a:xfrm>
            <a:off x="3581400" y="1295400"/>
            <a:ext cx="2209800" cy="1371600"/>
          </a:xfrm>
          <a:prstGeom prst="bevel">
            <a:avLst>
              <a:gd name="adj" fmla="val 12500"/>
            </a:avLst>
          </a:prstGeom>
          <a:solidFill>
            <a:srgbClr val="808000"/>
          </a:solidFill>
          <a:ln w="12700">
            <a:solidFill>
              <a:schemeClr val="tx1"/>
            </a:solidFill>
            <a:miter lim="800000"/>
            <a:headEnd/>
            <a:tailEnd/>
          </a:ln>
        </p:spPr>
        <p:txBody>
          <a:bodyPr wrap="none" anchor="ctr"/>
          <a:lstStyle/>
          <a:p>
            <a:pPr algn="ctr"/>
            <a:r>
              <a:rPr lang="en-US" b="1"/>
              <a:t>FEELINGS</a:t>
            </a:r>
          </a:p>
        </p:txBody>
      </p:sp>
      <p:sp>
        <p:nvSpPr>
          <p:cNvPr id="4" name="AutoShape 7"/>
          <p:cNvSpPr>
            <a:spLocks noChangeArrowheads="1"/>
          </p:cNvSpPr>
          <p:nvPr/>
        </p:nvSpPr>
        <p:spPr bwMode="auto">
          <a:xfrm>
            <a:off x="1981200" y="2971800"/>
            <a:ext cx="2209800" cy="1371600"/>
          </a:xfrm>
          <a:prstGeom prst="bevel">
            <a:avLst>
              <a:gd name="adj" fmla="val 12500"/>
            </a:avLst>
          </a:prstGeom>
          <a:solidFill>
            <a:srgbClr val="CC9900"/>
          </a:solidFill>
          <a:ln w="12700">
            <a:solidFill>
              <a:schemeClr val="tx1"/>
            </a:solidFill>
            <a:miter lim="800000"/>
            <a:headEnd/>
            <a:tailEnd/>
          </a:ln>
        </p:spPr>
        <p:txBody>
          <a:bodyPr wrap="none" anchor="ctr"/>
          <a:lstStyle/>
          <a:p>
            <a:pPr algn="ctr"/>
            <a:r>
              <a:rPr lang="en-US" b="1"/>
              <a:t>IMAGES</a:t>
            </a:r>
          </a:p>
        </p:txBody>
      </p:sp>
      <p:sp>
        <p:nvSpPr>
          <p:cNvPr id="5" name="AutoShape 8"/>
          <p:cNvSpPr>
            <a:spLocks noChangeArrowheads="1"/>
          </p:cNvSpPr>
          <p:nvPr/>
        </p:nvSpPr>
        <p:spPr bwMode="auto">
          <a:xfrm>
            <a:off x="914400" y="4648200"/>
            <a:ext cx="2209800" cy="1371600"/>
          </a:xfrm>
          <a:prstGeom prst="bevel">
            <a:avLst>
              <a:gd name="adj" fmla="val 12500"/>
            </a:avLst>
          </a:prstGeom>
          <a:solidFill>
            <a:srgbClr val="CCCC00"/>
          </a:solidFill>
          <a:ln w="12700">
            <a:solidFill>
              <a:schemeClr val="tx1"/>
            </a:solidFill>
            <a:miter lim="800000"/>
            <a:headEnd/>
            <a:tailEnd/>
          </a:ln>
        </p:spPr>
        <p:txBody>
          <a:bodyPr wrap="none" anchor="ctr"/>
          <a:lstStyle/>
          <a:p>
            <a:pPr algn="ctr"/>
            <a:r>
              <a:rPr lang="en-US" b="1"/>
              <a:t>PERCEPTIONS</a:t>
            </a:r>
          </a:p>
        </p:txBody>
      </p:sp>
      <p:sp>
        <p:nvSpPr>
          <p:cNvPr id="6" name="AutoShape 9"/>
          <p:cNvSpPr>
            <a:spLocks noChangeArrowheads="1"/>
          </p:cNvSpPr>
          <p:nvPr/>
        </p:nvSpPr>
        <p:spPr bwMode="auto">
          <a:xfrm>
            <a:off x="3810000" y="5181600"/>
            <a:ext cx="2209800" cy="1371600"/>
          </a:xfrm>
          <a:prstGeom prst="bevel">
            <a:avLst>
              <a:gd name="adj" fmla="val 12500"/>
            </a:avLst>
          </a:prstGeom>
          <a:solidFill>
            <a:srgbClr val="99CC00"/>
          </a:solidFill>
          <a:ln w="12700">
            <a:solidFill>
              <a:schemeClr val="tx1"/>
            </a:solidFill>
            <a:miter lim="800000"/>
            <a:headEnd/>
            <a:tailEnd/>
          </a:ln>
        </p:spPr>
        <p:txBody>
          <a:bodyPr wrap="none" anchor="ctr"/>
          <a:lstStyle/>
          <a:p>
            <a:pPr algn="ctr"/>
            <a:endParaRPr lang="en-US"/>
          </a:p>
        </p:txBody>
      </p:sp>
      <p:sp>
        <p:nvSpPr>
          <p:cNvPr id="7" name="Text Box 4"/>
          <p:cNvSpPr txBox="1">
            <a:spLocks noChangeArrowheads="1"/>
          </p:cNvSpPr>
          <p:nvPr/>
        </p:nvSpPr>
        <p:spPr bwMode="auto">
          <a:xfrm>
            <a:off x="236538" y="141288"/>
            <a:ext cx="6850062"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800" b="1" u="sng" dirty="0">
                <a:solidFill>
                  <a:srgbClr val="FFCC66"/>
                </a:solidFill>
              </a:rPr>
              <a:t>Customer Brand Knowledge Structures</a:t>
            </a:r>
          </a:p>
        </p:txBody>
      </p:sp>
    </p:spTree>
    <p:extLst>
      <p:ext uri="{BB962C8B-B14F-4D97-AF65-F5344CB8AC3E}">
        <p14:creationId xmlns:p14="http://schemas.microsoft.com/office/powerpoint/2010/main" xmlns="" val="19034932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962400" y="4724400"/>
            <a:ext cx="4876800" cy="1752600"/>
          </a:xfrm>
          <a:prstGeom prst="rect">
            <a:avLst/>
          </a:prstGeom>
          <a:noFill/>
          <a:extLst>
            <a:ext uri="{909E8E84-426E-40DD-AFC4-6F175D3DCCD1}">
              <a14:hiddenFill xmlns:a14="http://schemas.microsoft.com/office/drawing/2010/main" xmlns="">
                <a:solidFill>
                  <a:srgbClr val="FEFF72"/>
                </a:solidFill>
              </a14:hiddenFill>
            </a:ex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89803" dir="2700000" algn="ctr" rotWithShape="0">
                    <a:schemeClr val="bg2"/>
                  </a:outerShdw>
                </a:effectLst>
              </a14:hiddenEffects>
            </a:ext>
          </a:extLst>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Tx/>
              <a:buNone/>
            </a:pPr>
            <a:r>
              <a:rPr lang="en-US" sz="5400" b="1" dirty="0" smtClean="0">
                <a:latin typeface="Times New Roman" pitchFamily="18" charset="0"/>
              </a:rPr>
              <a:t>Buying and</a:t>
            </a:r>
          </a:p>
          <a:p>
            <a:pPr algn="ctr">
              <a:lnSpc>
                <a:spcPct val="90000"/>
              </a:lnSpc>
              <a:buFontTx/>
              <a:buNone/>
            </a:pPr>
            <a:r>
              <a:rPr lang="en-US" sz="5400" b="1" dirty="0" smtClean="0">
                <a:latin typeface="Times New Roman" pitchFamily="18" charset="0"/>
              </a:rPr>
              <a:t>Disposing</a:t>
            </a:r>
          </a:p>
        </p:txBody>
      </p:sp>
    </p:spTree>
    <p:extLst>
      <p:ext uri="{BB962C8B-B14F-4D97-AF65-F5344CB8AC3E}">
        <p14:creationId xmlns:p14="http://schemas.microsoft.com/office/powerpoint/2010/main" xmlns="" val="11003156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609600" y="1676400"/>
            <a:ext cx="8305800" cy="4953000"/>
            <a:chOff x="384" y="1056"/>
            <a:chExt cx="5232" cy="3120"/>
          </a:xfrm>
        </p:grpSpPr>
        <p:sp>
          <p:nvSpPr>
            <p:cNvPr id="3" name="Rectangle 5"/>
            <p:cNvSpPr>
              <a:spLocks noChangeArrowheads="1"/>
            </p:cNvSpPr>
            <p:nvPr/>
          </p:nvSpPr>
          <p:spPr bwMode="auto">
            <a:xfrm>
              <a:off x="384" y="1056"/>
              <a:ext cx="5184" cy="590"/>
            </a:xfrm>
            <a:prstGeom prst="rect">
              <a:avLst/>
            </a:prstGeom>
            <a:gradFill rotWithShape="0">
              <a:gsLst>
                <a:gs pos="0">
                  <a:srgbClr val="EAEC5E"/>
                </a:gs>
                <a:gs pos="100000">
                  <a:srgbClr val="ECEE6E"/>
                </a:gs>
              </a:gsLst>
              <a:lin ang="5400000" scaled="1"/>
            </a:gradFill>
            <a:ln>
              <a:noFill/>
            </a:ln>
            <a:effectLst/>
            <a:extLs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107763" dir="2700000" algn="ctr" rotWithShape="0">
                      <a:srgbClr val="676767"/>
                    </a:outerShdw>
                  </a:effectLst>
                </a14:hiddenEffects>
              </a:ext>
            </a:extLst>
          </p:spPr>
          <p:txBody>
            <a:bodyPr wrap="none" lIns="90488" tIns="44450" rIns="90488" bIns="44450" anchor="ctr"/>
            <a:lstStyle/>
            <a:p>
              <a:pPr algn="ctr">
                <a:lnSpc>
                  <a:spcPct val="90000"/>
                </a:lnSpc>
              </a:pPr>
              <a:r>
                <a:rPr lang="en-US" b="1" i="1">
                  <a:solidFill>
                    <a:srgbClr val="000000"/>
                  </a:solidFill>
                  <a:latin typeface="Arial" charset="0"/>
                </a:rPr>
                <a:t>Economic Shopper</a:t>
              </a:r>
              <a:endParaRPr lang="en-US" b="1">
                <a:solidFill>
                  <a:srgbClr val="000000"/>
                </a:solidFill>
                <a:latin typeface="Arial" charset="0"/>
              </a:endParaRPr>
            </a:p>
            <a:p>
              <a:pPr algn="ctr">
                <a:lnSpc>
                  <a:spcPct val="90000"/>
                </a:lnSpc>
              </a:pPr>
              <a:r>
                <a:rPr lang="en-US" sz="2200" b="1">
                  <a:solidFill>
                    <a:srgbClr val="000000"/>
                  </a:solidFill>
                  <a:latin typeface="Arial" charset="0"/>
                </a:rPr>
                <a:t>Rational, Goal-Oriented, Maximize Value of Their Dollar </a:t>
              </a:r>
            </a:p>
          </p:txBody>
        </p:sp>
        <p:sp>
          <p:nvSpPr>
            <p:cNvPr id="4" name="Rectangle 6"/>
            <p:cNvSpPr>
              <a:spLocks noChangeArrowheads="1"/>
            </p:cNvSpPr>
            <p:nvPr/>
          </p:nvSpPr>
          <p:spPr bwMode="auto">
            <a:xfrm>
              <a:off x="384" y="1680"/>
              <a:ext cx="5184" cy="624"/>
            </a:xfrm>
            <a:prstGeom prst="rect">
              <a:avLst/>
            </a:prstGeom>
            <a:gradFill rotWithShape="0">
              <a:gsLst>
                <a:gs pos="0">
                  <a:srgbClr val="C8FEC8"/>
                </a:gs>
                <a:gs pos="100000">
                  <a:srgbClr val="C8FEC8"/>
                </a:gs>
              </a:gsLst>
              <a:lin ang="5400000" scaled="1"/>
            </a:gradFill>
            <a:ln>
              <a:noFill/>
            </a:ln>
            <a:effectLst/>
            <a:extLs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107763" dir="2700000" algn="ctr" rotWithShape="0">
                      <a:srgbClr val="676767"/>
                    </a:outerShdw>
                  </a:effectLst>
                </a14:hiddenEffects>
              </a:ext>
            </a:extLst>
          </p:spPr>
          <p:txBody>
            <a:bodyPr wrap="none" lIns="90488" tIns="44450" rIns="90488" bIns="44450" anchor="ctr"/>
            <a:lstStyle/>
            <a:p>
              <a:pPr algn="ctr">
                <a:lnSpc>
                  <a:spcPct val="90000"/>
                </a:lnSpc>
              </a:pPr>
              <a:r>
                <a:rPr lang="en-US" b="1" i="1">
                  <a:solidFill>
                    <a:srgbClr val="000000"/>
                  </a:solidFill>
                  <a:latin typeface="Arial" charset="0"/>
                </a:rPr>
                <a:t>Personalized Shopper</a:t>
              </a:r>
            </a:p>
            <a:p>
              <a:pPr algn="ctr">
                <a:lnSpc>
                  <a:spcPct val="90000"/>
                </a:lnSpc>
              </a:pPr>
              <a:r>
                <a:rPr lang="en-US" sz="2200" b="1">
                  <a:solidFill>
                    <a:srgbClr val="000000"/>
                  </a:solidFill>
                  <a:latin typeface="Arial" charset="0"/>
                </a:rPr>
                <a:t>Forms Strong Attachments to Store Personnel</a:t>
              </a:r>
            </a:p>
          </p:txBody>
        </p:sp>
        <p:sp>
          <p:nvSpPr>
            <p:cNvPr id="5" name="Rectangle 7"/>
            <p:cNvSpPr>
              <a:spLocks noChangeArrowheads="1"/>
            </p:cNvSpPr>
            <p:nvPr/>
          </p:nvSpPr>
          <p:spPr bwMode="auto">
            <a:xfrm>
              <a:off x="384" y="2352"/>
              <a:ext cx="5184" cy="528"/>
            </a:xfrm>
            <a:prstGeom prst="rect">
              <a:avLst/>
            </a:prstGeom>
            <a:gradFill rotWithShape="0">
              <a:gsLst>
                <a:gs pos="0">
                  <a:srgbClr val="00DFCA"/>
                </a:gs>
                <a:gs pos="100000">
                  <a:srgbClr val="00DFCA"/>
                </a:gs>
              </a:gsLst>
              <a:path path="shape">
                <a:fillToRect l="50000" t="50000" r="50000" b="50000"/>
              </a:path>
            </a:gradFill>
            <a:ln>
              <a:noFill/>
            </a:ln>
            <a:effectLst/>
            <a:extLs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107763" dir="2700000" algn="ctr" rotWithShape="0">
                      <a:srgbClr val="676767"/>
                    </a:outerShdw>
                  </a:effectLst>
                </a14:hiddenEffects>
              </a:ext>
            </a:extLst>
          </p:spPr>
          <p:txBody>
            <a:bodyPr wrap="none" lIns="90488" tIns="44450" rIns="90488" bIns="44450" anchor="ctr"/>
            <a:lstStyle/>
            <a:p>
              <a:pPr algn="ctr">
                <a:lnSpc>
                  <a:spcPct val="90000"/>
                </a:lnSpc>
              </a:pPr>
              <a:r>
                <a:rPr lang="en-US" b="1" i="1">
                  <a:solidFill>
                    <a:srgbClr val="000000"/>
                  </a:solidFill>
                  <a:latin typeface="Arial" charset="0"/>
                </a:rPr>
                <a:t>Ethical Shopper</a:t>
              </a:r>
            </a:p>
            <a:p>
              <a:pPr algn="ctr">
                <a:lnSpc>
                  <a:spcPct val="90000"/>
                </a:lnSpc>
              </a:pPr>
              <a:r>
                <a:rPr lang="en-US" sz="2200" b="1">
                  <a:solidFill>
                    <a:srgbClr val="000000"/>
                  </a:solidFill>
                  <a:latin typeface="Arial" charset="0"/>
                </a:rPr>
                <a:t>Supports Locally Owned Stores Rather Than Big Chains</a:t>
              </a:r>
            </a:p>
          </p:txBody>
        </p:sp>
        <p:sp>
          <p:nvSpPr>
            <p:cNvPr id="6" name="Rectangle 8"/>
            <p:cNvSpPr>
              <a:spLocks noChangeArrowheads="1"/>
            </p:cNvSpPr>
            <p:nvPr/>
          </p:nvSpPr>
          <p:spPr bwMode="auto">
            <a:xfrm>
              <a:off x="384" y="2928"/>
              <a:ext cx="5184" cy="576"/>
            </a:xfrm>
            <a:prstGeom prst="rect">
              <a:avLst/>
            </a:prstGeom>
            <a:gradFill rotWithShape="0">
              <a:gsLst>
                <a:gs pos="0">
                  <a:srgbClr val="F39FD1"/>
                </a:gs>
                <a:gs pos="100000">
                  <a:srgbClr val="F4A9D6"/>
                </a:gs>
              </a:gsLst>
              <a:path path="shape">
                <a:fillToRect l="50000" t="50000" r="50000" b="50000"/>
              </a:path>
            </a:gradFill>
            <a:ln>
              <a:noFill/>
            </a:ln>
            <a:effectLst/>
            <a:extLs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107763" dir="2700000" algn="ctr" rotWithShape="0">
                      <a:srgbClr val="676767"/>
                    </a:outerShdw>
                  </a:effectLst>
                </a14:hiddenEffects>
              </a:ext>
            </a:extLst>
          </p:spPr>
          <p:txBody>
            <a:bodyPr wrap="none" lIns="90488" tIns="44450" rIns="90488" bIns="44450" anchor="ctr"/>
            <a:lstStyle/>
            <a:p>
              <a:pPr algn="ctr">
                <a:lnSpc>
                  <a:spcPct val="90000"/>
                </a:lnSpc>
              </a:pPr>
              <a:r>
                <a:rPr lang="en-US" b="1" i="1">
                  <a:solidFill>
                    <a:srgbClr val="000000"/>
                  </a:solidFill>
                  <a:latin typeface="Arial" charset="0"/>
                </a:rPr>
                <a:t>Apathetic Shopper</a:t>
              </a:r>
            </a:p>
            <a:p>
              <a:pPr algn="ctr">
                <a:lnSpc>
                  <a:spcPct val="90000"/>
                </a:lnSpc>
              </a:pPr>
              <a:r>
                <a:rPr lang="en-US" sz="2200" b="1">
                  <a:solidFill>
                    <a:srgbClr val="000000"/>
                  </a:solidFill>
                  <a:latin typeface="Arial" charset="0"/>
                </a:rPr>
                <a:t>Doesn’t Like to Shop, a Necessary But Unpleasant Chore</a:t>
              </a:r>
            </a:p>
          </p:txBody>
        </p:sp>
        <p:sp>
          <p:nvSpPr>
            <p:cNvPr id="7" name="Rectangle 9"/>
            <p:cNvSpPr>
              <a:spLocks noChangeArrowheads="1"/>
            </p:cNvSpPr>
            <p:nvPr/>
          </p:nvSpPr>
          <p:spPr bwMode="auto">
            <a:xfrm>
              <a:off x="384" y="3536"/>
              <a:ext cx="5232" cy="640"/>
            </a:xfrm>
            <a:prstGeom prst="rect">
              <a:avLst/>
            </a:prstGeom>
            <a:gradFill rotWithShape="0">
              <a:gsLst>
                <a:gs pos="0">
                  <a:srgbClr val="FFA27C"/>
                </a:gs>
                <a:gs pos="100000">
                  <a:srgbClr val="FFA27C"/>
                </a:gs>
              </a:gsLst>
              <a:path path="shape">
                <a:fillToRect l="50000" t="50000" r="50000" b="50000"/>
              </a:path>
            </a:gradFill>
            <a:ln>
              <a:noFill/>
            </a:ln>
            <a:effectLst/>
            <a:extLst>
              <a:ext uri="{91240B29-F687-4F45-9708-019B960494DF}">
                <a14:hiddenLine xmlns:a14="http://schemas.microsoft.com/office/drawing/2010/main" xmlns="" w="12700">
                  <a:solidFill>
                    <a:srgbClr val="C073FA"/>
                  </a:solidFill>
                  <a:miter lim="800000"/>
                  <a:headEnd/>
                  <a:tailEnd/>
                </a14:hiddenLine>
              </a:ext>
              <a:ext uri="{AF507438-7753-43E0-B8FC-AC1667EBCBE1}">
                <a14:hiddenEffects xmlns:a14="http://schemas.microsoft.com/office/drawing/2010/main" xmlns="">
                  <a:effectLst>
                    <a:outerShdw dist="107763" dir="2700000" algn="ctr" rotWithShape="0">
                      <a:srgbClr val="676767"/>
                    </a:outerShdw>
                  </a:effectLst>
                </a14:hiddenEffects>
              </a:ext>
            </a:extLst>
          </p:spPr>
          <p:txBody>
            <a:bodyPr wrap="none" lIns="90488" tIns="44450" rIns="90488" bIns="44450" anchor="ctr"/>
            <a:lstStyle/>
            <a:p>
              <a:pPr algn="ctr">
                <a:lnSpc>
                  <a:spcPct val="90000"/>
                </a:lnSpc>
              </a:pPr>
              <a:r>
                <a:rPr lang="en-US" b="1" i="1">
                  <a:solidFill>
                    <a:srgbClr val="000000"/>
                  </a:solidFill>
                  <a:latin typeface="Arial" charset="0"/>
                </a:rPr>
                <a:t>Recreational Shopper</a:t>
              </a:r>
            </a:p>
            <a:p>
              <a:pPr algn="ctr">
                <a:lnSpc>
                  <a:spcPct val="90000"/>
                </a:lnSpc>
              </a:pPr>
              <a:r>
                <a:rPr lang="en-US" sz="2200" b="1">
                  <a:solidFill>
                    <a:srgbClr val="000000"/>
                  </a:solidFill>
                  <a:latin typeface="Arial" charset="0"/>
                </a:rPr>
                <a:t>Views Shopping as a Fun, Social Activity</a:t>
              </a:r>
            </a:p>
          </p:txBody>
        </p:sp>
      </p:grpSp>
    </p:spTree>
    <p:extLst>
      <p:ext uri="{BB962C8B-B14F-4D97-AF65-F5344CB8AC3E}">
        <p14:creationId xmlns:p14="http://schemas.microsoft.com/office/powerpoint/2010/main" xmlns="" val="33707567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33400" y="228600"/>
            <a:ext cx="8153400" cy="1066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100" i="1" smtClean="0"/>
              <a:t>Attitude Change and Interactive Communications</a:t>
            </a:r>
            <a:endParaRPr lang="en-US" sz="3100" i="1" dirty="0"/>
          </a:p>
        </p:txBody>
      </p:sp>
      <p:sp>
        <p:nvSpPr>
          <p:cNvPr id="3" name="Rectangle 2"/>
          <p:cNvSpPr txBox="1">
            <a:spLocks noChangeArrowheads="1"/>
          </p:cNvSpPr>
          <p:nvPr/>
        </p:nvSpPr>
        <p:spPr>
          <a:xfrm>
            <a:off x="685800" y="381000"/>
            <a:ext cx="8153400" cy="1066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100" b="1" dirty="0">
              <a:latin typeface="+mn-lt"/>
            </a:endParaRPr>
          </a:p>
        </p:txBody>
      </p:sp>
    </p:spTree>
    <p:extLst>
      <p:ext uri="{BB962C8B-B14F-4D97-AF65-F5344CB8AC3E}">
        <p14:creationId xmlns:p14="http://schemas.microsoft.com/office/powerpoint/2010/main" xmlns="" val="217892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1259632" y="2708920"/>
            <a:ext cx="6400800" cy="1752600"/>
          </a:xfrm>
          <a:prstGeom prst="rect">
            <a:avLst/>
          </a:prstGeom>
          <a:noFill/>
          <a:ln/>
          <a:extLst>
            <a:ext uri="{909E8E84-426E-40DD-AFC4-6F175D3DCCD1}">
              <a14:hiddenFill xmlns:a14="http://schemas.microsoft.com/office/drawing/2010/main" xmlns="">
                <a:solidFill>
                  <a:srgbClr val="CCFFCC"/>
                </a:solidFill>
              </a14:hiddenFill>
            </a:ext>
          </a:ex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100" b="1" smtClean="0"/>
              <a:t>Communication and Consumer Behavior</a:t>
            </a:r>
            <a:endParaRPr lang="en-US" sz="4100" smtClean="0"/>
          </a:p>
          <a:p>
            <a:pPr algn="r"/>
            <a:endParaRPr lang="en-US" sz="4000" b="1" smtClean="0"/>
          </a:p>
          <a:p>
            <a:pPr algn="r"/>
            <a:endParaRPr lang="en-US" sz="4000" dirty="0"/>
          </a:p>
        </p:txBody>
      </p:sp>
    </p:spTree>
    <p:extLst>
      <p:ext uri="{BB962C8B-B14F-4D97-AF65-F5344CB8AC3E}">
        <p14:creationId xmlns:p14="http://schemas.microsoft.com/office/powerpoint/2010/main" xmlns="" val="339742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810000" y="5410200"/>
            <a:ext cx="5113338" cy="1190625"/>
          </a:xfrm>
          <a:prstGeom prst="rect">
            <a:avLst/>
          </a:prstGeom>
          <a:noFill/>
          <a:ln w="9525">
            <a:noFill/>
            <a:miter lim="800000"/>
            <a:headEnd/>
            <a:tailEnd/>
          </a:ln>
        </p:spPr>
        <p:txBody>
          <a:bodyPr wrap="none">
            <a:spAutoFit/>
          </a:bodyPr>
          <a:lstStyle/>
          <a:p>
            <a:pPr algn="ctr"/>
            <a:r>
              <a:rPr lang="en-US" sz="3600" b="1" u="sng">
                <a:latin typeface="Old English Text MT" pitchFamily="66" charset="0"/>
              </a:rPr>
              <a:t>COMMUNICATION</a:t>
            </a:r>
          </a:p>
          <a:p>
            <a:pPr algn="ctr"/>
            <a:r>
              <a:rPr lang="en-US" sz="3600" b="1" u="sng">
                <a:latin typeface="Old English Text MT" pitchFamily="66" charset="0"/>
              </a:rPr>
              <a:t>DESIGN</a:t>
            </a:r>
          </a:p>
        </p:txBody>
      </p:sp>
    </p:spTree>
    <p:extLst>
      <p:ext uri="{BB962C8B-B14F-4D97-AF65-F5344CB8AC3E}">
        <p14:creationId xmlns:p14="http://schemas.microsoft.com/office/powerpoint/2010/main" xmlns="" val="10052339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28600"/>
            <a:ext cx="7772400" cy="1066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i="1" smtClean="0"/>
              <a:t>Individual Decision Making</a:t>
            </a:r>
            <a:endParaRPr lang="en-US" i="1" dirty="0"/>
          </a:p>
        </p:txBody>
      </p:sp>
    </p:spTree>
    <p:extLst>
      <p:ext uri="{BB962C8B-B14F-4D97-AF65-F5344CB8AC3E}">
        <p14:creationId xmlns:p14="http://schemas.microsoft.com/office/powerpoint/2010/main" xmlns="" val="29706453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1371600" y="3886200"/>
            <a:ext cx="6400800" cy="1752600"/>
          </a:xfrm>
          <a:prstGeom prst="rect">
            <a:avLst/>
          </a:prstGeom>
          <a:noFill/>
          <a:ln/>
          <a:extLst>
            <a:ext uri="{909E8E84-426E-40DD-AFC4-6F175D3DCCD1}">
              <a14:hiddenFill xmlns:a14="http://schemas.microsoft.com/office/drawing/2010/main" xmlns="">
                <a:solidFill>
                  <a:srgbClr val="CCFFCC"/>
                </a:solidFill>
              </a14:hiddenFill>
            </a:ext>
          </a:extLst>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sz="4100" b="1" dirty="0" smtClean="0"/>
              <a:t>Purchase Process</a:t>
            </a:r>
            <a:endParaRPr lang="en-US" sz="4100" dirty="0" smtClean="0"/>
          </a:p>
          <a:p>
            <a:pPr algn="r"/>
            <a:endParaRPr lang="en-US" sz="4000" dirty="0"/>
          </a:p>
        </p:txBody>
      </p:sp>
    </p:spTree>
    <p:extLst>
      <p:ext uri="{BB962C8B-B14F-4D97-AF65-F5344CB8AC3E}">
        <p14:creationId xmlns:p14="http://schemas.microsoft.com/office/powerpoint/2010/main" xmlns="" val="22792545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p:cNvSpPr txBox="1">
            <a:spLocks noChangeArrowheads="1"/>
          </p:cNvSpPr>
          <p:nvPr/>
        </p:nvSpPr>
        <p:spPr>
          <a:xfrm>
            <a:off x="685800" y="228600"/>
            <a:ext cx="7772400" cy="1066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i="1" smtClean="0"/>
              <a:t>Personality and Lifestyles</a:t>
            </a:r>
            <a:endParaRPr lang="en-US" i="1" dirty="0"/>
          </a:p>
        </p:txBody>
      </p:sp>
    </p:spTree>
    <p:extLst>
      <p:ext uri="{BB962C8B-B14F-4D97-AF65-F5344CB8AC3E}">
        <p14:creationId xmlns:p14="http://schemas.microsoft.com/office/powerpoint/2010/main" xmlns="" val="30469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629" y="4267200"/>
            <a:ext cx="8052205" cy="830997"/>
          </a:xfrm>
          <a:prstGeom prst="rect">
            <a:avLst/>
          </a:prstGeom>
          <a:solidFill>
            <a:srgbClr val="9966FF">
              <a:alpha val="96863"/>
            </a:srgbClr>
          </a:solidFill>
          <a:ln w="57150">
            <a:solidFill>
              <a:srgbClr val="0070C0"/>
            </a:solidFill>
          </a:ln>
        </p:spPr>
        <p:txBody>
          <a:bodyPr wrap="none" rtlCol="0">
            <a:spAutoFit/>
          </a:bodyPr>
          <a:lstStyle/>
          <a:p>
            <a:pPr algn="ctr"/>
            <a:r>
              <a:rPr lang="en-US" sz="4800" b="1" dirty="0" smtClean="0">
                <a:solidFill>
                  <a:schemeClr val="bg1"/>
                </a:solidFill>
                <a:latin typeface="Blackadder ITC" pitchFamily="82" charset="0"/>
              </a:rPr>
              <a:t>Advertising and Consumer </a:t>
            </a:r>
            <a:r>
              <a:rPr lang="en-US" sz="4800" b="1" dirty="0" err="1" smtClean="0">
                <a:solidFill>
                  <a:schemeClr val="bg1"/>
                </a:solidFill>
                <a:latin typeface="Blackadder ITC" pitchFamily="82" charset="0"/>
              </a:rPr>
              <a:t>Behaviour</a:t>
            </a:r>
            <a:endParaRPr lang="en-US" sz="4800" b="1" dirty="0">
              <a:solidFill>
                <a:schemeClr val="bg1"/>
              </a:solidFill>
              <a:latin typeface="Blackadder ITC" pitchFamily="82" charset="0"/>
            </a:endParaRPr>
          </a:p>
        </p:txBody>
      </p:sp>
    </p:spTree>
    <p:extLst>
      <p:ext uri="{BB962C8B-B14F-4D97-AF65-F5344CB8AC3E}">
        <p14:creationId xmlns:p14="http://schemas.microsoft.com/office/powerpoint/2010/main" xmlns="" val="14613185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536927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486</Words>
  <Application>Microsoft Office PowerPoint</Application>
  <PresentationFormat>On-screen Show (4:3)</PresentationFormat>
  <Paragraphs>152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ZEENAT JABBAR</dc:creator>
  <cp:lastModifiedBy>Administrator</cp:lastModifiedBy>
  <cp:revision>6</cp:revision>
  <dcterms:created xsi:type="dcterms:W3CDTF">2013-12-06T03:24:03Z</dcterms:created>
  <dcterms:modified xsi:type="dcterms:W3CDTF">2013-12-17T08:48:07Z</dcterms:modified>
</cp:coreProperties>
</file>