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326" r:id="rId2"/>
    <p:sldId id="411" r:id="rId3"/>
    <p:sldId id="467" r:id="rId4"/>
    <p:sldId id="468" r:id="rId5"/>
    <p:sldId id="469" r:id="rId6"/>
    <p:sldId id="442" r:id="rId7"/>
    <p:sldId id="443" r:id="rId8"/>
    <p:sldId id="444" r:id="rId9"/>
    <p:sldId id="445" r:id="rId10"/>
    <p:sldId id="446" r:id="rId11"/>
    <p:sldId id="447" r:id="rId12"/>
    <p:sldId id="470" r:id="rId13"/>
    <p:sldId id="448" r:id="rId14"/>
    <p:sldId id="450" r:id="rId15"/>
    <p:sldId id="451" r:id="rId16"/>
    <p:sldId id="471" r:id="rId17"/>
    <p:sldId id="453" r:id="rId18"/>
    <p:sldId id="472" r:id="rId19"/>
    <p:sldId id="454" r:id="rId20"/>
    <p:sldId id="473" r:id="rId21"/>
    <p:sldId id="455" r:id="rId22"/>
    <p:sldId id="456" r:id="rId23"/>
    <p:sldId id="474" r:id="rId24"/>
    <p:sldId id="475" r:id="rId25"/>
    <p:sldId id="457" r:id="rId26"/>
    <p:sldId id="459" r:id="rId27"/>
    <p:sldId id="462" r:id="rId28"/>
    <p:sldId id="476" r:id="rId29"/>
    <p:sldId id="477" r:id="rId30"/>
    <p:sldId id="463" r:id="rId31"/>
    <p:sldId id="464" r:id="rId32"/>
    <p:sldId id="466" r:id="rId3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8B9"/>
    <a:srgbClr val="E39641"/>
    <a:srgbClr val="DE8422"/>
    <a:srgbClr val="FFCC66"/>
    <a:srgbClr val="9966FF"/>
    <a:srgbClr val="89C4FF"/>
    <a:srgbClr val="B1B1EB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83" autoAdjust="0"/>
    <p:restoredTop sz="94687" autoAdjust="0"/>
  </p:normalViewPr>
  <p:slideViewPr>
    <p:cSldViewPr>
      <p:cViewPr varScale="1">
        <p:scale>
          <a:sx n="75" d="100"/>
          <a:sy n="75" d="100"/>
        </p:scale>
        <p:origin x="-137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822"/>
    </p:cViewPr>
  </p:sorter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3DE05B8-6445-4AD5-9F9F-975C6A370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19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9DC7D6-EA3F-402D-B644-273DAD4B8967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D06F6B-D80D-49E5-A13E-9EAAC0EF1C98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5384F2-7EEF-4DCC-9929-A19F2FF8CAAE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AE66B5-0DA9-4541-A572-8FA9FC4DFDEE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577321F-A527-405A-9C54-0082D4846F47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542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54804A-2FFB-4727-907F-04FCAA660644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6B47534-B883-40D1-B7B7-7A00B20639A5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563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83A33A4-5FB4-4A76-9B9A-B0CFEB2747F9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E8ABE7-4817-4501-90C1-1BB5E1A24AA9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583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978FB2E-5EC0-4647-A0A1-8E24F1FE354D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593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95E227-FFB9-44C7-B803-417840E00FDD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604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44F33CF-D174-4640-B155-4D0776734227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614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EA5D1F0-0091-4468-BFF3-D4AA9CF175FA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624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7E2D1C-6FD2-4D95-AD80-26B2E8C4BE33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634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F12643-2E43-4D54-BBC0-92568E42247C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645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2BA12F-B9F6-4953-8FD8-0579750290C0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6553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C877B13-4C0C-4D48-BE4A-E3E3B74DCEA6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6656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740112-9783-40B6-A1F2-D804771C71B9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6758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41C0CE-103C-4CD3-95EF-E46231BF137F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6861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F1C256A-22F7-4F5D-8F99-190534854835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6963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82A3A1-0221-4F4C-8ADF-C7ACFF6D9168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7065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" cy="6858000"/>
          </a:xfrm>
          <a:prstGeom prst="rect">
            <a:avLst/>
          </a:prstGeom>
          <a:solidFill>
            <a:srgbClr val="E3964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/>
          <p:nvPr userDrawn="1"/>
        </p:nvSpPr>
        <p:spPr>
          <a:xfrm>
            <a:off x="914400" y="0"/>
            <a:ext cx="381000" cy="6858000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600200" y="609600"/>
            <a:ext cx="5638800" cy="1828800"/>
          </a:xfrm>
        </p:spPr>
        <p:txBody>
          <a:bodyPr/>
          <a:lstStyle>
            <a:lvl1pPr algn="l">
              <a:defRPr b="1">
                <a:solidFill>
                  <a:schemeClr val="accent4">
                    <a:lumMod val="75000"/>
                    <a:lumOff val="2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888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21-</a:t>
            </a:r>
            <a:fld id="{E6A5BB42-02B9-4164-B5EB-05EFC314D2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306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2215646E-A57F-4131-9730-D2430417812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725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21-</a:t>
            </a:r>
            <a:fld id="{B3074447-9FD1-47BA-8631-730090CCD0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06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3E10181B-CACD-4512-B661-D0F77CA7F7E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9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21-</a:t>
            </a:r>
            <a:fld id="{DC91CED0-39BF-4D2B-B91F-86CFADA1EA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366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C26BC15E-92A5-4F50-9DF6-8A4B02EC93A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920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1699B4D1-962A-4F96-AC56-EB8E3D3807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25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CC0C9AD7-7997-463A-BFFD-F6CC6A4C051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98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ADF71BD0-1C36-4EAB-9163-24003B1C467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71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274638"/>
            <a:ext cx="1981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791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2F1DB548-37EB-4906-8ADA-D348BA05E7D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796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017703DE-FF8D-49A1-9F6A-17BB70C0277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448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87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2B8DA765-263F-4295-B213-64699D0AFDE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09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38700" y="1752600"/>
            <a:ext cx="3848100" cy="2109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38700" y="4014788"/>
            <a:ext cx="3848100" cy="2111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r>
              <a:rPr lang="en-US"/>
              <a:t>21-</a:t>
            </a:r>
            <a:fld id="{3A89D462-FB86-4308-98DC-FF791DE7BE6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7552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752600"/>
            <a:ext cx="3848100" cy="21097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838200" y="4014788"/>
            <a:ext cx="3848100" cy="21113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838700" y="1752600"/>
            <a:ext cx="3848100" cy="4373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21-</a:t>
            </a:r>
            <a:fld id="{7D528DE5-5C94-45B2-99B1-733C72700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991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3964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04800" y="304800"/>
            <a:ext cx="8534400" cy="6324600"/>
          </a:xfrm>
          <a:prstGeom prst="rect">
            <a:avLst/>
          </a:prstGeom>
          <a:solidFill>
            <a:schemeClr val="accent3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ln>
                <a:solidFill>
                  <a:schemeClr val="accent4">
                    <a:lumMod val="50000"/>
                    <a:lumOff val="50000"/>
                  </a:schemeClr>
                </a:solidFill>
              </a:ln>
            </a:endParaRP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80010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dirty="0" smtClean="0">
                <a:solidFill>
                  <a:srgbClr val="000066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/>
              <a:t>21-</a:t>
            </a:r>
            <a:fld id="{524A3CF8-2161-4DFC-88B6-9CE81C640B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85800" y="1371600"/>
            <a:ext cx="7772400" cy="46038"/>
          </a:xfrm>
          <a:prstGeom prst="rect">
            <a:avLst/>
          </a:prstGeom>
          <a:solidFill>
            <a:schemeClr val="accent4">
              <a:lumMod val="50000"/>
              <a:lumOff val="5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57200" y="6248400"/>
            <a:ext cx="7086600" cy="6096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6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600">
          <a:solidFill>
            <a:srgbClr val="000066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C000"/>
        </a:buClr>
        <a:buSzPct val="115000"/>
        <a:buFont typeface="Arial" charset="0"/>
        <a:buChar char="•"/>
        <a:defRPr sz="3200">
          <a:solidFill>
            <a:srgbClr val="000066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000066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000066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66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315200" y="0"/>
            <a:ext cx="1828800" cy="14478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609600"/>
            <a:ext cx="6858000" cy="2438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Trademarks and Packaging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467600" y="0"/>
            <a:ext cx="1676400" cy="1295400"/>
          </a:xfrm>
          <a:prstGeom prst="rect">
            <a:avLst/>
          </a:prstGeom>
          <a:solidFill>
            <a:srgbClr val="E3964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8EAC3582-D3D8-4C56-B336-6797AFEF9DE2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Explain what a trademark is.</a:t>
            </a:r>
          </a:p>
          <a:p>
            <a:r>
              <a:rPr lang="en-US" smtClean="0"/>
              <a:t>Discuss protecting the trademark.</a:t>
            </a:r>
          </a:p>
          <a:p>
            <a:r>
              <a:rPr lang="en-US" smtClean="0"/>
              <a:t>Discuss forms of trademarks.</a:t>
            </a:r>
          </a:p>
          <a:p>
            <a:r>
              <a:rPr lang="en-US" smtClean="0"/>
              <a:t>Explain general trademark rules.</a:t>
            </a:r>
          </a:p>
          <a:p>
            <a:r>
              <a:rPr lang="en-US" smtClean="0"/>
              <a:t>Explain the process for developing memorable names.</a:t>
            </a:r>
          </a:p>
          <a:p>
            <a:r>
              <a:rPr lang="en-US" smtClean="0"/>
              <a:t>Discuss packaging and marketing.</a:t>
            </a:r>
          </a:p>
          <a:p>
            <a:r>
              <a:rPr lang="en-US" smtClean="0"/>
              <a:t>Discuss packaging and research.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D1C26E4A-6F20-41EB-B501-2EEE23469FB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Forms of Online Brand Abuses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077200" cy="4525963"/>
          </a:xfrm>
        </p:spPr>
        <p:txBody>
          <a:bodyPr/>
          <a:lstStyle/>
          <a:p>
            <a:r>
              <a:rPr lang="en-US" smtClean="0"/>
              <a:t>Unauthorized use of logos and images</a:t>
            </a:r>
          </a:p>
          <a:p>
            <a:r>
              <a:rPr lang="en-US" smtClean="0"/>
              <a:t>Use of company’s name on competitor’s site</a:t>
            </a:r>
          </a:p>
          <a:p>
            <a:r>
              <a:rPr lang="en-US" smtClean="0"/>
              <a:t>Unauthorized framing, in which a website appears within another site</a:t>
            </a:r>
          </a:p>
          <a:p>
            <a:r>
              <a:rPr lang="en-US" smtClean="0"/>
              <a:t>Domain abuse and parody sites</a:t>
            </a:r>
          </a:p>
          <a:p>
            <a:r>
              <a:rPr lang="en-US" smtClean="0"/>
              <a:t>Unauthorized use of a company’s name or product in metatags</a:t>
            </a:r>
          </a:p>
          <a:p>
            <a:r>
              <a:rPr lang="en-US" smtClean="0"/>
              <a:t>Diverting users away from a website by hiding key words in background text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492BD7D5-2D5C-4DE3-A12E-75CB45272522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1945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21.1 </a:t>
            </a:r>
            <a:br>
              <a:rPr lang="en-US" smtClean="0"/>
            </a:br>
            <a:r>
              <a:rPr lang="en-US" smtClean="0"/>
              <a:t>Logo Reflects Name and Identity</a:t>
            </a:r>
          </a:p>
        </p:txBody>
      </p:sp>
      <p:pic>
        <p:nvPicPr>
          <p:cNvPr id="194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524000"/>
            <a:ext cx="2159000" cy="451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203E2C26-BCFD-46CB-B028-A6E5FFC2471D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048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Components of a Brand </a:t>
            </a:r>
          </a:p>
        </p:txBody>
      </p:sp>
      <p:sp>
        <p:nvSpPr>
          <p:cNvPr id="20483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Company’s name </a:t>
            </a:r>
          </a:p>
          <a:p>
            <a:r>
              <a:rPr lang="en-US" smtClean="0"/>
              <a:t>Trademarks</a:t>
            </a:r>
          </a:p>
          <a:p>
            <a:r>
              <a:rPr lang="en-US" smtClean="0"/>
              <a:t>Tagline</a:t>
            </a:r>
          </a:p>
          <a:p>
            <a:r>
              <a:rPr lang="en-US" smtClean="0"/>
              <a:t>Logo</a:t>
            </a:r>
          </a:p>
          <a:p>
            <a:r>
              <a:rPr lang="en-US" smtClean="0"/>
              <a:t>Communication vehicles</a:t>
            </a:r>
          </a:p>
        </p:txBody>
      </p:sp>
      <p:sp>
        <p:nvSpPr>
          <p:cNvPr id="20484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Imagery</a:t>
            </a:r>
          </a:p>
          <a:p>
            <a:r>
              <a:rPr lang="en-US" smtClean="0"/>
              <a:t>Typography</a:t>
            </a:r>
          </a:p>
          <a:p>
            <a:r>
              <a:rPr lang="en-US" smtClean="0"/>
              <a:t>Design</a:t>
            </a:r>
          </a:p>
          <a:p>
            <a:r>
              <a:rPr lang="en-US" smtClean="0"/>
              <a:t>Color</a:t>
            </a:r>
          </a:p>
          <a:p>
            <a:r>
              <a:rPr lang="en-US" smtClean="0"/>
              <a:t>Message</a:t>
            </a:r>
          </a:p>
          <a:p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F3A44773-4EED-4701-B812-941CCEF5E2B4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15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Brand Identity: </a:t>
            </a:r>
            <a:br>
              <a:rPr lang="en-US" smtClean="0"/>
            </a:br>
            <a:r>
              <a:rPr lang="en-US" smtClean="0"/>
              <a:t>An Important Corporate Asset</a:t>
            </a:r>
          </a:p>
        </p:txBody>
      </p:sp>
      <p:pic>
        <p:nvPicPr>
          <p:cNvPr id="21507" name="Picture 5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65" r="20305" b="12886"/>
          <a:stretch>
            <a:fillRect/>
          </a:stretch>
        </p:blipFill>
        <p:spPr>
          <a:xfrm>
            <a:off x="1147763" y="1600200"/>
            <a:ext cx="7077075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50CED241-821D-4F25-BFDB-C2BF83E226FF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2531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History of Trademarks</a:t>
            </a:r>
          </a:p>
        </p:txBody>
      </p:sp>
      <p:pic>
        <p:nvPicPr>
          <p:cNvPr id="22532" name="Picture 5"/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" t="20908" b="9401"/>
          <a:stretch>
            <a:fillRect/>
          </a:stretch>
        </p:blipFill>
        <p:spPr>
          <a:xfrm>
            <a:off x="533400" y="1981200"/>
            <a:ext cx="4419600" cy="3316288"/>
          </a:xfrm>
          <a:noFill/>
        </p:spPr>
      </p:pic>
      <p:sp>
        <p:nvSpPr>
          <p:cNvPr id="22533" name="Rectangle 8"/>
          <p:cNvSpPr>
            <a:spLocks noGrp="1" noChangeArrowheads="1"/>
          </p:cNvSpPr>
          <p:nvPr>
            <p:ph type="body" sz="half" idx="3"/>
          </p:nvPr>
        </p:nvSpPr>
        <p:spPr>
          <a:xfrm>
            <a:off x="5105400" y="2362200"/>
            <a:ext cx="3581400" cy="3763963"/>
          </a:xfrm>
        </p:spPr>
        <p:txBody>
          <a:bodyPr/>
          <a:lstStyle/>
          <a:p>
            <a:pPr indent="7938" eaLnBrk="1" hangingPunct="1">
              <a:buFontTx/>
              <a:buNone/>
            </a:pPr>
            <a:r>
              <a:rPr lang="en-US" sz="2800" smtClean="0"/>
              <a:t>The Lanham Act lead to the creation of the U.S. Trademark Association.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C8B4BFAC-1B41-4FE1-B628-68743D4BAD53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235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USPTO Manages Trademark Applications </a:t>
            </a: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5" t="17999" r="15625" b="27000"/>
          <a:stretch>
            <a:fillRect/>
          </a:stretch>
        </p:blipFill>
        <p:spPr bwMode="auto">
          <a:xfrm>
            <a:off x="685800" y="1676400"/>
            <a:ext cx="7848600" cy="385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9E06FA83-E977-4CE5-9D3C-E6EF2325AC50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Advantages of Trademark Registration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602163"/>
          </a:xfrm>
        </p:spPr>
        <p:txBody>
          <a:bodyPr/>
          <a:lstStyle/>
          <a:p>
            <a:r>
              <a:rPr lang="en-US" smtClean="0"/>
              <a:t>Constructive notice to the public of registrant’s claim of mark ownership</a:t>
            </a:r>
          </a:p>
          <a:p>
            <a:r>
              <a:rPr lang="en-US" smtClean="0"/>
              <a:t>Registrant’s exclusive right to use mark </a:t>
            </a:r>
          </a:p>
          <a:p>
            <a:r>
              <a:rPr lang="en-US" smtClean="0"/>
              <a:t>Ability to bring an action concerning the mark in federal court</a:t>
            </a:r>
          </a:p>
          <a:p>
            <a:r>
              <a:rPr lang="en-US" smtClean="0"/>
              <a:t>Use of U.S. registration as a basis to obtain registration in foreign countries</a:t>
            </a:r>
          </a:p>
          <a:p>
            <a:r>
              <a:rPr lang="en-US" smtClean="0"/>
              <a:t>Ability to file U.S. registration with U.S. Customs Service to prevent importation of infringing foreign goods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E2617426-CBEF-4CA2-95C8-6C1EA8C15345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Trademark?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 trademark is any device or word that identifies the origin of a product; it may be embodied in a logo, a form of distinctive lettering, or design. </a:t>
            </a:r>
          </a:p>
        </p:txBody>
      </p:sp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38600"/>
            <a:ext cx="7543800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773D0916-8AA7-4B95-A1AB-DED38891CAEF}" type="slidenum">
              <a:rPr lang="en-US"/>
              <a:pPr>
                <a:defRPr/>
              </a:pPr>
              <a:t>11</a:t>
            </a:fld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GE’s Trademark Development Steps</a:t>
            </a:r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990600" y="18288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1. Pick a name</a:t>
            </a:r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990600" y="25146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2. Create a memorable trademark</a:t>
            </a:r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990600" y="32004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3. Make a promise</a:t>
            </a:r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990600" y="38862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4. Effectively communicate the process</a:t>
            </a:r>
          </a:p>
        </p:txBody>
      </p:sp>
      <p:sp>
        <p:nvSpPr>
          <p:cNvPr id="26632" name="AutoShape 9"/>
          <p:cNvSpPr>
            <a:spLocks noChangeArrowheads="1"/>
          </p:cNvSpPr>
          <p:nvPr/>
        </p:nvSpPr>
        <p:spPr bwMode="auto">
          <a:xfrm>
            <a:off x="990600" y="45720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5. Be consistent</a:t>
            </a:r>
          </a:p>
        </p:txBody>
      </p:sp>
      <p:sp>
        <p:nvSpPr>
          <p:cNvPr id="26633" name="AutoShape 10"/>
          <p:cNvSpPr>
            <a:spLocks noChangeArrowheads="1"/>
          </p:cNvSpPr>
          <p:nvPr/>
        </p:nvSpPr>
        <p:spPr bwMode="auto">
          <a:xfrm>
            <a:off x="990600" y="52578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6. Don’t get bored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0B8EA291-0929-4937-92B5-955A10304557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276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Criteria for </a:t>
            </a:r>
            <a:br>
              <a:rPr lang="en-US" smtClean="0"/>
            </a:br>
            <a:r>
              <a:rPr lang="en-US" smtClean="0"/>
              <a:t>Legal Protection of Trademarks</a:t>
            </a:r>
          </a:p>
        </p:txBody>
      </p:sp>
      <p:sp>
        <p:nvSpPr>
          <p:cNvPr id="2765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must be used in conjunction with actual product</a:t>
            </a:r>
          </a:p>
          <a:p>
            <a:r>
              <a:rPr lang="en-US" dirty="0" smtClean="0"/>
              <a:t>Mark must not be confusingly similar to other marks on comparable goods</a:t>
            </a:r>
          </a:p>
          <a:p>
            <a:r>
              <a:rPr lang="en-US" dirty="0" smtClean="0"/>
              <a:t>Consumers must not be confused, mistaken, or deceived as to whose product they are buying</a:t>
            </a:r>
          </a:p>
          <a:p>
            <a:r>
              <a:rPr lang="en-US" dirty="0" smtClean="0"/>
              <a:t>Mark must not be deceptive</a:t>
            </a:r>
          </a:p>
          <a:p>
            <a:r>
              <a:rPr lang="en-US" dirty="0" smtClean="0"/>
              <a:t>Mark must not be merely descriptive</a:t>
            </a:r>
          </a:p>
          <a:p>
            <a:pPr>
              <a:buFont typeface="Arial" charset="0"/>
              <a:buNone/>
            </a:pP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63724C47-E409-46DC-B7AA-16EAF382F868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Factors Considered for </a:t>
            </a:r>
            <a:br>
              <a:rPr lang="en-US" smtClean="0"/>
            </a:br>
            <a:r>
              <a:rPr lang="en-US" smtClean="0"/>
              <a:t>Cases of Trademark Infringement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Distinctiveness of complainant’s mark</a:t>
            </a:r>
          </a:p>
          <a:p>
            <a:r>
              <a:rPr lang="en-US" smtClean="0"/>
              <a:t>Similarity of marks</a:t>
            </a:r>
          </a:p>
          <a:p>
            <a:r>
              <a:rPr lang="en-US" smtClean="0"/>
              <a:t>Proximity of parties’ product</a:t>
            </a:r>
          </a:p>
          <a:p>
            <a:r>
              <a:rPr lang="en-US" smtClean="0"/>
              <a:t>Likelihood of the complainant’s bridging the gap between noncompeting products</a:t>
            </a:r>
          </a:p>
          <a:p>
            <a:r>
              <a:rPr lang="en-US" smtClean="0"/>
              <a:t>Similarity of the parties’ trade channels and advertising methods</a:t>
            </a:r>
          </a:p>
          <a:p>
            <a:r>
              <a:rPr lang="en-US" smtClean="0"/>
              <a:t>Quality of the alleged infringer’s products</a:t>
            </a:r>
          </a:p>
          <a:p>
            <a:r>
              <a:rPr lang="en-US" smtClean="0"/>
              <a:t>Sophistication of the particular customers</a:t>
            </a:r>
          </a:p>
          <a:p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9057FC9F-A4F0-432D-8780-071904728F28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9698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Trademark Loss</a:t>
            </a:r>
          </a:p>
        </p:txBody>
      </p:sp>
      <p:sp>
        <p:nvSpPr>
          <p:cNvPr id="17412" name="Rectangle 10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indent="-50800">
              <a:buFont typeface="Arial" charset="0"/>
              <a:buNone/>
              <a:defRPr/>
            </a:pPr>
            <a:r>
              <a:rPr lang="en-US" dirty="0" smtClean="0"/>
              <a:t>These words were once protected trademarks!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29700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Aspirin</a:t>
            </a:r>
          </a:p>
          <a:p>
            <a:r>
              <a:rPr lang="en-US" smtClean="0"/>
              <a:t>Yo-yo</a:t>
            </a:r>
          </a:p>
          <a:p>
            <a:r>
              <a:rPr lang="en-US" smtClean="0"/>
              <a:t>Cornflakes</a:t>
            </a:r>
          </a:p>
          <a:p>
            <a:r>
              <a:rPr lang="en-US" smtClean="0"/>
              <a:t>Nylon</a:t>
            </a:r>
          </a:p>
          <a:p>
            <a:r>
              <a:rPr lang="en-US" smtClean="0"/>
              <a:t>Thermos</a:t>
            </a:r>
          </a:p>
          <a:p>
            <a:r>
              <a:rPr lang="en-US" smtClean="0"/>
              <a:t>Raisin bran</a:t>
            </a:r>
          </a:p>
          <a:p>
            <a:r>
              <a:rPr lang="en-US" smtClean="0"/>
              <a:t>Linoleum</a:t>
            </a:r>
          </a:p>
          <a:p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A382B45F-B30B-4B8F-A90E-A941C08E9F90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Selecting a Brand Name </a:t>
            </a:r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914400" y="18288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name should differentiate the product</a:t>
            </a:r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914400" y="25146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name should describe the product</a:t>
            </a:r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914400" y="32004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product and the name should be compatible</a:t>
            </a:r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914400" y="38862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name should be memorable, easy to pronounce</a:t>
            </a:r>
          </a:p>
        </p:txBody>
      </p:sp>
      <p:sp>
        <p:nvSpPr>
          <p:cNvPr id="30728" name="AutoShape 7"/>
          <p:cNvSpPr>
            <a:spLocks noChangeArrowheads="1"/>
          </p:cNvSpPr>
          <p:nvPr/>
        </p:nvSpPr>
        <p:spPr bwMode="auto">
          <a:xfrm>
            <a:off x="914400" y="45720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name should be short, simple, speakable</a:t>
            </a:r>
          </a:p>
        </p:txBody>
      </p:sp>
      <p:sp>
        <p:nvSpPr>
          <p:cNvPr id="30729" name="AutoShape 8"/>
          <p:cNvSpPr>
            <a:spLocks noChangeArrowheads="1"/>
          </p:cNvSpPr>
          <p:nvPr/>
        </p:nvSpPr>
        <p:spPr bwMode="auto">
          <a:xfrm>
            <a:off x="914400" y="5257800"/>
            <a:ext cx="7315200" cy="6096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 w="9525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/>
              <a:t>The name should be unique and alliterative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8C045F8B-2687-4D59-ADA6-45839F80556B}" type="slidenum">
              <a:rPr lang="en-US"/>
              <a:pPr>
                <a:defRPr/>
              </a:pPr>
              <a:t>16</a:t>
            </a:fld>
            <a:endParaRPr lang="en-US"/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21.5 The Name Supports the Product Offering</a:t>
            </a:r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1524000"/>
            <a:ext cx="6276975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65B3B929-307C-4398-BA2C-D2C30B8850EF}" type="slidenum">
              <a:rPr lang="en-US"/>
              <a:pPr>
                <a:defRPr/>
              </a:pPr>
              <a:t>17</a:t>
            </a:fld>
            <a:endParaRPr lang="en-US"/>
          </a:p>
        </p:txBody>
      </p:sp>
      <p:sp>
        <p:nvSpPr>
          <p:cNvPr id="3277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Forms of Trademarks</a:t>
            </a:r>
          </a:p>
        </p:txBody>
      </p:sp>
      <p:sp>
        <p:nvSpPr>
          <p:cNvPr id="32772" name="AutoShape 5"/>
          <p:cNvSpPr>
            <a:spLocks noChangeArrowheads="1"/>
          </p:cNvSpPr>
          <p:nvPr/>
        </p:nvSpPr>
        <p:spPr bwMode="auto">
          <a:xfrm>
            <a:off x="1676400" y="3352800"/>
            <a:ext cx="5638800" cy="685800"/>
          </a:xfrm>
          <a:prstGeom prst="octagon">
            <a:avLst>
              <a:gd name="adj" fmla="val 2928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Personal names</a:t>
            </a:r>
          </a:p>
        </p:txBody>
      </p:sp>
      <p:sp>
        <p:nvSpPr>
          <p:cNvPr id="32773" name="AutoShape 6"/>
          <p:cNvSpPr>
            <a:spLocks noChangeArrowheads="1"/>
          </p:cNvSpPr>
          <p:nvPr/>
        </p:nvSpPr>
        <p:spPr bwMode="auto">
          <a:xfrm>
            <a:off x="1676400" y="2514600"/>
            <a:ext cx="5638800" cy="762000"/>
          </a:xfrm>
          <a:prstGeom prst="octagon">
            <a:avLst>
              <a:gd name="adj" fmla="val 2928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Coined words</a:t>
            </a:r>
          </a:p>
        </p:txBody>
      </p:sp>
      <p:sp>
        <p:nvSpPr>
          <p:cNvPr id="32774" name="AutoShape 7"/>
          <p:cNvSpPr>
            <a:spLocks noChangeArrowheads="1"/>
          </p:cNvSpPr>
          <p:nvPr/>
        </p:nvSpPr>
        <p:spPr bwMode="auto">
          <a:xfrm>
            <a:off x="1676400" y="1676400"/>
            <a:ext cx="5638800" cy="762000"/>
          </a:xfrm>
          <a:prstGeom prst="octagon">
            <a:avLst>
              <a:gd name="adj" fmla="val 2928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Dictionary words</a:t>
            </a:r>
          </a:p>
        </p:txBody>
      </p:sp>
      <p:sp>
        <p:nvSpPr>
          <p:cNvPr id="32775" name="AutoShape 8"/>
          <p:cNvSpPr>
            <a:spLocks noChangeArrowheads="1"/>
          </p:cNvSpPr>
          <p:nvPr/>
        </p:nvSpPr>
        <p:spPr bwMode="auto">
          <a:xfrm>
            <a:off x="1676400" y="4114800"/>
            <a:ext cx="5638800" cy="685800"/>
          </a:xfrm>
          <a:prstGeom prst="octagon">
            <a:avLst>
              <a:gd name="adj" fmla="val 2928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Geographical names</a:t>
            </a:r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1676400" y="4876800"/>
            <a:ext cx="5638800" cy="762000"/>
          </a:xfrm>
          <a:prstGeom prst="octagon">
            <a:avLst>
              <a:gd name="adj" fmla="val 2928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Initials and numbers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8215CE0C-FD9D-4012-85B4-47D01CA6BD85}" type="slidenum">
              <a:rPr lang="en-US"/>
              <a:pPr>
                <a:defRPr/>
              </a:pPr>
              <a:t>18</a:t>
            </a:fld>
            <a:endParaRPr lang="en-US"/>
          </a:p>
        </p:txBody>
      </p:sp>
      <p:sp>
        <p:nvSpPr>
          <p:cNvPr id="3379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Coined Words as Brand Names</a:t>
            </a:r>
          </a:p>
        </p:txBody>
      </p:sp>
      <p:sp>
        <p:nvSpPr>
          <p:cNvPr id="3379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mtClean="0"/>
              <a:t>Infiniti</a:t>
            </a:r>
          </a:p>
          <a:p>
            <a:r>
              <a:rPr lang="en-US" smtClean="0"/>
              <a:t>Kleenex,</a:t>
            </a:r>
          </a:p>
          <a:p>
            <a:r>
              <a:rPr lang="en-US" smtClean="0"/>
              <a:t>Norelco, </a:t>
            </a:r>
          </a:p>
          <a:p>
            <a:r>
              <a:rPr lang="en-US" smtClean="0"/>
              <a:t>Häagen-Dazs</a:t>
            </a:r>
          </a:p>
        </p:txBody>
      </p:sp>
      <p:sp>
        <p:nvSpPr>
          <p:cNvPr id="3379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/>
              <a:t>Google</a:t>
            </a:r>
          </a:p>
          <a:p>
            <a:r>
              <a:rPr lang="en-US" smtClean="0"/>
              <a:t>FedEx</a:t>
            </a:r>
          </a:p>
          <a:p>
            <a:r>
              <a:rPr lang="en-US" smtClean="0"/>
              <a:t>Exxon</a:t>
            </a:r>
          </a:p>
          <a:p>
            <a:r>
              <a:rPr lang="en-US" smtClean="0"/>
              <a:t>Chick-fil-A</a:t>
            </a:r>
          </a:p>
        </p:txBody>
      </p:sp>
      <p:pic>
        <p:nvPicPr>
          <p:cNvPr id="337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86200"/>
            <a:ext cx="4495800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9A9F2C8D-23D4-4BAE-AF4B-23C3F648E9B6}" type="slidenum">
              <a:rPr lang="en-US"/>
              <a:pPr>
                <a:defRPr/>
              </a:pPr>
              <a:t>19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Trademark Rules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Set the name in distinctive type (e.g., KLEENEX)</a:t>
            </a:r>
          </a:p>
          <a:p>
            <a:r>
              <a:rPr lang="en-US" smtClean="0"/>
              <a:t>Follow the mark with the generic name of the product or by using the word brand after the name (e.g., KLEENEX brand tissues)</a:t>
            </a:r>
          </a:p>
          <a:p>
            <a:r>
              <a:rPr lang="en-US" smtClean="0"/>
              <a:t>Do not speak of the trademark name in the plural (e.g., three Kleenex tissues)</a:t>
            </a:r>
          </a:p>
          <a:p>
            <a:r>
              <a:rPr lang="en-US" smtClean="0"/>
              <a:t>Do not use the name in possessive form (e.g., the features of Kleenex tissues)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4EF58C89-35EB-4F37-9580-FA91EE30857E}" type="slidenum">
              <a:rPr lang="en-US"/>
              <a:pPr>
                <a:defRPr/>
              </a:pPr>
              <a:t>20</a:t>
            </a:fld>
            <a:endParaRPr lang="en-US"/>
          </a:p>
        </p:txBody>
      </p:sp>
      <p:sp>
        <p:nvSpPr>
          <p:cNvPr id="3584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21.9 A Branding Use Guide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5562600" cy="451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7BE47E01-D18D-4035-965D-D8CF3E871E58}" type="slidenum">
              <a:rPr lang="en-US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© 2011 Pearson Education, Inc. publishing as Prentice Hall</a:t>
            </a:r>
          </a:p>
          <a:p>
            <a:endParaRPr lang="en-US"/>
          </a:p>
        </p:txBody>
      </p:sp>
      <p:sp>
        <p:nvSpPr>
          <p:cNvPr id="3686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21.10 Guidelines for Using </a:t>
            </a:r>
            <a:br>
              <a:rPr lang="en-US" smtClean="0"/>
            </a:br>
            <a:r>
              <a:rPr lang="en-US" smtClean="0"/>
              <a:t>the Teflon Trademark </a:t>
            </a:r>
          </a:p>
        </p:txBody>
      </p:sp>
      <p:pic>
        <p:nvPicPr>
          <p:cNvPr id="36867" name="Picture 9"/>
          <p:cNvPicPr>
            <a:picLocks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2E5"/>
              </a:clrFrom>
              <a:clrTo>
                <a:srgbClr val="FFF2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425" y="1600200"/>
            <a:ext cx="6635750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972B6FA6-A6FB-4682-8FD5-A1194AAFC874}" type="slidenum">
              <a:rPr lang="en-US"/>
              <a:pPr>
                <a:defRPr/>
              </a:pPr>
              <a:t>22</a:t>
            </a:fld>
            <a:endParaRPr lang="en-US"/>
          </a:p>
        </p:txBody>
      </p:sp>
      <p:sp>
        <p:nvSpPr>
          <p:cNvPr id="3789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21.11 Use of TM</a:t>
            </a:r>
          </a:p>
        </p:txBody>
      </p:sp>
      <p:pic>
        <p:nvPicPr>
          <p:cNvPr id="37891" name="Picture 5"/>
          <p:cNvPicPr>
            <a:picLocks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60588" y="1600200"/>
            <a:ext cx="5051425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5C37D9FA-1D26-42BF-B4B0-0118A532351C}" type="slidenum">
              <a:rPr lang="en-US"/>
              <a:pPr>
                <a:defRPr/>
              </a:pPr>
              <a:t>23</a:t>
            </a:fld>
            <a:endParaRPr lang="en-US"/>
          </a:p>
        </p:txBody>
      </p:sp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Common Ways of Indicating </a:t>
            </a:r>
            <a:br>
              <a:rPr lang="en-US" smtClean="0"/>
            </a:br>
            <a:r>
              <a:rPr lang="en-US" smtClean="0"/>
              <a:t>Trademark Registration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924800" cy="4525963"/>
          </a:xfrm>
        </p:spPr>
        <p:txBody>
          <a:bodyPr/>
          <a:lstStyle/>
          <a:p>
            <a:r>
              <a:rPr lang="en-US" smtClean="0"/>
              <a:t>The “®” symbol after the trademark as a superscript</a:t>
            </a:r>
          </a:p>
          <a:p>
            <a:r>
              <a:rPr lang="en-US" smtClean="0"/>
              <a:t>A footnote referenced by an asterisk in the text</a:t>
            </a:r>
          </a:p>
          <a:p>
            <a:r>
              <a:rPr lang="en-US" smtClean="0"/>
              <a:t>A notation of the registration in the text or as a footnote on the same page</a:t>
            </a:r>
          </a:p>
          <a:p>
            <a:r>
              <a:rPr lang="en-US" smtClean="0"/>
              <a:t>If a trademark is repeated frequently in an ad, registration notice may be only on the first use</a:t>
            </a:r>
          </a:p>
          <a:p>
            <a:r>
              <a:rPr lang="en-US" smtClean="0"/>
              <a:t>Unregistered but claimed words and/or symbols denoted by using the “TM” symbol</a:t>
            </a:r>
          </a:p>
          <a:p>
            <a:endParaRPr lang="en-US" sz="160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0A7B9F36-52E9-48D2-8EA0-60400EAC09F0}" type="slidenum">
              <a:rPr lang="en-US"/>
              <a:pPr>
                <a:defRPr/>
              </a:pPr>
              <a:t>24</a:t>
            </a:fld>
            <a:endParaRPr lang="en-US"/>
          </a:p>
        </p:txBody>
      </p:sp>
      <p:sp>
        <p:nvSpPr>
          <p:cNvPr id="3993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Other Marks</a:t>
            </a:r>
          </a:p>
        </p:txBody>
      </p:sp>
      <p:sp>
        <p:nvSpPr>
          <p:cNvPr id="39939" name="Content Placeholder 8"/>
          <p:cNvSpPr>
            <a:spLocks noGrp="1"/>
          </p:cNvSpPr>
          <p:nvPr>
            <p:ph sz="half" idx="2"/>
          </p:nvPr>
        </p:nvSpPr>
        <p:spPr>
          <a:xfrm>
            <a:off x="4419600" y="1600200"/>
            <a:ext cx="4267200" cy="4525963"/>
          </a:xfrm>
        </p:spPr>
        <p:txBody>
          <a:bodyPr/>
          <a:lstStyle/>
          <a:p>
            <a:r>
              <a:rPr lang="en-US" smtClean="0"/>
              <a:t>Certification mark: a firm certifies that a user of its identifying device is doing so properly</a:t>
            </a:r>
          </a:p>
          <a:p>
            <a:r>
              <a:rPr lang="en-US" smtClean="0"/>
              <a:t>Service mark: name used in the sale of services to identify the services of a firm and distinguish them from others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3768725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TextBox 9"/>
          <p:cNvSpPr txBox="1">
            <a:spLocks noChangeArrowheads="1"/>
          </p:cNvSpPr>
          <p:nvPr/>
        </p:nvSpPr>
        <p:spPr bwMode="auto">
          <a:xfrm>
            <a:off x="1143000" y="4267200"/>
            <a:ext cx="2854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400"/>
              <a:t>A Certification Mark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D50FCF2D-A3B8-4B68-9AF9-32A638774675}" type="slidenum">
              <a:rPr lang="en-US"/>
              <a:pPr>
                <a:defRPr/>
              </a:pPr>
              <a:t>25</a:t>
            </a:fld>
            <a:endParaRPr lang="en-US"/>
          </a:p>
        </p:txBody>
      </p:sp>
      <p:sp>
        <p:nvSpPr>
          <p:cNvPr id="40962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Kraft is a House Mark</a:t>
            </a:r>
          </a:p>
        </p:txBody>
      </p:sp>
      <p:pic>
        <p:nvPicPr>
          <p:cNvPr id="40963" name="Picture 5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6" t="19165" r="10152" b="12886"/>
          <a:stretch>
            <a:fillRect/>
          </a:stretch>
        </p:blipFill>
        <p:spPr>
          <a:xfrm>
            <a:off x="1089025" y="1600200"/>
            <a:ext cx="7194550" cy="4525963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9098F097-46CE-4ADB-B80A-0F50E582EB1B}" type="slidenum">
              <a:rPr lang="en-US"/>
              <a:pPr>
                <a:defRPr/>
              </a:pPr>
              <a:t>26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Process for </a:t>
            </a:r>
            <a:br>
              <a:rPr lang="en-US" smtClean="0"/>
            </a:br>
            <a:r>
              <a:rPr lang="en-US" smtClean="0"/>
              <a:t>Developing Memorable Names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8001000" cy="4602163"/>
          </a:xfrm>
        </p:spPr>
        <p:txBody>
          <a:bodyPr/>
          <a:lstStyle/>
          <a:p>
            <a:r>
              <a:rPr lang="en-US" smtClean="0"/>
              <a:t>Describe what you are naming.</a:t>
            </a:r>
          </a:p>
          <a:p>
            <a:r>
              <a:rPr lang="en-US" smtClean="0"/>
              <a:t>Summarize what you want your name to do.</a:t>
            </a:r>
          </a:p>
          <a:p>
            <a:r>
              <a:rPr lang="en-US" smtClean="0"/>
              <a:t>Describe the target market.</a:t>
            </a:r>
          </a:p>
          <a:p>
            <a:r>
              <a:rPr lang="en-US" smtClean="0"/>
              <a:t>List names that you like and dislike.</a:t>
            </a:r>
          </a:p>
          <a:p>
            <a:r>
              <a:rPr lang="en-US" smtClean="0"/>
              <a:t>Build a list of new name ideas.</a:t>
            </a:r>
          </a:p>
          <a:p>
            <a:pPr eaLnBrk="1" hangingPunct="1"/>
            <a:r>
              <a:rPr lang="en-US" smtClean="0"/>
              <a:t>Combine name parts and words.</a:t>
            </a:r>
          </a:p>
          <a:p>
            <a:pPr eaLnBrk="1" hangingPunct="1"/>
            <a:r>
              <a:rPr lang="en-US" smtClean="0"/>
              <a:t>Pick your favorites.</a:t>
            </a:r>
          </a:p>
          <a:p>
            <a:pPr eaLnBrk="1" hangingPunct="1"/>
            <a:r>
              <a:rPr lang="en-US" smtClean="0"/>
              <a:t>Conduct a trademark search.</a:t>
            </a:r>
          </a:p>
          <a:p>
            <a:pPr eaLnBrk="1" hangingPunct="1"/>
            <a:r>
              <a:rPr lang="en-US" smtClean="0"/>
              <a:t>Test your name before using it.</a:t>
            </a:r>
          </a:p>
          <a:p>
            <a:endParaRPr lang="en-US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06750287-DC52-40A7-A623-F2020A37EE92}" type="slidenum">
              <a:rPr lang="en-US"/>
              <a:pPr>
                <a:defRPr/>
              </a:pPr>
              <a:t>27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Approaches to Using Packaging </a:t>
            </a:r>
            <a:br>
              <a:rPr lang="en-US" smtClean="0"/>
            </a:br>
            <a:r>
              <a:rPr lang="en-US" smtClean="0"/>
              <a:t>as a Marketing Tool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Type of product and function of the package</a:t>
            </a:r>
          </a:p>
          <a:p>
            <a:r>
              <a:rPr lang="en-US" smtClean="0"/>
              <a:t>Type of marketing channels to be used for product</a:t>
            </a:r>
          </a:p>
          <a:p>
            <a:r>
              <a:rPr lang="en-US" smtClean="0"/>
              <a:t>Prime prospects for product</a:t>
            </a:r>
          </a:p>
          <a:p>
            <a:r>
              <a:rPr lang="en-US" smtClean="0"/>
              <a:t>Promotion and advertising for the product and its package</a:t>
            </a:r>
          </a:p>
          <a:p>
            <a:r>
              <a:rPr lang="en-US" smtClean="0"/>
              <a:t>Relationship to other packages in product line</a:t>
            </a:r>
          </a:p>
          <a:p>
            <a:r>
              <a:rPr lang="en-US" smtClean="0"/>
              <a:t>Typical consumer use of product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F44E152D-9E37-4C86-BE68-C66D4C8DBDD0}" type="slidenum">
              <a:rPr lang="en-US"/>
              <a:pPr>
                <a:defRPr/>
              </a:pPr>
              <a:t>28</a:t>
            </a:fld>
            <a:endParaRPr lang="en-US"/>
          </a:p>
        </p:txBody>
      </p:sp>
      <p:sp>
        <p:nvSpPr>
          <p:cNvPr id="4403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21.15 Packaging</a:t>
            </a:r>
          </a:p>
        </p:txBody>
      </p:sp>
      <p:pic>
        <p:nvPicPr>
          <p:cNvPr id="440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905000"/>
            <a:ext cx="70072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F2153E38-0D73-4F22-A672-67C504DAB81B}" type="slidenum">
              <a:rPr lang="en-US"/>
              <a:pPr>
                <a:defRPr/>
              </a:pPr>
              <a:t>29</a:t>
            </a:fld>
            <a:endParaRPr lang="en-US"/>
          </a:p>
        </p:txBody>
      </p:sp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Exhibit 21.16 This Packaging Uses Color to Stand Out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3912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60A86B36-303F-4391-B453-B00EA1F5432D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4608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Meaning of Color </a:t>
            </a:r>
          </a:p>
        </p:txBody>
      </p:sp>
      <p:sp>
        <p:nvSpPr>
          <p:cNvPr id="46084" name="Rectangle 5"/>
          <p:cNvSpPr>
            <a:spLocks noChangeArrowheads="1"/>
          </p:cNvSpPr>
          <p:nvPr/>
        </p:nvSpPr>
        <p:spPr bwMode="auto">
          <a:xfrm>
            <a:off x="2057400" y="1981200"/>
            <a:ext cx="2438400" cy="914400"/>
          </a:xfrm>
          <a:prstGeom prst="rect">
            <a:avLst/>
          </a:prstGeom>
          <a:solidFill>
            <a:srgbClr val="99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Rectangle 6"/>
          <p:cNvSpPr>
            <a:spLocks noChangeArrowheads="1"/>
          </p:cNvSpPr>
          <p:nvPr/>
        </p:nvSpPr>
        <p:spPr bwMode="auto">
          <a:xfrm>
            <a:off x="4953000" y="1981200"/>
            <a:ext cx="2438400" cy="914400"/>
          </a:xfrm>
          <a:prstGeom prst="rect">
            <a:avLst/>
          </a:prstGeom>
          <a:solidFill>
            <a:srgbClr val="00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6" name="Rectangle 7"/>
          <p:cNvSpPr>
            <a:spLocks noChangeArrowheads="1"/>
          </p:cNvSpPr>
          <p:nvPr/>
        </p:nvSpPr>
        <p:spPr bwMode="auto">
          <a:xfrm>
            <a:off x="2057400" y="3124200"/>
            <a:ext cx="2438400" cy="91440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7" name="Rectangle 8"/>
          <p:cNvSpPr>
            <a:spLocks noChangeArrowheads="1"/>
          </p:cNvSpPr>
          <p:nvPr/>
        </p:nvSpPr>
        <p:spPr bwMode="auto">
          <a:xfrm>
            <a:off x="4953000" y="3124200"/>
            <a:ext cx="2438400" cy="9144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8" name="Rectangle 9"/>
          <p:cNvSpPr>
            <a:spLocks noChangeArrowheads="1"/>
          </p:cNvSpPr>
          <p:nvPr/>
        </p:nvSpPr>
        <p:spPr bwMode="auto">
          <a:xfrm>
            <a:off x="2057400" y="4267200"/>
            <a:ext cx="2438400" cy="91440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089" name="Rectangle 10"/>
          <p:cNvSpPr>
            <a:spLocks noChangeArrowheads="1"/>
          </p:cNvSpPr>
          <p:nvPr/>
        </p:nvSpPr>
        <p:spPr bwMode="auto">
          <a:xfrm>
            <a:off x="4953000" y="4267200"/>
            <a:ext cx="2438400" cy="914400"/>
          </a:xfrm>
          <a:prstGeom prst="rect">
            <a:avLst/>
          </a:prstGeom>
          <a:solidFill>
            <a:srgbClr val="6600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21-</a:t>
            </a:r>
            <a:fld id="{B0DC8BE1-11E1-4AEB-B7EB-E93CA9EC6B38}" type="slidenum">
              <a:rPr lang="en-US"/>
              <a:pPr>
                <a:defRPr/>
              </a:pPr>
              <a:t>31</a:t>
            </a:fld>
            <a:endParaRPr lang="en-US"/>
          </a:p>
        </p:txBody>
      </p:sp>
      <p:sp>
        <p:nvSpPr>
          <p:cNvPr id="471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Assessing Package Design </a:t>
            </a:r>
          </a:p>
        </p:txBody>
      </p:sp>
      <p:sp>
        <p:nvSpPr>
          <p:cNvPr id="47108" name="AutoShape 8"/>
          <p:cNvSpPr>
            <a:spLocks noChangeArrowheads="1"/>
          </p:cNvSpPr>
          <p:nvPr/>
        </p:nvSpPr>
        <p:spPr bwMode="auto">
          <a:xfrm>
            <a:off x="2895600" y="1828800"/>
            <a:ext cx="3276600" cy="6858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Recognition</a:t>
            </a:r>
          </a:p>
        </p:txBody>
      </p:sp>
      <p:sp>
        <p:nvSpPr>
          <p:cNvPr id="47109" name="AutoShape 9"/>
          <p:cNvSpPr>
            <a:spLocks noChangeArrowheads="1"/>
          </p:cNvSpPr>
          <p:nvPr/>
        </p:nvSpPr>
        <p:spPr bwMode="auto">
          <a:xfrm>
            <a:off x="2895600" y="2667000"/>
            <a:ext cx="3276600" cy="6858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Imagery</a:t>
            </a:r>
          </a:p>
        </p:txBody>
      </p:sp>
      <p:sp>
        <p:nvSpPr>
          <p:cNvPr id="47110" name="AutoShape 10"/>
          <p:cNvSpPr>
            <a:spLocks noChangeArrowheads="1"/>
          </p:cNvSpPr>
          <p:nvPr/>
        </p:nvSpPr>
        <p:spPr bwMode="auto">
          <a:xfrm>
            <a:off x="2895600" y="3505200"/>
            <a:ext cx="3276600" cy="6858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Structure</a:t>
            </a:r>
          </a:p>
        </p:txBody>
      </p:sp>
      <p:sp>
        <p:nvSpPr>
          <p:cNvPr id="47111" name="AutoShape 11"/>
          <p:cNvSpPr>
            <a:spLocks noChangeArrowheads="1"/>
          </p:cNvSpPr>
          <p:nvPr/>
        </p:nvSpPr>
        <p:spPr bwMode="auto">
          <a:xfrm>
            <a:off x="2895600" y="4343400"/>
            <a:ext cx="3276600" cy="685800"/>
          </a:xfrm>
          <a:prstGeom prst="roundRect">
            <a:avLst>
              <a:gd name="adj" fmla="val 16667"/>
            </a:avLst>
          </a:prstGeom>
          <a:solidFill>
            <a:srgbClr val="F5D8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r>
              <a:rPr lang="en-US" sz="2400"/>
              <a:t>Behavior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/>
          <a:p>
            <a:pPr>
              <a:defRPr/>
            </a:pPr>
            <a:r>
              <a:rPr lang="en-US"/>
              <a:t>21-</a:t>
            </a:r>
            <a:fld id="{414562B4-4A3D-4ED4-9306-81A47FF2D231}" type="slidenum">
              <a:rPr lang="en-US"/>
              <a:pPr>
                <a:defRPr/>
              </a:pPr>
              <a:t>32</a:t>
            </a:fld>
            <a:endParaRPr lang="en-US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For Discussion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</p:spPr>
        <p:txBody>
          <a:bodyPr/>
          <a:lstStyle/>
          <a:p>
            <a:r>
              <a:rPr lang="en-US" smtClean="0"/>
              <a:t>What is a trademark? What is a service mark?</a:t>
            </a:r>
          </a:p>
          <a:p>
            <a:r>
              <a:rPr lang="en-US" smtClean="0"/>
              <a:t>What are the steps to putting a lock on the ownership of a trademark?</a:t>
            </a:r>
          </a:p>
          <a:p>
            <a:r>
              <a:rPr lang="en-US" smtClean="0"/>
              <a:t>What marketing issues are related to packaging?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1432</TotalTime>
  <Words>917</Words>
  <Application>Microsoft Office PowerPoint</Application>
  <PresentationFormat>On-screen Show (4:3)</PresentationFormat>
  <Paragraphs>194</Paragraphs>
  <Slides>32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Century Gothic</vt:lpstr>
      <vt:lpstr>Default Design</vt:lpstr>
      <vt:lpstr> Trademarks and Packaging</vt:lpstr>
      <vt:lpstr>Learning Objectives</vt:lpstr>
      <vt:lpstr>Common Forms of Online Brand Abuses</vt:lpstr>
      <vt:lpstr>Exhibit 21.1  Logo Reflects Name and Identity</vt:lpstr>
      <vt:lpstr>Components of a Brand </vt:lpstr>
      <vt:lpstr>Brand Identity:  An Important Corporate Asset</vt:lpstr>
      <vt:lpstr>History of Trademarks</vt:lpstr>
      <vt:lpstr>USPTO Manages Trademark Applications </vt:lpstr>
      <vt:lpstr>Advantages of Trademark Registration</vt:lpstr>
      <vt:lpstr>What is a Trademark?</vt:lpstr>
      <vt:lpstr>GE’s Trademark Development Steps</vt:lpstr>
      <vt:lpstr>Criteria for  Legal Protection of Trademarks</vt:lpstr>
      <vt:lpstr>Factors Considered for  Cases of Trademark Infringement</vt:lpstr>
      <vt:lpstr>Trademark Loss</vt:lpstr>
      <vt:lpstr>Selecting a Brand Name </vt:lpstr>
      <vt:lpstr>Exhibit 21.5 The Name Supports the Product Offering</vt:lpstr>
      <vt:lpstr>Forms of Trademarks</vt:lpstr>
      <vt:lpstr>Coined Words as Brand Names</vt:lpstr>
      <vt:lpstr>General Trademark Rules</vt:lpstr>
      <vt:lpstr>Exhibit 21.9 A Branding Use Guide</vt:lpstr>
      <vt:lpstr>Exhibit 21.10 Guidelines for Using  the Teflon Trademark </vt:lpstr>
      <vt:lpstr>Exhibit 21.11 Use of TM</vt:lpstr>
      <vt:lpstr>Common Ways of Indicating  Trademark Registration</vt:lpstr>
      <vt:lpstr>Other Marks</vt:lpstr>
      <vt:lpstr>Kraft is a House Mark</vt:lpstr>
      <vt:lpstr>The Process for  Developing Memorable Names</vt:lpstr>
      <vt:lpstr>Approaches to Using Packaging  as a Marketing Tool</vt:lpstr>
      <vt:lpstr>Exhibit 21.15 Packaging</vt:lpstr>
      <vt:lpstr>Exhibit 21.16 This Packaging Uses Color to Stand Out</vt:lpstr>
      <vt:lpstr>The Meaning of Color </vt:lpstr>
      <vt:lpstr>Assessing Package Design </vt:lpstr>
      <vt:lpstr>For 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Lane_21</dc:title>
  <dc:creator>Tracy Tuten</dc:creator>
  <cp:lastModifiedBy>ZEENAT JABBAR</cp:lastModifiedBy>
  <cp:revision>125</cp:revision>
  <dcterms:created xsi:type="dcterms:W3CDTF">2007-05-17T14:24:02Z</dcterms:created>
  <dcterms:modified xsi:type="dcterms:W3CDTF">2013-12-04T17:29:50Z</dcterms:modified>
</cp:coreProperties>
</file>