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23"/>
  </p:notesMasterIdLst>
  <p:sldIdLst>
    <p:sldId id="256" r:id="rId2"/>
    <p:sldId id="257" r:id="rId3"/>
    <p:sldId id="258" r:id="rId4"/>
    <p:sldId id="259" r:id="rId5"/>
    <p:sldId id="268" r:id="rId6"/>
    <p:sldId id="260" r:id="rId7"/>
    <p:sldId id="272" r:id="rId8"/>
    <p:sldId id="261" r:id="rId9"/>
    <p:sldId id="262" r:id="rId10"/>
    <p:sldId id="263" r:id="rId11"/>
    <p:sldId id="269" r:id="rId12"/>
    <p:sldId id="270" r:id="rId13"/>
    <p:sldId id="267" r:id="rId14"/>
    <p:sldId id="264" r:id="rId15"/>
    <p:sldId id="265" r:id="rId16"/>
    <p:sldId id="271" r:id="rId17"/>
    <p:sldId id="266"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00000"/>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ACB67B-EC8B-40BB-A504-29950556C236}" type="datetimeFigureOut">
              <a:rPr lang="en-US" smtClean="0"/>
              <a:pPr/>
              <a:t>9/28/2013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5AD9F7-A823-4702-80D9-231C1278179D}" type="slidenum">
              <a:rPr lang="en-US" smtClean="0"/>
              <a:pPr/>
              <a:t>‹#›</a:t>
            </a:fld>
            <a:endParaRPr lang="en-US"/>
          </a:p>
        </p:txBody>
      </p:sp>
    </p:spTree>
    <p:extLst>
      <p:ext uri="{BB962C8B-B14F-4D97-AF65-F5344CB8AC3E}">
        <p14:creationId xmlns:p14="http://schemas.microsoft.com/office/powerpoint/2010/main" xmlns="" val="4104719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5AD9F7-A823-4702-80D9-231C1278179D}" type="slidenum">
              <a:rPr lang="en-US" smtClean="0"/>
              <a:pPr/>
              <a:t>15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35AD9F7-A823-4702-80D9-231C1278179D}"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0430D07-8AB6-4F92-9898-EFDBFD792436}" type="datetime1">
              <a:rPr lang="en-US" smtClean="0"/>
              <a:pPr/>
              <a:t>9/28/2013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sv-SE" smtClean="0"/>
              <a:t>Cosumer Behaviour@NBS; Jabbar, Z., (Fall'09)</a:t>
            </a: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40A256F-1CC3-4711-BDC1-0162AADE5F0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6A3659-4895-47F1-B6DD-7B7DA900F6CF}" type="datetime1">
              <a:rPr lang="en-US" smtClean="0"/>
              <a:pPr/>
              <a:t>9/28/2013</a:t>
            </a:fld>
            <a:endParaRPr lang="en-US"/>
          </a:p>
        </p:txBody>
      </p:sp>
      <p:sp>
        <p:nvSpPr>
          <p:cNvPr id="5" name="Footer Placeholder 4"/>
          <p:cNvSpPr>
            <a:spLocks noGrp="1"/>
          </p:cNvSpPr>
          <p:nvPr>
            <p:ph type="ftr" sz="quarter" idx="11"/>
          </p:nvPr>
        </p:nvSpPr>
        <p:spPr/>
        <p:txBody>
          <a:bodyPr/>
          <a:lstStyle>
            <a:extLst/>
          </a:lstStyle>
          <a:p>
            <a:r>
              <a:rPr lang="sv-SE" smtClean="0"/>
              <a:t>Cosumer Behaviour@NBS; Jabbar, Z., (Fall'09)</a:t>
            </a:r>
            <a:endParaRPr lang="en-US"/>
          </a:p>
        </p:txBody>
      </p:sp>
      <p:sp>
        <p:nvSpPr>
          <p:cNvPr id="6" name="Slide Number Placeholder 5"/>
          <p:cNvSpPr>
            <a:spLocks noGrp="1"/>
          </p:cNvSpPr>
          <p:nvPr>
            <p:ph type="sldNum" sz="quarter" idx="12"/>
          </p:nvPr>
        </p:nvSpPr>
        <p:spPr/>
        <p:txBody>
          <a:bodyPr/>
          <a:lstStyle>
            <a:extLst/>
          </a:lstStyle>
          <a:p>
            <a:fld id="{240A256F-1CC3-4711-BDC1-0162AADE5F06}"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7C5B628-89F9-4FB8-8A51-6CCE5BA30235}" type="datetime1">
              <a:rPr lang="en-US" smtClean="0"/>
              <a:pPr/>
              <a:t>9/28/2013</a:t>
            </a:fld>
            <a:endParaRPr lang="en-US"/>
          </a:p>
        </p:txBody>
      </p:sp>
      <p:sp>
        <p:nvSpPr>
          <p:cNvPr id="5" name="Footer Placeholder 4"/>
          <p:cNvSpPr>
            <a:spLocks noGrp="1"/>
          </p:cNvSpPr>
          <p:nvPr>
            <p:ph type="ftr" sz="quarter" idx="11"/>
          </p:nvPr>
        </p:nvSpPr>
        <p:spPr/>
        <p:txBody>
          <a:bodyPr/>
          <a:lstStyle>
            <a:extLst/>
          </a:lstStyle>
          <a:p>
            <a:r>
              <a:rPr lang="sv-SE" smtClean="0"/>
              <a:t>Cosumer Behaviour@NBS; Jabbar, Z., (Fall'09)</a:t>
            </a:r>
            <a:endParaRPr lang="en-US"/>
          </a:p>
        </p:txBody>
      </p:sp>
      <p:sp>
        <p:nvSpPr>
          <p:cNvPr id="6" name="Slide Number Placeholder 5"/>
          <p:cNvSpPr>
            <a:spLocks noGrp="1"/>
          </p:cNvSpPr>
          <p:nvPr>
            <p:ph type="sldNum" sz="quarter" idx="12"/>
          </p:nvPr>
        </p:nvSpPr>
        <p:spPr/>
        <p:txBody>
          <a:bodyPr/>
          <a:lstStyle>
            <a:extLst/>
          </a:lstStyle>
          <a:p>
            <a:fld id="{240A256F-1CC3-4711-BDC1-0162AADE5F0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9550001-1B1C-44AB-85CF-697167E71DDD}" type="datetime1">
              <a:rPr lang="en-US" smtClean="0"/>
              <a:pPr/>
              <a:t>9/28/2013</a:t>
            </a:fld>
            <a:endParaRPr lang="en-US"/>
          </a:p>
        </p:txBody>
      </p:sp>
      <p:sp>
        <p:nvSpPr>
          <p:cNvPr id="6" name="Footer Placeholder 5"/>
          <p:cNvSpPr>
            <a:spLocks noGrp="1"/>
          </p:cNvSpPr>
          <p:nvPr>
            <p:ph type="ftr" sz="quarter" idx="11"/>
          </p:nvPr>
        </p:nvSpPr>
        <p:spPr/>
        <p:txBody>
          <a:bodyPr/>
          <a:lstStyle>
            <a:extLst/>
          </a:lstStyle>
          <a:p>
            <a:r>
              <a:rPr lang="sv-SE" smtClean="0"/>
              <a:t>Cosumer Behaviour@NBS; Jabbar, Z., (Fall'09)</a:t>
            </a:r>
            <a:endParaRPr lang="en-US"/>
          </a:p>
        </p:txBody>
      </p:sp>
      <p:sp>
        <p:nvSpPr>
          <p:cNvPr id="7" name="Slide Number Placeholder 6"/>
          <p:cNvSpPr>
            <a:spLocks noGrp="1"/>
          </p:cNvSpPr>
          <p:nvPr>
            <p:ph type="sldNum" sz="quarter" idx="12"/>
          </p:nvPr>
        </p:nvSpPr>
        <p:spPr/>
        <p:txBody>
          <a:bodyPr/>
          <a:lstStyle>
            <a:extLst/>
          </a:lstStyle>
          <a:p>
            <a:fld id="{240A256F-1CC3-4711-BDC1-0162AADE5F06}"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7B116BF-67EA-4550-B1B2-A354698445DD}" type="datetime1">
              <a:rPr lang="en-US" smtClean="0"/>
              <a:pPr/>
              <a:t>9/28/2013</a:t>
            </a:fld>
            <a:endParaRPr lang="en-US"/>
          </a:p>
        </p:txBody>
      </p:sp>
      <p:sp>
        <p:nvSpPr>
          <p:cNvPr id="8" name="Footer Placeholder 7"/>
          <p:cNvSpPr>
            <a:spLocks noGrp="1"/>
          </p:cNvSpPr>
          <p:nvPr>
            <p:ph type="ftr" sz="quarter" idx="11"/>
          </p:nvPr>
        </p:nvSpPr>
        <p:spPr/>
        <p:txBody>
          <a:bodyPr/>
          <a:lstStyle>
            <a:extLst/>
          </a:lstStyle>
          <a:p>
            <a:r>
              <a:rPr lang="sv-SE" smtClean="0"/>
              <a:t>Cosumer Behaviour@NBS; Jabbar, Z., (Fall'09)</a:t>
            </a:r>
            <a:endParaRPr lang="en-US"/>
          </a:p>
        </p:txBody>
      </p:sp>
      <p:sp>
        <p:nvSpPr>
          <p:cNvPr id="9" name="Slide Number Placeholder 8"/>
          <p:cNvSpPr>
            <a:spLocks noGrp="1"/>
          </p:cNvSpPr>
          <p:nvPr>
            <p:ph type="sldNum" sz="quarter" idx="12"/>
          </p:nvPr>
        </p:nvSpPr>
        <p:spPr/>
        <p:txBody>
          <a:bodyPr/>
          <a:lstStyle>
            <a:extLst/>
          </a:lstStyle>
          <a:p>
            <a:fld id="{240A256F-1CC3-4711-BDC1-0162AADE5F0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403A48F-7985-4F4E-9523-29A2FC241AE1}" type="datetime1">
              <a:rPr lang="en-US" smtClean="0"/>
              <a:pPr/>
              <a:t>9/28/2013</a:t>
            </a:fld>
            <a:endParaRPr lang="en-US"/>
          </a:p>
        </p:txBody>
      </p:sp>
      <p:sp>
        <p:nvSpPr>
          <p:cNvPr id="4" name="Footer Placeholder 3"/>
          <p:cNvSpPr>
            <a:spLocks noGrp="1"/>
          </p:cNvSpPr>
          <p:nvPr>
            <p:ph type="ftr" sz="quarter" idx="11"/>
          </p:nvPr>
        </p:nvSpPr>
        <p:spPr/>
        <p:txBody>
          <a:bodyPr/>
          <a:lstStyle>
            <a:extLst/>
          </a:lstStyle>
          <a:p>
            <a:r>
              <a:rPr lang="sv-SE" smtClean="0"/>
              <a:t>Cosumer Behaviour@NBS; Jabbar, Z., (Fall'09)</a:t>
            </a:r>
            <a:endParaRPr lang="en-US"/>
          </a:p>
        </p:txBody>
      </p:sp>
      <p:sp>
        <p:nvSpPr>
          <p:cNvPr id="5" name="Slide Number Placeholder 4"/>
          <p:cNvSpPr>
            <a:spLocks noGrp="1"/>
          </p:cNvSpPr>
          <p:nvPr>
            <p:ph type="sldNum" sz="quarter" idx="12"/>
          </p:nvPr>
        </p:nvSpPr>
        <p:spPr/>
        <p:txBody>
          <a:bodyPr/>
          <a:lstStyle>
            <a:extLst/>
          </a:lstStyle>
          <a:p>
            <a:fld id="{240A256F-1CC3-4711-BDC1-0162AADE5F06}"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51E39C2-570E-4AB1-86D8-83BA444AEE47}" type="datetime1">
              <a:rPr lang="en-US" smtClean="0"/>
              <a:pPr/>
              <a:t>9/28/2013</a:t>
            </a:fld>
            <a:endParaRPr lang="en-US"/>
          </a:p>
        </p:txBody>
      </p:sp>
      <p:sp>
        <p:nvSpPr>
          <p:cNvPr id="3" name="Footer Placeholder 2"/>
          <p:cNvSpPr>
            <a:spLocks noGrp="1"/>
          </p:cNvSpPr>
          <p:nvPr>
            <p:ph type="ftr" sz="quarter" idx="11"/>
          </p:nvPr>
        </p:nvSpPr>
        <p:spPr/>
        <p:txBody>
          <a:bodyPr/>
          <a:lstStyle>
            <a:extLst/>
          </a:lstStyle>
          <a:p>
            <a:r>
              <a:rPr lang="sv-SE" smtClean="0"/>
              <a:t>Cosumer Behaviour@NBS; Jabbar, Z., (Fall'09)</a:t>
            </a:r>
            <a:endParaRPr lang="en-US"/>
          </a:p>
        </p:txBody>
      </p:sp>
      <p:sp>
        <p:nvSpPr>
          <p:cNvPr id="4" name="Slide Number Placeholder 3"/>
          <p:cNvSpPr>
            <a:spLocks noGrp="1"/>
          </p:cNvSpPr>
          <p:nvPr>
            <p:ph type="sldNum" sz="quarter" idx="12"/>
          </p:nvPr>
        </p:nvSpPr>
        <p:spPr/>
        <p:txBody>
          <a:bodyPr/>
          <a:lstStyle>
            <a:extLst/>
          </a:lstStyle>
          <a:p>
            <a:fld id="{240A256F-1CC3-4711-BDC1-0162AADE5F0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A839252E-3CCF-448C-B7B4-BD72AD709F2D}" type="datetime1">
              <a:rPr lang="en-US" smtClean="0"/>
              <a:pPr/>
              <a:t>9/28/2013</a:t>
            </a:fld>
            <a:endParaRPr lang="en-US"/>
          </a:p>
        </p:txBody>
      </p:sp>
      <p:sp>
        <p:nvSpPr>
          <p:cNvPr id="6" name="Footer Placeholder 5"/>
          <p:cNvSpPr>
            <a:spLocks noGrp="1"/>
          </p:cNvSpPr>
          <p:nvPr>
            <p:ph type="ftr" sz="quarter" idx="11"/>
          </p:nvPr>
        </p:nvSpPr>
        <p:spPr/>
        <p:txBody>
          <a:bodyPr/>
          <a:lstStyle>
            <a:extLst/>
          </a:lstStyle>
          <a:p>
            <a:r>
              <a:rPr lang="sv-SE" smtClean="0"/>
              <a:t>Cosumer Behaviour@NBS; Jabbar, Z., (Fall'09)</a:t>
            </a:r>
            <a:endParaRPr lang="en-US"/>
          </a:p>
        </p:txBody>
      </p:sp>
      <p:sp>
        <p:nvSpPr>
          <p:cNvPr id="7" name="Slide Number Placeholder 6"/>
          <p:cNvSpPr>
            <a:spLocks noGrp="1"/>
          </p:cNvSpPr>
          <p:nvPr>
            <p:ph type="sldNum" sz="quarter" idx="12"/>
          </p:nvPr>
        </p:nvSpPr>
        <p:spPr/>
        <p:txBody>
          <a:bodyPr/>
          <a:lstStyle>
            <a:extLst/>
          </a:lstStyle>
          <a:p>
            <a:fld id="{240A256F-1CC3-4711-BDC1-0162AADE5F0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B35EBF1-9D3F-41CA-8A67-5A1E765D5AE9}" type="datetime1">
              <a:rPr lang="en-US" smtClean="0"/>
              <a:pPr/>
              <a:t>9/28/2013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sv-SE" smtClean="0"/>
              <a:t>Cosumer Behaviour@NBS; Jabbar, Z., (Fall'09)</a:t>
            </a: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40A256F-1CC3-4711-BDC1-0162AADE5F06}"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484F560-4D8C-448B-B7E2-AD924D9E9D1C}" type="datetime1">
              <a:rPr lang="en-US" smtClean="0"/>
              <a:pPr/>
              <a:t>9/28/2013</a:t>
            </a:fld>
            <a:endParaRPr lang="en-US"/>
          </a:p>
        </p:txBody>
      </p:sp>
      <p:sp>
        <p:nvSpPr>
          <p:cNvPr id="5" name="Footer Placeholder 4"/>
          <p:cNvSpPr>
            <a:spLocks noGrp="1"/>
          </p:cNvSpPr>
          <p:nvPr>
            <p:ph type="ftr" sz="quarter" idx="11"/>
          </p:nvPr>
        </p:nvSpPr>
        <p:spPr/>
        <p:txBody>
          <a:bodyPr/>
          <a:lstStyle>
            <a:extLst/>
          </a:lstStyle>
          <a:p>
            <a:r>
              <a:rPr lang="sv-SE" smtClean="0"/>
              <a:t>Cosumer Behaviour@NBS; Jabbar, Z., (Fall'09)</a:t>
            </a:r>
            <a:endParaRPr lang="en-US"/>
          </a:p>
        </p:txBody>
      </p:sp>
      <p:sp>
        <p:nvSpPr>
          <p:cNvPr id="6" name="Slide Number Placeholder 5"/>
          <p:cNvSpPr>
            <a:spLocks noGrp="1"/>
          </p:cNvSpPr>
          <p:nvPr>
            <p:ph type="sldNum" sz="quarter" idx="12"/>
          </p:nvPr>
        </p:nvSpPr>
        <p:spPr/>
        <p:txBody>
          <a:bodyPr/>
          <a:lstStyle>
            <a:extLst/>
          </a:lstStyle>
          <a:p>
            <a:fld id="{240A256F-1CC3-4711-BDC1-0162AADE5F0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2C7DA6A-1AB9-4A50-B787-C51FB9D52F8B}" type="datetime1">
              <a:rPr lang="en-US" smtClean="0"/>
              <a:pPr/>
              <a:t>9/28/2013</a:t>
            </a:fld>
            <a:endParaRPr lang="en-US"/>
          </a:p>
        </p:txBody>
      </p:sp>
      <p:sp>
        <p:nvSpPr>
          <p:cNvPr id="5" name="Footer Placeholder 4"/>
          <p:cNvSpPr>
            <a:spLocks noGrp="1"/>
          </p:cNvSpPr>
          <p:nvPr>
            <p:ph type="ftr" sz="quarter" idx="11"/>
          </p:nvPr>
        </p:nvSpPr>
        <p:spPr/>
        <p:txBody>
          <a:bodyPr/>
          <a:lstStyle>
            <a:extLst/>
          </a:lstStyle>
          <a:p>
            <a:r>
              <a:rPr lang="sv-SE" smtClean="0"/>
              <a:t>Cosumer Behaviour@NBS; Jabbar, Z., (Fall'09)</a:t>
            </a:r>
            <a:endParaRPr lang="en-US"/>
          </a:p>
        </p:txBody>
      </p:sp>
      <p:sp>
        <p:nvSpPr>
          <p:cNvPr id="6" name="Slide Number Placeholder 5"/>
          <p:cNvSpPr>
            <a:spLocks noGrp="1"/>
          </p:cNvSpPr>
          <p:nvPr>
            <p:ph type="sldNum" sz="quarter" idx="12"/>
          </p:nvPr>
        </p:nvSpPr>
        <p:spPr/>
        <p:txBody>
          <a:bodyPr/>
          <a:lstStyle>
            <a:extLst/>
          </a:lstStyle>
          <a:p>
            <a:fld id="{240A256F-1CC3-4711-BDC1-0162AADE5F0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A1450AC-47B1-40DA-A452-BE9EEDAC5EA6}" type="datetime1">
              <a:rPr lang="en-US" smtClean="0"/>
              <a:pPr/>
              <a:t>9/28/2013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sv-SE" smtClean="0"/>
              <a:t>Cosumer Behaviour@NBS; Jabbar, Z., (Fall'09)</a:t>
            </a: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40A256F-1CC3-4711-BDC1-0162AADE5F0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02114" y="457200"/>
            <a:ext cx="5213286" cy="1384995"/>
          </a:xfrm>
          <a:prstGeom prst="rect">
            <a:avLst/>
          </a:prstGeom>
          <a:noFill/>
        </p:spPr>
        <p:txBody>
          <a:bodyPr wrap="none" rtlCol="0">
            <a:spAutoFit/>
          </a:bodyPr>
          <a:lstStyle/>
          <a:p>
            <a:pPr algn="ctr"/>
            <a:r>
              <a:rPr lang="en-US" sz="2800" b="1" dirty="0" smtClean="0">
                <a:latin typeface="Lucida Calligraphy" pitchFamily="66" charset="0"/>
              </a:rPr>
              <a:t>Personality, Segmentation</a:t>
            </a:r>
          </a:p>
          <a:p>
            <a:pPr algn="ctr"/>
            <a:r>
              <a:rPr lang="en-US" sz="2800" b="1" dirty="0" smtClean="0">
                <a:latin typeface="Lucida Calligraphy" pitchFamily="66" charset="0"/>
              </a:rPr>
              <a:t>&amp;</a:t>
            </a:r>
          </a:p>
          <a:p>
            <a:pPr algn="ctr"/>
            <a:r>
              <a:rPr lang="en-US" sz="2800" b="1" dirty="0" smtClean="0">
                <a:latin typeface="Lucida Calligraphy" pitchFamily="66" charset="0"/>
              </a:rPr>
              <a:t>Lifestyles</a:t>
            </a:r>
            <a:endParaRPr lang="en-US" sz="2800" b="1" dirty="0">
              <a:latin typeface="Lucida Calligraphy" pitchFamily="66" charset="0"/>
            </a:endParaRPr>
          </a:p>
        </p:txBody>
      </p:sp>
      <p:sp>
        <p:nvSpPr>
          <p:cNvPr id="3" name="Slide Number Placeholder 2"/>
          <p:cNvSpPr>
            <a:spLocks noGrp="1"/>
          </p:cNvSpPr>
          <p:nvPr>
            <p:ph type="sldNum" sz="quarter" idx="12"/>
          </p:nvPr>
        </p:nvSpPr>
        <p:spPr/>
        <p:txBody>
          <a:bodyPr/>
          <a:lstStyle/>
          <a:p>
            <a:fld id="{240A256F-1CC3-4711-BDC1-0162AADE5F06}"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2</a:t>
            </a:fld>
            <a:endParaRPr lang="en-US"/>
          </a:p>
        </p:txBody>
      </p:sp>
      <p:sp>
        <p:nvSpPr>
          <p:cNvPr id="4" name="Rectangle 4"/>
          <p:cNvSpPr>
            <a:spLocks noChangeArrowheads="1"/>
          </p:cNvSpPr>
          <p:nvPr/>
        </p:nvSpPr>
        <p:spPr bwMode="auto">
          <a:xfrm>
            <a:off x="0" y="20638"/>
            <a:ext cx="6424612" cy="584200"/>
          </a:xfrm>
          <a:prstGeom prst="rect">
            <a:avLst/>
          </a:prstGeom>
          <a:noFill/>
          <a:ln w="12700">
            <a:noFill/>
            <a:miter lim="800000"/>
            <a:headEnd/>
            <a:tailEnd/>
          </a:ln>
        </p:spPr>
        <p:txBody>
          <a:bodyPr lIns="41275" tIns="17462" rIns="41275" bIns="17462">
            <a:spAutoFit/>
          </a:bodyPr>
          <a:lstStyle/>
          <a:p>
            <a:r>
              <a:rPr lang="en-US" sz="3600" b="1">
                <a:solidFill>
                  <a:srgbClr val="FAFD00"/>
                </a:solidFill>
                <a:latin typeface="Algerian" pitchFamily="82" charset="0"/>
              </a:rPr>
              <a:t>The Structure of Emotions </a:t>
            </a:r>
          </a:p>
        </p:txBody>
      </p:sp>
      <p:sp>
        <p:nvSpPr>
          <p:cNvPr id="5" name="Rectangle 5"/>
          <p:cNvSpPr>
            <a:spLocks noChangeArrowheads="1"/>
          </p:cNvSpPr>
          <p:nvPr/>
        </p:nvSpPr>
        <p:spPr bwMode="auto">
          <a:xfrm>
            <a:off x="762000" y="1752600"/>
            <a:ext cx="7543800" cy="4191000"/>
          </a:xfrm>
          <a:prstGeom prst="rect">
            <a:avLst/>
          </a:prstGeom>
          <a:solidFill>
            <a:srgbClr val="C00000">
              <a:alpha val="58038"/>
            </a:srgbClr>
          </a:solidFill>
          <a:ln w="152400">
            <a:solidFill>
              <a:srgbClr val="FFCC00"/>
            </a:solidFill>
            <a:miter lim="800000"/>
            <a:headEnd/>
            <a:tailEnd/>
          </a:ln>
        </p:spPr>
        <p:txBody>
          <a:bodyPr/>
          <a:lstStyle/>
          <a:p>
            <a:pPr marL="342900" indent="-342900">
              <a:lnSpc>
                <a:spcPct val="89000"/>
              </a:lnSpc>
              <a:spcBef>
                <a:spcPct val="30000"/>
              </a:spcBef>
              <a:buClr>
                <a:srgbClr val="063DE8"/>
              </a:buClr>
              <a:buSzPct val="125000"/>
              <a:buFont typeface="Wingdings" pitchFamily="2" charset="2"/>
              <a:buChar char="v"/>
            </a:pPr>
            <a:r>
              <a:rPr lang="en-US" sz="2800" b="1" dirty="0">
                <a:solidFill>
                  <a:srgbClr val="FFFFFF"/>
                </a:solidFill>
                <a:latin typeface="Arial" charset="0"/>
              </a:rPr>
              <a:t>Ten Fundamental Emotions People Experience:</a:t>
            </a:r>
          </a:p>
          <a:p>
            <a:pPr marL="342900" indent="-342900">
              <a:lnSpc>
                <a:spcPct val="89000"/>
              </a:lnSpc>
              <a:spcBef>
                <a:spcPct val="30000"/>
              </a:spcBef>
              <a:buClr>
                <a:srgbClr val="063DE8"/>
              </a:buClr>
              <a:buSzPct val="125000"/>
              <a:buFont typeface="Wingdings" pitchFamily="2" charset="2"/>
              <a:buChar char="("/>
            </a:pPr>
            <a:endParaRPr lang="en-US" sz="2800" b="1" dirty="0">
              <a:solidFill>
                <a:srgbClr val="FFFFFF"/>
              </a:solidFill>
              <a:latin typeface="Arial" charset="0"/>
            </a:endParaRPr>
          </a:p>
          <a:p>
            <a:pPr marL="742950" lvl="1" indent="-285750">
              <a:lnSpc>
                <a:spcPct val="89000"/>
              </a:lnSpc>
              <a:spcBef>
                <a:spcPct val="30000"/>
              </a:spcBef>
              <a:buSzPct val="100000"/>
            </a:pPr>
            <a:r>
              <a:rPr lang="en-US" sz="2800" b="1" dirty="0">
                <a:solidFill>
                  <a:srgbClr val="FAFD00"/>
                </a:solidFill>
                <a:latin typeface="Arial" charset="0"/>
              </a:rPr>
              <a:t>Disgust 			Interest	</a:t>
            </a:r>
          </a:p>
          <a:p>
            <a:pPr marL="742950" lvl="1" indent="-285750">
              <a:lnSpc>
                <a:spcPct val="89000"/>
              </a:lnSpc>
              <a:spcBef>
                <a:spcPct val="30000"/>
              </a:spcBef>
              <a:buSzPct val="100000"/>
            </a:pPr>
            <a:r>
              <a:rPr lang="en-US" sz="2800" b="1" dirty="0">
                <a:solidFill>
                  <a:srgbClr val="FAFD00"/>
                </a:solidFill>
                <a:latin typeface="Arial" charset="0"/>
              </a:rPr>
              <a:t>Joy 				Surprise	</a:t>
            </a:r>
          </a:p>
          <a:p>
            <a:pPr marL="742950" lvl="1" indent="-285750">
              <a:lnSpc>
                <a:spcPct val="89000"/>
              </a:lnSpc>
              <a:spcBef>
                <a:spcPct val="30000"/>
              </a:spcBef>
              <a:buSzPct val="100000"/>
            </a:pPr>
            <a:r>
              <a:rPr lang="en-US" sz="2800" b="1" dirty="0">
                <a:solidFill>
                  <a:srgbClr val="FAFD00"/>
                </a:solidFill>
                <a:latin typeface="Arial" charset="0"/>
              </a:rPr>
              <a:t>Sadness			Anger	</a:t>
            </a:r>
          </a:p>
          <a:p>
            <a:pPr marL="742950" lvl="1" indent="-285750">
              <a:lnSpc>
                <a:spcPct val="89000"/>
              </a:lnSpc>
              <a:spcBef>
                <a:spcPct val="30000"/>
              </a:spcBef>
              <a:buSzPct val="100000"/>
            </a:pPr>
            <a:r>
              <a:rPr lang="en-US" sz="2800" b="1" dirty="0">
                <a:solidFill>
                  <a:srgbClr val="FAFD00"/>
                </a:solidFill>
                <a:latin typeface="Arial" charset="0"/>
              </a:rPr>
              <a:t>Fear				Contempt	</a:t>
            </a:r>
          </a:p>
          <a:p>
            <a:pPr marL="742950" lvl="1" indent="-285750">
              <a:lnSpc>
                <a:spcPct val="89000"/>
              </a:lnSpc>
              <a:spcBef>
                <a:spcPct val="30000"/>
              </a:spcBef>
              <a:buSzPct val="100000"/>
            </a:pPr>
            <a:r>
              <a:rPr lang="en-US" sz="2800" b="1" dirty="0">
                <a:solidFill>
                  <a:srgbClr val="FAFD00"/>
                </a:solidFill>
                <a:latin typeface="Arial" charset="0"/>
              </a:rPr>
              <a:t>Shame	                     	 Guilt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3</a:t>
            </a:fld>
            <a:endParaRPr lang="en-US"/>
          </a:p>
        </p:txBody>
      </p:sp>
      <p:pic>
        <p:nvPicPr>
          <p:cNvPr id="4" name="Picture 5" descr="Ex 17_8"/>
          <p:cNvPicPr>
            <a:picLocks noChangeAspect="1" noChangeArrowheads="1"/>
          </p:cNvPicPr>
          <p:nvPr/>
        </p:nvPicPr>
        <p:blipFill>
          <a:blip r:embed="rId2">
            <a:lum bright="-24000" contrast="18000"/>
          </a:blip>
          <a:srcRect l="30328" t="3047" r="4099" b="4854"/>
          <a:stretch>
            <a:fillRect/>
          </a:stretch>
        </p:blipFill>
        <p:spPr bwMode="auto">
          <a:xfrm>
            <a:off x="1371600" y="304800"/>
            <a:ext cx="6400800" cy="6248400"/>
          </a:xfrm>
          <a:prstGeom prst="rect">
            <a:avLst/>
          </a:prstGeom>
          <a:noFill/>
          <a:ln w="76200">
            <a:solidFill>
              <a:srgbClr val="FF0066"/>
            </a:solid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4</a:t>
            </a:fld>
            <a:endParaRPr lang="en-US"/>
          </a:p>
        </p:txBody>
      </p:sp>
      <p:sp>
        <p:nvSpPr>
          <p:cNvPr id="4" name="Rectangle 4"/>
          <p:cNvSpPr>
            <a:spLocks noChangeArrowheads="1"/>
          </p:cNvSpPr>
          <p:nvPr/>
        </p:nvSpPr>
        <p:spPr bwMode="auto">
          <a:xfrm>
            <a:off x="0" y="20638"/>
            <a:ext cx="6424612" cy="584200"/>
          </a:xfrm>
          <a:prstGeom prst="rect">
            <a:avLst/>
          </a:prstGeom>
          <a:noFill/>
          <a:ln w="12700">
            <a:noFill/>
            <a:miter lim="800000"/>
            <a:headEnd/>
            <a:tailEnd/>
          </a:ln>
        </p:spPr>
        <p:txBody>
          <a:bodyPr lIns="41275" tIns="17462" rIns="41275" bIns="17462">
            <a:spAutoFit/>
          </a:bodyPr>
          <a:lstStyle/>
          <a:p>
            <a:r>
              <a:rPr lang="en-US" sz="3600" b="1" dirty="0" smtClean="0">
                <a:solidFill>
                  <a:srgbClr val="FAFD00"/>
                </a:solidFill>
                <a:latin typeface="Algerian" pitchFamily="82" charset="0"/>
              </a:rPr>
              <a:t>What is Personality?</a:t>
            </a:r>
            <a:endParaRPr lang="en-US" sz="3600" b="1" dirty="0">
              <a:solidFill>
                <a:srgbClr val="FAFD00"/>
              </a:solidFill>
              <a:latin typeface="Algerian" pitchFamily="82" charset="0"/>
            </a:endParaRPr>
          </a:p>
        </p:txBody>
      </p:sp>
      <p:sp>
        <p:nvSpPr>
          <p:cNvPr id="5" name="Rectangle 4"/>
          <p:cNvSpPr>
            <a:spLocks noChangeArrowheads="1"/>
          </p:cNvSpPr>
          <p:nvPr/>
        </p:nvSpPr>
        <p:spPr bwMode="auto">
          <a:xfrm>
            <a:off x="304800" y="1981200"/>
            <a:ext cx="4953000" cy="4267200"/>
          </a:xfrm>
          <a:prstGeom prst="rect">
            <a:avLst/>
          </a:prstGeom>
          <a:solidFill>
            <a:srgbClr val="C00000">
              <a:alpha val="60000"/>
            </a:srgbClr>
          </a:solidFill>
          <a:ln w="9525">
            <a:solidFill>
              <a:schemeClr val="tx1"/>
            </a:solidFill>
            <a:miter lim="800000"/>
            <a:headEnd/>
            <a:tailEnd/>
          </a:ln>
          <a:effectLst/>
        </p:spPr>
        <p:txBody>
          <a:bodyPr lIns="548640" rIns="548640" anchor="ctr"/>
          <a:lstStyle/>
          <a:p>
            <a:pPr algn="ctr"/>
            <a:r>
              <a:rPr lang="en-US" sz="3200" dirty="0">
                <a:solidFill>
                  <a:srgbClr val="FFC000"/>
                </a:solidFill>
              </a:rPr>
              <a:t>The inner psychological characteristics that both determine and reflect how a person responds to his or her environment.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5</a:t>
            </a:fld>
            <a:endParaRPr lang="en-US"/>
          </a:p>
        </p:txBody>
      </p:sp>
      <p:sp>
        <p:nvSpPr>
          <p:cNvPr id="4" name="Rectangle 3"/>
          <p:cNvSpPr txBox="1">
            <a:spLocks noChangeArrowheads="1"/>
          </p:cNvSpPr>
          <p:nvPr/>
        </p:nvSpPr>
        <p:spPr bwMode="auto">
          <a:xfrm>
            <a:off x="533400" y="685800"/>
            <a:ext cx="8153400" cy="5638800"/>
          </a:xfrm>
          <a:prstGeom prst="rect">
            <a:avLst/>
          </a:prstGeom>
          <a:solidFill>
            <a:srgbClr val="C00000">
              <a:alpha val="55686"/>
            </a:srgbClr>
          </a:solidFill>
          <a:ln w="152400">
            <a:solidFill>
              <a:srgbClr val="FAFD00"/>
            </a:solidFill>
            <a:miter lim="800000"/>
            <a:headEnd/>
            <a:tailEnd/>
          </a:ln>
        </p:spPr>
        <p:txBody>
          <a:bodyPr lIns="90488" tIns="44450" rIns="90488" bIns="44450"/>
          <a:lstStyle/>
          <a:p>
            <a:pPr marL="285750" marR="0" lvl="0" indent="-285750" algn="l" defTabSz="914400" rtl="0" eaLnBrk="0" fontAlgn="base" latinLnBrk="0" hangingPunct="0">
              <a:lnSpc>
                <a:spcPct val="90000"/>
              </a:lnSpc>
              <a:spcBef>
                <a:spcPct val="30000"/>
              </a:spcBef>
              <a:spcAft>
                <a:spcPct val="0"/>
              </a:spcAft>
              <a:buClr>
                <a:srgbClr val="FAFD00"/>
              </a:buClr>
              <a:buSzPct val="100000"/>
              <a:buFontTx/>
              <a:buChar char="•"/>
              <a:tabLst/>
              <a:defRPr/>
            </a:pPr>
            <a:r>
              <a:rPr kumimoji="0" lang="en-US" sz="2800" b="1" i="0" u="none" strike="noStrike" kern="0" cap="none" spc="0" normalizeH="0" baseline="0" noProof="0" smtClean="0">
                <a:ln>
                  <a:noFill/>
                </a:ln>
                <a:solidFill>
                  <a:srgbClr val="FAFD00"/>
                </a:solidFill>
                <a:effectLst>
                  <a:outerShdw blurRad="38100" dist="38100" dir="2700000" algn="tl">
                    <a:srgbClr val="000000"/>
                  </a:outerShdw>
                </a:effectLst>
                <a:uLnTx/>
                <a:uFillTx/>
                <a:latin typeface="+mn-lt"/>
                <a:ea typeface="+mn-ea"/>
                <a:cs typeface="+mn-cs"/>
              </a:rPr>
              <a:t>Personality </a:t>
            </a:r>
            <a:r>
              <a:rPr kumimoji="0" lang="en-US" sz="2800" b="1" i="0" u="none" strike="noStrike" kern="0" cap="none" spc="0" normalizeH="0" baseline="0" noProof="0" smtClean="0">
                <a:ln>
                  <a:noFill/>
                </a:ln>
                <a:solidFill>
                  <a:srgbClr val="FFFFFF"/>
                </a:solidFill>
                <a:effectLst/>
                <a:uLnTx/>
                <a:uFillTx/>
                <a:latin typeface="+mn-lt"/>
                <a:ea typeface="+mn-ea"/>
                <a:cs typeface="+mn-cs"/>
              </a:rPr>
              <a:t>refers to a person’s unique psychological makeup and how it consistently influences the way a person responds to his or her environment.</a:t>
            </a:r>
          </a:p>
          <a:p>
            <a:pPr marL="285750" marR="0" lvl="0" indent="-285750" algn="l" defTabSz="914400" rtl="0" eaLnBrk="0" fontAlgn="base" latinLnBrk="0" hangingPunct="0">
              <a:lnSpc>
                <a:spcPct val="90000"/>
              </a:lnSpc>
              <a:spcBef>
                <a:spcPct val="30000"/>
              </a:spcBef>
              <a:spcAft>
                <a:spcPct val="0"/>
              </a:spcAft>
              <a:buClr>
                <a:srgbClr val="FAFD00"/>
              </a:buClr>
              <a:buSzPct val="100000"/>
              <a:buFontTx/>
              <a:buChar char="•"/>
              <a:tabLst/>
              <a:defRPr/>
            </a:pPr>
            <a:r>
              <a:rPr kumimoji="0" lang="en-US" sz="2800" b="1" i="0" u="none" strike="noStrike" kern="0" cap="none" spc="0" normalizeH="0" baseline="0" noProof="0" smtClean="0">
                <a:ln>
                  <a:noFill/>
                </a:ln>
                <a:solidFill>
                  <a:srgbClr val="FFFFFF"/>
                </a:solidFill>
                <a:effectLst/>
                <a:uLnTx/>
                <a:uFillTx/>
                <a:latin typeface="+mn-lt"/>
                <a:ea typeface="+mn-ea"/>
                <a:cs typeface="+mn-cs"/>
              </a:rPr>
              <a:t>Most now agree that both personality and situational factors play a role in determining people’s behavior. </a:t>
            </a:r>
          </a:p>
          <a:p>
            <a:pPr marL="285750" marR="0" lvl="0" indent="-285750" algn="l" defTabSz="914400" rtl="0" eaLnBrk="0" fontAlgn="base" latinLnBrk="0" hangingPunct="0">
              <a:lnSpc>
                <a:spcPct val="90000"/>
              </a:lnSpc>
              <a:spcBef>
                <a:spcPct val="30000"/>
              </a:spcBef>
              <a:spcAft>
                <a:spcPct val="0"/>
              </a:spcAft>
              <a:buClr>
                <a:srgbClr val="FAFD00"/>
              </a:buClr>
              <a:buSzPct val="100000"/>
              <a:buFontTx/>
              <a:buChar char="•"/>
              <a:tabLst/>
              <a:defRPr/>
            </a:pPr>
            <a:r>
              <a:rPr kumimoji="0" lang="en-US" sz="2800" b="1" i="0" u="none" strike="noStrike" kern="0" cap="none" spc="0" normalizeH="0" baseline="0" noProof="0" smtClean="0">
                <a:ln>
                  <a:noFill/>
                </a:ln>
                <a:solidFill>
                  <a:srgbClr val="FFFFFF"/>
                </a:solidFill>
                <a:effectLst/>
                <a:uLnTx/>
                <a:uFillTx/>
                <a:latin typeface="+mn-lt"/>
                <a:ea typeface="+mn-ea"/>
                <a:cs typeface="+mn-cs"/>
              </a:rPr>
              <a:t>Personality is usually involved, along with: </a:t>
            </a:r>
          </a:p>
          <a:p>
            <a:pPr marL="685800" marR="0" lvl="1" indent="-228600" algn="l" defTabSz="914400" rtl="0" eaLnBrk="0" fontAlgn="base" latinLnBrk="0" hangingPunct="0">
              <a:lnSpc>
                <a:spcPct val="90000"/>
              </a:lnSpc>
              <a:spcBef>
                <a:spcPct val="30000"/>
              </a:spcBef>
              <a:spcAft>
                <a:spcPct val="0"/>
              </a:spcAft>
              <a:buClr>
                <a:srgbClr val="FAFD00"/>
              </a:buClr>
              <a:buSzPct val="100000"/>
              <a:buFontTx/>
              <a:buChar char="–"/>
              <a:tabLst/>
              <a:defRPr/>
            </a:pPr>
            <a:r>
              <a:rPr kumimoji="0" lang="en-US" sz="2800" b="1" i="0" u="none" strike="noStrike" kern="0" cap="none" spc="0" normalizeH="0" baseline="0" noProof="0" smtClean="0">
                <a:ln>
                  <a:noFill/>
                </a:ln>
                <a:solidFill>
                  <a:srgbClr val="FFFFFF"/>
                </a:solidFill>
                <a:effectLst/>
                <a:uLnTx/>
                <a:uFillTx/>
                <a:latin typeface="+mn-lt"/>
              </a:rPr>
              <a:t>A person’s choices of leisure activities, political outlook, aesthetic tastes, and</a:t>
            </a:r>
            <a:endParaRPr kumimoji="0" lang="en-US" sz="2800" b="1" i="0" u="none" strike="noStrike" kern="0" cap="none" spc="0" normalizeH="0" baseline="0" noProof="0" smtClean="0">
              <a:ln>
                <a:noFill/>
              </a:ln>
              <a:solidFill>
                <a:schemeClr val="tx1"/>
              </a:solidFill>
              <a:effectLst/>
              <a:uLnTx/>
              <a:uFillTx/>
              <a:latin typeface="+mn-lt"/>
            </a:endParaRPr>
          </a:p>
          <a:p>
            <a:pPr marL="685800" marR="0" lvl="1" indent="-228600" algn="l" defTabSz="914400" rtl="0" eaLnBrk="0" fontAlgn="base" latinLnBrk="0" hangingPunct="0">
              <a:lnSpc>
                <a:spcPct val="90000"/>
              </a:lnSpc>
              <a:spcBef>
                <a:spcPct val="30000"/>
              </a:spcBef>
              <a:spcAft>
                <a:spcPct val="0"/>
              </a:spcAft>
              <a:buClr>
                <a:srgbClr val="FAFD00"/>
              </a:buClr>
              <a:buSzPct val="100000"/>
              <a:buFontTx/>
              <a:buChar char="–"/>
              <a:tabLst/>
              <a:defRPr/>
            </a:pPr>
            <a:r>
              <a:rPr kumimoji="0" lang="en-US" sz="2800" b="1" i="0" u="none" strike="noStrike" kern="0" cap="none" spc="0" normalizeH="0" baseline="0" noProof="0" smtClean="0">
                <a:ln>
                  <a:noFill/>
                </a:ln>
                <a:solidFill>
                  <a:srgbClr val="FFFFFF"/>
                </a:solidFill>
                <a:effectLst/>
                <a:uLnTx/>
                <a:uFillTx/>
                <a:latin typeface="+mn-lt"/>
              </a:rPr>
              <a:t>Other individual factors to segment customers in terms of </a:t>
            </a:r>
            <a:r>
              <a:rPr kumimoji="0" lang="en-US" sz="2800" b="1" i="0" u="none" strike="noStrike" kern="0" cap="none" spc="0" normalizeH="0" baseline="0" noProof="0" smtClean="0">
                <a:ln>
                  <a:noFill/>
                </a:ln>
                <a:solidFill>
                  <a:srgbClr val="FAFD00"/>
                </a:solidFill>
                <a:effectLst>
                  <a:outerShdw blurRad="38100" dist="38100" dir="2700000" algn="tl">
                    <a:srgbClr val="000000"/>
                  </a:outerShdw>
                </a:effectLst>
                <a:uLnTx/>
                <a:uFillTx/>
                <a:latin typeface="+mn-lt"/>
              </a:rPr>
              <a:t>Lifestyles.</a:t>
            </a:r>
            <a:endParaRPr kumimoji="0" lang="en-US" sz="2800" b="1" i="0" u="none" strike="noStrike" kern="0" cap="none" spc="0" normalizeH="0" baseline="0" noProof="0">
              <a:ln>
                <a:noFill/>
              </a:ln>
              <a:solidFill>
                <a:srgbClr val="FAFD00"/>
              </a:solidFill>
              <a:effectLst>
                <a:outerShdw blurRad="38100" dist="38100" dir="2700000" algn="tl">
                  <a:srgbClr val="000000"/>
                </a:outerShdw>
              </a:effectLst>
              <a:uLnTx/>
              <a:uFillTx/>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6</a:t>
            </a:fld>
            <a:endParaRPr lang="en-US"/>
          </a:p>
        </p:txBody>
      </p:sp>
      <p:sp>
        <p:nvSpPr>
          <p:cNvPr id="4" name="Rectangle 4"/>
          <p:cNvSpPr>
            <a:spLocks noChangeArrowheads="1"/>
          </p:cNvSpPr>
          <p:nvPr/>
        </p:nvSpPr>
        <p:spPr bwMode="auto">
          <a:xfrm>
            <a:off x="0" y="20638"/>
            <a:ext cx="6424612" cy="584200"/>
          </a:xfrm>
          <a:prstGeom prst="rect">
            <a:avLst/>
          </a:prstGeom>
          <a:noFill/>
          <a:ln w="12700">
            <a:noFill/>
            <a:miter lim="800000"/>
            <a:headEnd/>
            <a:tailEnd/>
          </a:ln>
        </p:spPr>
        <p:txBody>
          <a:bodyPr lIns="41275" tIns="17462" rIns="41275" bIns="17462">
            <a:spAutoFit/>
          </a:bodyPr>
          <a:lstStyle/>
          <a:p>
            <a:r>
              <a:rPr lang="en-US" sz="3600" b="1" dirty="0" smtClean="0">
                <a:solidFill>
                  <a:srgbClr val="FAFD00"/>
                </a:solidFill>
                <a:latin typeface="Algerian" pitchFamily="82" charset="0"/>
              </a:rPr>
              <a:t>Nature of Personality</a:t>
            </a:r>
            <a:endParaRPr lang="en-US" sz="3600" b="1" dirty="0">
              <a:solidFill>
                <a:srgbClr val="FAFD00"/>
              </a:solidFill>
              <a:latin typeface="Algerian" pitchFamily="82" charset="0"/>
            </a:endParaRPr>
          </a:p>
        </p:txBody>
      </p:sp>
      <p:sp>
        <p:nvSpPr>
          <p:cNvPr id="5" name="Rectangle 3"/>
          <p:cNvSpPr txBox="1">
            <a:spLocks noChangeArrowheads="1"/>
          </p:cNvSpPr>
          <p:nvPr/>
        </p:nvSpPr>
        <p:spPr>
          <a:xfrm>
            <a:off x="381000" y="2387600"/>
            <a:ext cx="4800600" cy="3175000"/>
          </a:xfrm>
          <a:prstGeom prst="rect">
            <a:avLst/>
          </a:prstGeom>
          <a:solidFill>
            <a:srgbClr val="C00000">
              <a:alpha val="60000"/>
            </a:srgbClr>
          </a:solidFill>
        </p:spPr>
        <p:txBody>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rgbClr val="FFC000"/>
                </a:solidFill>
                <a:effectLst/>
                <a:uLnTx/>
                <a:uFillTx/>
                <a:latin typeface="+mn-lt"/>
                <a:ea typeface="+mn-ea"/>
                <a:cs typeface="+mn-cs"/>
              </a:rPr>
              <a:t>Personality reflects individual differences</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rgbClr val="FFC000"/>
                </a:solidFill>
                <a:effectLst/>
                <a:uLnTx/>
                <a:uFillTx/>
                <a:latin typeface="+mn-lt"/>
                <a:ea typeface="+mn-ea"/>
                <a:cs typeface="+mn-cs"/>
              </a:rPr>
              <a:t>Personality is consistent and enduring</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rgbClr val="FFC000"/>
                </a:solidFill>
                <a:effectLst/>
                <a:uLnTx/>
                <a:uFillTx/>
                <a:latin typeface="+mn-lt"/>
                <a:ea typeface="+mn-ea"/>
                <a:cs typeface="+mn-cs"/>
              </a:rPr>
              <a:t>Personality can change</a:t>
            </a:r>
            <a:endParaRPr kumimoji="0" lang="en-US" sz="3200" b="0" i="0" u="none" strike="noStrike" kern="0" cap="none" spc="0" normalizeH="0" baseline="0" noProof="0" dirty="0">
              <a:ln>
                <a:noFill/>
              </a:ln>
              <a:solidFill>
                <a:srgbClr val="FFC0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7</a:t>
            </a:fld>
            <a:endParaRPr lang="en-US"/>
          </a:p>
        </p:txBody>
      </p:sp>
      <p:sp>
        <p:nvSpPr>
          <p:cNvPr id="5" name="TextBox 4"/>
          <p:cNvSpPr txBox="1"/>
          <p:nvPr/>
        </p:nvSpPr>
        <p:spPr>
          <a:xfrm>
            <a:off x="685800" y="6324600"/>
            <a:ext cx="1107996" cy="369332"/>
          </a:xfrm>
          <a:prstGeom prst="rect">
            <a:avLst/>
          </a:prstGeom>
          <a:noFill/>
        </p:spPr>
        <p:txBody>
          <a:bodyPr wrap="none" rtlCol="0">
            <a:spAutoFit/>
          </a:bodyPr>
          <a:lstStyle/>
          <a:p>
            <a:pPr algn="just"/>
            <a:r>
              <a:rPr lang="en-US" dirty="0" smtClean="0">
                <a:solidFill>
                  <a:schemeClr val="bg1"/>
                </a:solidFill>
              </a:rPr>
              <a:t>Close-up</a:t>
            </a:r>
            <a:endParaRPr lang="en-US"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8</a:t>
            </a:fld>
            <a:endParaRPr lang="en-US"/>
          </a:p>
        </p:txBody>
      </p:sp>
      <p:sp>
        <p:nvSpPr>
          <p:cNvPr id="4" name="Rectangle 4"/>
          <p:cNvSpPr>
            <a:spLocks noChangeArrowheads="1"/>
          </p:cNvSpPr>
          <p:nvPr/>
        </p:nvSpPr>
        <p:spPr bwMode="auto">
          <a:xfrm>
            <a:off x="0" y="20638"/>
            <a:ext cx="6424612" cy="584200"/>
          </a:xfrm>
          <a:prstGeom prst="rect">
            <a:avLst/>
          </a:prstGeom>
          <a:noFill/>
          <a:ln w="12700">
            <a:noFill/>
            <a:miter lim="800000"/>
            <a:headEnd/>
            <a:tailEnd/>
          </a:ln>
        </p:spPr>
        <p:txBody>
          <a:bodyPr lIns="41275" tIns="17462" rIns="41275" bIns="17462">
            <a:spAutoFit/>
          </a:bodyPr>
          <a:lstStyle/>
          <a:p>
            <a:r>
              <a:rPr lang="en-US" sz="3600" b="1" dirty="0" smtClean="0">
                <a:solidFill>
                  <a:srgbClr val="FAFD00"/>
                </a:solidFill>
                <a:latin typeface="Algerian" pitchFamily="82" charset="0"/>
              </a:rPr>
              <a:t>Horney’s cad personality</a:t>
            </a:r>
            <a:endParaRPr lang="en-US" sz="3600" b="1" dirty="0">
              <a:solidFill>
                <a:srgbClr val="FAFD00"/>
              </a:solidFill>
              <a:latin typeface="Algerian" pitchFamily="82" charset="0"/>
            </a:endParaRPr>
          </a:p>
        </p:txBody>
      </p:sp>
      <p:sp>
        <p:nvSpPr>
          <p:cNvPr id="5" name="TextBox 4"/>
          <p:cNvSpPr txBox="1"/>
          <p:nvPr/>
        </p:nvSpPr>
        <p:spPr>
          <a:xfrm>
            <a:off x="457200" y="1695271"/>
            <a:ext cx="3581400" cy="1200329"/>
          </a:xfrm>
          <a:prstGeom prst="rect">
            <a:avLst/>
          </a:prstGeom>
          <a:solidFill>
            <a:srgbClr val="C00000">
              <a:alpha val="60000"/>
            </a:srgbClr>
          </a:solidFill>
          <a:ln w="28575">
            <a:solidFill>
              <a:srgbClr val="FFFF00"/>
            </a:solidFill>
          </a:ln>
        </p:spPr>
        <p:txBody>
          <a:bodyPr wrap="square" rtlCol="0">
            <a:spAutoFit/>
          </a:bodyPr>
          <a:lstStyle/>
          <a:p>
            <a:pPr algn="ctr"/>
            <a:r>
              <a:rPr lang="en-US" b="1" u="sng" dirty="0" smtClean="0">
                <a:solidFill>
                  <a:srgbClr val="FFC000"/>
                </a:solidFill>
              </a:rPr>
              <a:t>COMPLIANT PERSONALITY</a:t>
            </a:r>
          </a:p>
          <a:p>
            <a:pPr algn="just"/>
            <a:endParaRPr lang="en-US" dirty="0" smtClean="0">
              <a:solidFill>
                <a:srgbClr val="FFC000"/>
              </a:solidFill>
            </a:endParaRPr>
          </a:p>
          <a:p>
            <a:pPr algn="just"/>
            <a:r>
              <a:rPr lang="en-US" dirty="0" smtClean="0">
                <a:solidFill>
                  <a:srgbClr val="FFC000"/>
                </a:solidFill>
              </a:rPr>
              <a:t>One who desires to be loved, appreciated, &amp; wanted by others</a:t>
            </a:r>
            <a:endParaRPr lang="en-US" dirty="0">
              <a:solidFill>
                <a:srgbClr val="FFC000"/>
              </a:solidFill>
            </a:endParaRPr>
          </a:p>
        </p:txBody>
      </p:sp>
      <p:sp>
        <p:nvSpPr>
          <p:cNvPr id="6" name="TextBox 5"/>
          <p:cNvSpPr txBox="1"/>
          <p:nvPr/>
        </p:nvSpPr>
        <p:spPr>
          <a:xfrm>
            <a:off x="1981200" y="3200400"/>
            <a:ext cx="3581400" cy="1477328"/>
          </a:xfrm>
          <a:prstGeom prst="rect">
            <a:avLst/>
          </a:prstGeom>
          <a:solidFill>
            <a:srgbClr val="C00000">
              <a:alpha val="60000"/>
            </a:srgbClr>
          </a:solidFill>
          <a:ln w="28575">
            <a:solidFill>
              <a:srgbClr val="FFFF00"/>
            </a:solidFill>
          </a:ln>
        </p:spPr>
        <p:txBody>
          <a:bodyPr wrap="square" rtlCol="0">
            <a:spAutoFit/>
          </a:bodyPr>
          <a:lstStyle/>
          <a:p>
            <a:pPr algn="ctr"/>
            <a:r>
              <a:rPr lang="en-US" b="1" u="sng" dirty="0" smtClean="0">
                <a:solidFill>
                  <a:srgbClr val="FFC000"/>
                </a:solidFill>
              </a:rPr>
              <a:t>AGGRESIVE PERSONALITY</a:t>
            </a:r>
          </a:p>
          <a:p>
            <a:pPr algn="just"/>
            <a:endParaRPr lang="en-US" dirty="0" smtClean="0">
              <a:solidFill>
                <a:srgbClr val="FFC000"/>
              </a:solidFill>
            </a:endParaRPr>
          </a:p>
          <a:p>
            <a:pPr algn="just"/>
            <a:r>
              <a:rPr lang="en-US" dirty="0" smtClean="0">
                <a:solidFill>
                  <a:srgbClr val="FFC000"/>
                </a:solidFill>
              </a:rPr>
              <a:t>One who competes with others, desires to excel &amp; win admiration.</a:t>
            </a:r>
            <a:endParaRPr lang="en-US" dirty="0">
              <a:solidFill>
                <a:srgbClr val="FFC000"/>
              </a:solidFill>
            </a:endParaRPr>
          </a:p>
        </p:txBody>
      </p:sp>
      <p:sp>
        <p:nvSpPr>
          <p:cNvPr id="7" name="TextBox 6"/>
          <p:cNvSpPr txBox="1"/>
          <p:nvPr/>
        </p:nvSpPr>
        <p:spPr>
          <a:xfrm>
            <a:off x="3505200" y="4953000"/>
            <a:ext cx="3581400" cy="1477328"/>
          </a:xfrm>
          <a:prstGeom prst="rect">
            <a:avLst/>
          </a:prstGeom>
          <a:solidFill>
            <a:srgbClr val="C00000">
              <a:alpha val="60000"/>
            </a:srgbClr>
          </a:solidFill>
          <a:ln w="28575">
            <a:solidFill>
              <a:srgbClr val="FFFF00"/>
            </a:solidFill>
          </a:ln>
        </p:spPr>
        <p:txBody>
          <a:bodyPr wrap="square" rtlCol="0">
            <a:spAutoFit/>
          </a:bodyPr>
          <a:lstStyle/>
          <a:p>
            <a:pPr algn="ctr"/>
            <a:r>
              <a:rPr lang="en-US" b="1" u="sng" dirty="0" smtClean="0">
                <a:solidFill>
                  <a:srgbClr val="FFC000"/>
                </a:solidFill>
              </a:rPr>
              <a:t>DETACHED PERSONALITY</a:t>
            </a:r>
          </a:p>
          <a:p>
            <a:pPr algn="just"/>
            <a:endParaRPr lang="en-US" dirty="0" smtClean="0">
              <a:solidFill>
                <a:srgbClr val="FFC000"/>
              </a:solidFill>
            </a:endParaRPr>
          </a:p>
          <a:p>
            <a:pPr algn="just"/>
            <a:r>
              <a:rPr lang="en-US" dirty="0" smtClean="0">
                <a:solidFill>
                  <a:srgbClr val="FFC000"/>
                </a:solidFill>
              </a:rPr>
              <a:t>One who desires independence, self-sufficiency, &amp; freedom from obligations.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9</a:t>
            </a:fld>
            <a:endParaRPr lang="en-US"/>
          </a:p>
        </p:txBody>
      </p:sp>
      <p:sp>
        <p:nvSpPr>
          <p:cNvPr id="4" name="Rectangle 4"/>
          <p:cNvSpPr>
            <a:spLocks noChangeArrowheads="1"/>
          </p:cNvSpPr>
          <p:nvPr/>
        </p:nvSpPr>
        <p:spPr bwMode="auto">
          <a:xfrm>
            <a:off x="0" y="20638"/>
            <a:ext cx="6424612" cy="1143261"/>
          </a:xfrm>
          <a:prstGeom prst="rect">
            <a:avLst/>
          </a:prstGeom>
          <a:noFill/>
          <a:ln w="12700">
            <a:noFill/>
            <a:miter lim="800000"/>
            <a:headEnd/>
            <a:tailEnd/>
          </a:ln>
        </p:spPr>
        <p:txBody>
          <a:bodyPr lIns="41275" tIns="17462" rIns="41275" bIns="17462">
            <a:spAutoFit/>
          </a:bodyPr>
          <a:lstStyle/>
          <a:p>
            <a:pPr algn="ctr"/>
            <a:r>
              <a:rPr lang="en-US" sz="3600" b="1" dirty="0" smtClean="0">
                <a:solidFill>
                  <a:srgbClr val="FAFD00"/>
                </a:solidFill>
                <a:latin typeface="Algerian" pitchFamily="82" charset="0"/>
              </a:rPr>
              <a:t>PERSONALITY TRAITS &amp; CONSUMER INNOVATIVENESS</a:t>
            </a:r>
            <a:endParaRPr lang="en-US" sz="3600" b="1" dirty="0">
              <a:solidFill>
                <a:srgbClr val="FAFD00"/>
              </a:solidFill>
              <a:latin typeface="Algerian" pitchFamily="82" charset="0"/>
            </a:endParaRPr>
          </a:p>
        </p:txBody>
      </p:sp>
      <p:sp>
        <p:nvSpPr>
          <p:cNvPr id="5" name="Rectangle 3"/>
          <p:cNvSpPr txBox="1">
            <a:spLocks noChangeArrowheads="1"/>
          </p:cNvSpPr>
          <p:nvPr/>
        </p:nvSpPr>
        <p:spPr>
          <a:xfrm>
            <a:off x="685800" y="2017713"/>
            <a:ext cx="3810000" cy="3163887"/>
          </a:xfrm>
          <a:prstGeom prst="rect">
            <a:avLst/>
          </a:prstGeom>
          <a:solidFill>
            <a:srgbClr val="C00000">
              <a:alpha val="60000"/>
            </a:srgbClr>
          </a:solidFill>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1" i="0" u="none" strike="noStrike" kern="0" cap="none" spc="0" normalizeH="0" baseline="0" noProof="0" dirty="0" smtClean="0">
                <a:ln>
                  <a:noFill/>
                </a:ln>
                <a:solidFill>
                  <a:srgbClr val="FFC000"/>
                </a:solidFill>
                <a:effectLst/>
                <a:uLnTx/>
                <a:uFillTx/>
                <a:latin typeface="+mn-lt"/>
                <a:ea typeface="+mn-ea"/>
                <a:cs typeface="+mn-cs"/>
              </a:rPr>
              <a:t>Innovativeness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1" i="0" u="none" strike="noStrike" kern="0" cap="none" spc="0" normalizeH="0" baseline="0" noProof="0" dirty="0" smtClean="0">
                <a:ln>
                  <a:noFill/>
                </a:ln>
                <a:solidFill>
                  <a:srgbClr val="FFC000"/>
                </a:solidFill>
                <a:effectLst/>
                <a:uLnTx/>
                <a:uFillTx/>
                <a:latin typeface="+mn-lt"/>
                <a:ea typeface="+mn-ea"/>
                <a:cs typeface="+mn-cs"/>
              </a:rPr>
              <a:t>Dogmatism</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1" i="0" u="none" strike="noStrike" kern="0" cap="none" spc="0" normalizeH="0" baseline="0" noProof="0" dirty="0" smtClean="0">
                <a:ln>
                  <a:noFill/>
                </a:ln>
                <a:solidFill>
                  <a:srgbClr val="FFC000"/>
                </a:solidFill>
                <a:effectLst/>
                <a:uLnTx/>
                <a:uFillTx/>
                <a:latin typeface="+mn-lt"/>
                <a:ea typeface="+mn-ea"/>
                <a:cs typeface="+mn-cs"/>
              </a:rPr>
              <a:t>Social Character</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1" i="0" u="none" strike="noStrike" kern="0" cap="none" spc="0" normalizeH="0" baseline="0" noProof="0" dirty="0" smtClean="0">
                <a:ln>
                  <a:noFill/>
                </a:ln>
                <a:solidFill>
                  <a:srgbClr val="FFC000"/>
                </a:solidFill>
                <a:effectLst/>
                <a:uLnTx/>
                <a:uFillTx/>
                <a:latin typeface="+mn-lt"/>
                <a:ea typeface="+mn-ea"/>
                <a:cs typeface="+mn-cs"/>
              </a:rPr>
              <a:t>Need for uniqueness</a:t>
            </a:r>
            <a:endParaRPr kumimoji="0" lang="en-US" sz="3200" b="1" i="0" u="none" strike="noStrike" kern="0" cap="none" spc="0" normalizeH="0" baseline="0" noProof="0" dirty="0">
              <a:ln>
                <a:noFill/>
              </a:ln>
              <a:solidFill>
                <a:srgbClr val="FFC000"/>
              </a:solidFill>
              <a:effectLst/>
              <a:uLnTx/>
              <a:uFillTx/>
              <a:latin typeface="+mn-lt"/>
              <a:ea typeface="+mn-ea"/>
              <a:cs typeface="+mn-cs"/>
            </a:endParaRPr>
          </a:p>
        </p:txBody>
      </p:sp>
      <p:sp>
        <p:nvSpPr>
          <p:cNvPr id="6" name="Rectangle 4"/>
          <p:cNvSpPr txBox="1">
            <a:spLocks noChangeArrowheads="1"/>
          </p:cNvSpPr>
          <p:nvPr/>
        </p:nvSpPr>
        <p:spPr>
          <a:xfrm>
            <a:off x="4648200" y="2017713"/>
            <a:ext cx="3810000" cy="3163887"/>
          </a:xfrm>
          <a:prstGeom prst="rect">
            <a:avLst/>
          </a:prstGeom>
          <a:solidFill>
            <a:srgbClr val="C00000">
              <a:alpha val="69804"/>
            </a:srgbClr>
          </a:solidFill>
        </p:spPr>
        <p:txBody>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1" i="0" u="none" strike="noStrike" kern="0" cap="none" spc="0" normalizeH="0" baseline="0" noProof="0" dirty="0" smtClean="0">
                <a:ln>
                  <a:noFill/>
                </a:ln>
                <a:solidFill>
                  <a:srgbClr val="FFC000"/>
                </a:solidFill>
                <a:effectLst/>
                <a:uLnTx/>
                <a:uFillTx/>
                <a:latin typeface="+mn-lt"/>
                <a:ea typeface="+mn-ea"/>
                <a:cs typeface="+mn-cs"/>
              </a:rPr>
              <a:t>Optimum stimulation level</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3200" b="1" i="0" u="none" strike="noStrike" kern="0" cap="none" spc="0" normalizeH="0" baseline="0" noProof="0" dirty="0" smtClean="0">
                <a:ln>
                  <a:noFill/>
                </a:ln>
                <a:solidFill>
                  <a:srgbClr val="FFC000"/>
                </a:solidFill>
                <a:effectLst/>
                <a:uLnTx/>
                <a:uFillTx/>
                <a:latin typeface="+mn-lt"/>
                <a:ea typeface="+mn-ea"/>
                <a:cs typeface="+mn-cs"/>
              </a:rPr>
              <a:t>Variety-novelty seeking</a:t>
            </a:r>
            <a:endParaRPr kumimoji="0" lang="en-US" sz="3200" b="1" i="0" u="none" strike="noStrike" kern="0" cap="none" spc="0" normalizeH="0" baseline="0" noProof="0" dirty="0">
              <a:ln>
                <a:noFill/>
              </a:ln>
              <a:solidFill>
                <a:srgbClr val="FFC00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10</a:t>
            </a:fld>
            <a:endParaRPr lang="en-US"/>
          </a:p>
        </p:txBody>
      </p:sp>
      <p:sp>
        <p:nvSpPr>
          <p:cNvPr id="4" name="Rectangle 2"/>
          <p:cNvSpPr>
            <a:spLocks noChangeArrowheads="1"/>
          </p:cNvSpPr>
          <p:nvPr/>
        </p:nvSpPr>
        <p:spPr bwMode="auto">
          <a:xfrm>
            <a:off x="304800" y="533400"/>
            <a:ext cx="8497887" cy="5791200"/>
          </a:xfrm>
          <a:prstGeom prst="rect">
            <a:avLst/>
          </a:prstGeom>
          <a:solidFill>
            <a:srgbClr val="C00000">
              <a:alpha val="60000"/>
            </a:srgbClr>
          </a:solidFill>
          <a:ln w="28575">
            <a:solidFill>
              <a:srgbClr val="FFFF00"/>
            </a:solidFill>
            <a:miter lim="800000"/>
            <a:headEnd/>
            <a:tailEnd/>
          </a:ln>
          <a:effectLst/>
        </p:spPr>
        <p:txBody>
          <a:bodyPr wrap="none" anchor="ctr"/>
          <a:lstStyle/>
          <a:p>
            <a:endParaRPr lang="en-US" dirty="0"/>
          </a:p>
        </p:txBody>
      </p:sp>
      <p:sp>
        <p:nvSpPr>
          <p:cNvPr id="5" name="Rectangle 4"/>
          <p:cNvSpPr>
            <a:spLocks noChangeArrowheads="1"/>
          </p:cNvSpPr>
          <p:nvPr/>
        </p:nvSpPr>
        <p:spPr bwMode="auto">
          <a:xfrm>
            <a:off x="1423988" y="20638"/>
            <a:ext cx="6424612" cy="589263"/>
          </a:xfrm>
          <a:prstGeom prst="rect">
            <a:avLst/>
          </a:prstGeom>
          <a:noFill/>
          <a:ln w="12700">
            <a:noFill/>
            <a:miter lim="800000"/>
            <a:headEnd/>
            <a:tailEnd/>
          </a:ln>
        </p:spPr>
        <p:txBody>
          <a:bodyPr lIns="41275" tIns="17462" rIns="41275" bIns="17462">
            <a:spAutoFit/>
          </a:bodyPr>
          <a:lstStyle/>
          <a:p>
            <a:pPr algn="ctr"/>
            <a:r>
              <a:rPr lang="en-US" sz="3600" b="1" dirty="0" smtClean="0">
                <a:solidFill>
                  <a:srgbClr val="FAFD00"/>
                </a:solidFill>
                <a:latin typeface="Algerian" pitchFamily="82" charset="0"/>
              </a:rPr>
              <a:t>A conceptual framework</a:t>
            </a:r>
            <a:endParaRPr lang="en-US" sz="3600" b="1" dirty="0">
              <a:solidFill>
                <a:srgbClr val="FAFD00"/>
              </a:solidFill>
              <a:latin typeface="Algerian" pitchFamily="82" charset="0"/>
            </a:endParaRPr>
          </a:p>
        </p:txBody>
      </p:sp>
      <p:sp>
        <p:nvSpPr>
          <p:cNvPr id="20" name="Rectangle 4"/>
          <p:cNvSpPr>
            <a:spLocks noChangeArrowheads="1"/>
          </p:cNvSpPr>
          <p:nvPr/>
        </p:nvSpPr>
        <p:spPr bwMode="auto">
          <a:xfrm>
            <a:off x="3606800" y="1876425"/>
            <a:ext cx="1511300" cy="746125"/>
          </a:xfrm>
          <a:prstGeom prst="rect">
            <a:avLst/>
          </a:prstGeom>
          <a:gradFill rotWithShape="0">
            <a:gsLst>
              <a:gs pos="0">
                <a:srgbClr val="B3D9FF"/>
              </a:gs>
              <a:gs pos="100000">
                <a:srgbClr val="B3D9FF">
                  <a:gamma/>
                  <a:tint val="30196"/>
                  <a:invGamma/>
                </a:srgbClr>
              </a:gs>
            </a:gsLst>
            <a:lin ang="5400000" scaled="1"/>
          </a:gradFill>
          <a:ln w="9525">
            <a:solidFill>
              <a:schemeClr val="tx1"/>
            </a:solidFill>
            <a:miter lim="800000"/>
            <a:headEnd/>
            <a:tailEnd/>
          </a:ln>
          <a:effectLst/>
        </p:spPr>
        <p:txBody>
          <a:bodyPr anchor="ctr"/>
          <a:lstStyle/>
          <a:p>
            <a:pPr algn="ctr"/>
            <a:r>
              <a:rPr lang="en-US" sz="1800"/>
              <a:t>Brand Personality</a:t>
            </a:r>
          </a:p>
        </p:txBody>
      </p:sp>
      <p:sp>
        <p:nvSpPr>
          <p:cNvPr id="21" name="Rectangle 5"/>
          <p:cNvSpPr>
            <a:spLocks noChangeArrowheads="1"/>
          </p:cNvSpPr>
          <p:nvPr/>
        </p:nvSpPr>
        <p:spPr bwMode="auto">
          <a:xfrm>
            <a:off x="6946900" y="3254375"/>
            <a:ext cx="1308100" cy="746125"/>
          </a:xfrm>
          <a:prstGeom prst="rect">
            <a:avLst/>
          </a:prstGeom>
          <a:gradFill rotWithShape="0">
            <a:gsLst>
              <a:gs pos="0">
                <a:srgbClr val="99FF99"/>
              </a:gs>
              <a:gs pos="100000">
                <a:srgbClr val="99FF99">
                  <a:gamma/>
                  <a:tint val="30196"/>
                  <a:invGamma/>
                </a:srgbClr>
              </a:gs>
            </a:gsLst>
            <a:lin ang="5400000" scaled="1"/>
          </a:gradFill>
          <a:ln w="9525">
            <a:solidFill>
              <a:schemeClr val="tx1"/>
            </a:solidFill>
            <a:miter lim="800000"/>
            <a:headEnd/>
            <a:tailEnd/>
          </a:ln>
          <a:effectLst/>
        </p:spPr>
        <p:txBody>
          <a:bodyPr anchor="ctr"/>
          <a:lstStyle/>
          <a:p>
            <a:pPr algn="ctr"/>
            <a:r>
              <a:rPr lang="en-US" sz="1800"/>
              <a:t>Ruggedness</a:t>
            </a:r>
          </a:p>
        </p:txBody>
      </p:sp>
      <p:sp>
        <p:nvSpPr>
          <p:cNvPr id="22" name="Rectangle 6"/>
          <p:cNvSpPr>
            <a:spLocks noChangeArrowheads="1"/>
          </p:cNvSpPr>
          <p:nvPr/>
        </p:nvSpPr>
        <p:spPr bwMode="auto">
          <a:xfrm>
            <a:off x="5232400" y="3254375"/>
            <a:ext cx="1511300" cy="746125"/>
          </a:xfrm>
          <a:prstGeom prst="rect">
            <a:avLst/>
          </a:prstGeom>
          <a:gradFill rotWithShape="0">
            <a:gsLst>
              <a:gs pos="0">
                <a:srgbClr val="FFFF00"/>
              </a:gs>
              <a:gs pos="100000">
                <a:srgbClr val="FFFF00">
                  <a:gamma/>
                  <a:tint val="30196"/>
                  <a:invGamma/>
                </a:srgbClr>
              </a:gs>
            </a:gsLst>
            <a:lin ang="5400000" scaled="1"/>
          </a:gradFill>
          <a:ln w="9525">
            <a:solidFill>
              <a:schemeClr val="tx1"/>
            </a:solidFill>
            <a:miter lim="800000"/>
            <a:headEnd/>
            <a:tailEnd/>
          </a:ln>
          <a:effectLst/>
        </p:spPr>
        <p:txBody>
          <a:bodyPr anchor="ctr"/>
          <a:lstStyle/>
          <a:p>
            <a:pPr algn="ctr"/>
            <a:r>
              <a:rPr lang="en-US" sz="1800"/>
              <a:t>Sophistication</a:t>
            </a:r>
          </a:p>
        </p:txBody>
      </p:sp>
      <p:sp>
        <p:nvSpPr>
          <p:cNvPr id="23" name="Rectangle 7"/>
          <p:cNvSpPr>
            <a:spLocks noChangeArrowheads="1"/>
          </p:cNvSpPr>
          <p:nvPr/>
        </p:nvSpPr>
        <p:spPr bwMode="auto">
          <a:xfrm>
            <a:off x="3683000" y="3254375"/>
            <a:ext cx="1358900" cy="746125"/>
          </a:xfrm>
          <a:prstGeom prst="rect">
            <a:avLst/>
          </a:prstGeom>
          <a:gradFill rotWithShape="0">
            <a:gsLst>
              <a:gs pos="0">
                <a:srgbClr val="BFFFF7"/>
              </a:gs>
              <a:gs pos="100000">
                <a:srgbClr val="BFFFF7">
                  <a:gamma/>
                  <a:tint val="30196"/>
                  <a:invGamma/>
                </a:srgbClr>
              </a:gs>
            </a:gsLst>
            <a:lin ang="5400000" scaled="1"/>
          </a:gradFill>
          <a:ln w="9525">
            <a:solidFill>
              <a:schemeClr val="tx1"/>
            </a:solidFill>
            <a:miter lim="800000"/>
            <a:headEnd/>
            <a:tailEnd/>
          </a:ln>
          <a:effectLst/>
        </p:spPr>
        <p:txBody>
          <a:bodyPr anchor="ctr"/>
          <a:lstStyle/>
          <a:p>
            <a:pPr algn="ctr"/>
            <a:r>
              <a:rPr lang="en-US" sz="1800"/>
              <a:t>Competence</a:t>
            </a:r>
          </a:p>
        </p:txBody>
      </p:sp>
      <p:sp>
        <p:nvSpPr>
          <p:cNvPr id="24" name="Rectangle 8"/>
          <p:cNvSpPr>
            <a:spLocks noChangeArrowheads="1"/>
          </p:cNvSpPr>
          <p:nvPr/>
        </p:nvSpPr>
        <p:spPr bwMode="auto">
          <a:xfrm>
            <a:off x="2171700" y="3254375"/>
            <a:ext cx="1371600" cy="746125"/>
          </a:xfrm>
          <a:prstGeom prst="rect">
            <a:avLst/>
          </a:prstGeom>
          <a:gradFill rotWithShape="0">
            <a:gsLst>
              <a:gs pos="0">
                <a:srgbClr val="FFB7FF"/>
              </a:gs>
              <a:gs pos="100000">
                <a:srgbClr val="FFB7FF">
                  <a:gamma/>
                  <a:tint val="30196"/>
                  <a:invGamma/>
                </a:srgbClr>
              </a:gs>
            </a:gsLst>
            <a:lin ang="5400000" scaled="1"/>
          </a:gradFill>
          <a:ln w="9525">
            <a:solidFill>
              <a:schemeClr val="tx1"/>
            </a:solidFill>
            <a:miter lim="800000"/>
            <a:headEnd/>
            <a:tailEnd/>
          </a:ln>
          <a:effectLst/>
        </p:spPr>
        <p:txBody>
          <a:bodyPr anchor="ctr"/>
          <a:lstStyle/>
          <a:p>
            <a:pPr algn="ctr"/>
            <a:r>
              <a:rPr lang="en-US" sz="1800"/>
              <a:t>Excitement</a:t>
            </a:r>
          </a:p>
        </p:txBody>
      </p:sp>
      <p:sp>
        <p:nvSpPr>
          <p:cNvPr id="25" name="Rectangle 9"/>
          <p:cNvSpPr>
            <a:spLocks noChangeArrowheads="1"/>
          </p:cNvSpPr>
          <p:nvPr/>
        </p:nvSpPr>
        <p:spPr bwMode="auto">
          <a:xfrm>
            <a:off x="571500" y="3254375"/>
            <a:ext cx="1384300" cy="746125"/>
          </a:xfrm>
          <a:prstGeom prst="rect">
            <a:avLst/>
          </a:prstGeom>
          <a:gradFill rotWithShape="0">
            <a:gsLst>
              <a:gs pos="0">
                <a:srgbClr val="FFE2A7"/>
              </a:gs>
              <a:gs pos="100000">
                <a:srgbClr val="FFE2A7">
                  <a:gamma/>
                  <a:tint val="30196"/>
                  <a:invGamma/>
                </a:srgbClr>
              </a:gs>
            </a:gsLst>
            <a:lin ang="5400000" scaled="1"/>
          </a:gradFill>
          <a:ln w="9525">
            <a:solidFill>
              <a:schemeClr val="tx1"/>
            </a:solidFill>
            <a:miter lim="800000"/>
            <a:headEnd/>
            <a:tailEnd/>
          </a:ln>
          <a:effectLst/>
        </p:spPr>
        <p:txBody>
          <a:bodyPr anchor="ctr"/>
          <a:lstStyle/>
          <a:p>
            <a:pPr algn="ctr"/>
            <a:r>
              <a:rPr lang="en-US" sz="1800"/>
              <a:t>Sincerity</a:t>
            </a:r>
          </a:p>
        </p:txBody>
      </p:sp>
      <p:sp>
        <p:nvSpPr>
          <p:cNvPr id="26" name="Rectangle 5"/>
          <p:cNvSpPr>
            <a:spLocks noChangeArrowheads="1"/>
          </p:cNvSpPr>
          <p:nvPr/>
        </p:nvSpPr>
        <p:spPr bwMode="auto">
          <a:xfrm>
            <a:off x="6946900" y="3254375"/>
            <a:ext cx="1308100" cy="746125"/>
          </a:xfrm>
          <a:prstGeom prst="rect">
            <a:avLst/>
          </a:prstGeom>
          <a:gradFill rotWithShape="0">
            <a:gsLst>
              <a:gs pos="0">
                <a:srgbClr val="99FF99"/>
              </a:gs>
              <a:gs pos="100000">
                <a:srgbClr val="99FF99">
                  <a:gamma/>
                  <a:tint val="30196"/>
                  <a:invGamma/>
                </a:srgbClr>
              </a:gs>
            </a:gsLst>
            <a:lin ang="5400000" scaled="1"/>
          </a:gradFill>
          <a:ln w="9525">
            <a:solidFill>
              <a:schemeClr val="tx1"/>
            </a:solidFill>
            <a:miter lim="800000"/>
            <a:headEnd/>
            <a:tailEnd/>
          </a:ln>
          <a:effectLst/>
        </p:spPr>
        <p:txBody>
          <a:bodyPr anchor="ctr"/>
          <a:lstStyle/>
          <a:p>
            <a:pPr algn="ctr"/>
            <a:r>
              <a:rPr lang="en-US" sz="1800"/>
              <a:t>Ruggedness</a:t>
            </a:r>
          </a:p>
        </p:txBody>
      </p:sp>
      <p:sp>
        <p:nvSpPr>
          <p:cNvPr id="27" name="Rectangle 6"/>
          <p:cNvSpPr>
            <a:spLocks noChangeArrowheads="1"/>
          </p:cNvSpPr>
          <p:nvPr/>
        </p:nvSpPr>
        <p:spPr bwMode="auto">
          <a:xfrm>
            <a:off x="5232400" y="3254375"/>
            <a:ext cx="1511300" cy="746125"/>
          </a:xfrm>
          <a:prstGeom prst="rect">
            <a:avLst/>
          </a:prstGeom>
          <a:gradFill rotWithShape="0">
            <a:gsLst>
              <a:gs pos="0">
                <a:srgbClr val="FFFF00"/>
              </a:gs>
              <a:gs pos="100000">
                <a:srgbClr val="FFFF00">
                  <a:gamma/>
                  <a:tint val="30196"/>
                  <a:invGamma/>
                </a:srgbClr>
              </a:gs>
            </a:gsLst>
            <a:lin ang="5400000" scaled="1"/>
          </a:gradFill>
          <a:ln w="9525">
            <a:solidFill>
              <a:schemeClr val="tx1"/>
            </a:solidFill>
            <a:miter lim="800000"/>
            <a:headEnd/>
            <a:tailEnd/>
          </a:ln>
          <a:effectLst/>
        </p:spPr>
        <p:txBody>
          <a:bodyPr anchor="ctr"/>
          <a:lstStyle/>
          <a:p>
            <a:pPr algn="ctr"/>
            <a:r>
              <a:rPr lang="en-US" sz="1800"/>
              <a:t>Sophistication</a:t>
            </a:r>
          </a:p>
        </p:txBody>
      </p:sp>
      <p:sp>
        <p:nvSpPr>
          <p:cNvPr id="28" name="Rectangle 7"/>
          <p:cNvSpPr>
            <a:spLocks noChangeArrowheads="1"/>
          </p:cNvSpPr>
          <p:nvPr/>
        </p:nvSpPr>
        <p:spPr bwMode="auto">
          <a:xfrm>
            <a:off x="3683000" y="3254375"/>
            <a:ext cx="1358900" cy="746125"/>
          </a:xfrm>
          <a:prstGeom prst="rect">
            <a:avLst/>
          </a:prstGeom>
          <a:gradFill rotWithShape="0">
            <a:gsLst>
              <a:gs pos="0">
                <a:srgbClr val="BFFFF7"/>
              </a:gs>
              <a:gs pos="100000">
                <a:srgbClr val="BFFFF7">
                  <a:gamma/>
                  <a:tint val="30196"/>
                  <a:invGamma/>
                </a:srgbClr>
              </a:gs>
            </a:gsLst>
            <a:lin ang="5400000" scaled="1"/>
          </a:gradFill>
          <a:ln w="9525">
            <a:solidFill>
              <a:schemeClr val="tx1"/>
            </a:solidFill>
            <a:miter lim="800000"/>
            <a:headEnd/>
            <a:tailEnd/>
          </a:ln>
          <a:effectLst/>
        </p:spPr>
        <p:txBody>
          <a:bodyPr anchor="ctr"/>
          <a:lstStyle/>
          <a:p>
            <a:pPr algn="ctr"/>
            <a:r>
              <a:rPr lang="en-US" sz="1800"/>
              <a:t>Competence</a:t>
            </a:r>
          </a:p>
        </p:txBody>
      </p:sp>
      <p:sp>
        <p:nvSpPr>
          <p:cNvPr id="29" name="Rectangle 8"/>
          <p:cNvSpPr>
            <a:spLocks noChangeArrowheads="1"/>
          </p:cNvSpPr>
          <p:nvPr/>
        </p:nvSpPr>
        <p:spPr bwMode="auto">
          <a:xfrm>
            <a:off x="2171700" y="3254375"/>
            <a:ext cx="1371600" cy="746125"/>
          </a:xfrm>
          <a:prstGeom prst="rect">
            <a:avLst/>
          </a:prstGeom>
          <a:gradFill rotWithShape="0">
            <a:gsLst>
              <a:gs pos="0">
                <a:srgbClr val="FFB7FF"/>
              </a:gs>
              <a:gs pos="100000">
                <a:srgbClr val="FFB7FF">
                  <a:gamma/>
                  <a:tint val="30196"/>
                  <a:invGamma/>
                </a:srgbClr>
              </a:gs>
            </a:gsLst>
            <a:lin ang="5400000" scaled="1"/>
          </a:gradFill>
          <a:ln w="9525">
            <a:solidFill>
              <a:schemeClr val="tx1"/>
            </a:solidFill>
            <a:miter lim="800000"/>
            <a:headEnd/>
            <a:tailEnd/>
          </a:ln>
          <a:effectLst/>
        </p:spPr>
        <p:txBody>
          <a:bodyPr anchor="ctr"/>
          <a:lstStyle/>
          <a:p>
            <a:pPr algn="ctr"/>
            <a:r>
              <a:rPr lang="en-US" sz="1800"/>
              <a:t>Excitement</a:t>
            </a:r>
          </a:p>
        </p:txBody>
      </p:sp>
      <p:sp>
        <p:nvSpPr>
          <p:cNvPr id="30" name="Rectangle 9"/>
          <p:cNvSpPr>
            <a:spLocks noChangeArrowheads="1"/>
          </p:cNvSpPr>
          <p:nvPr/>
        </p:nvSpPr>
        <p:spPr bwMode="auto">
          <a:xfrm>
            <a:off x="571500" y="3254375"/>
            <a:ext cx="1384300" cy="746125"/>
          </a:xfrm>
          <a:prstGeom prst="rect">
            <a:avLst/>
          </a:prstGeom>
          <a:gradFill rotWithShape="0">
            <a:gsLst>
              <a:gs pos="0">
                <a:srgbClr val="FFE2A7"/>
              </a:gs>
              <a:gs pos="100000">
                <a:srgbClr val="FFE2A7">
                  <a:gamma/>
                  <a:tint val="30196"/>
                  <a:invGamma/>
                </a:srgbClr>
              </a:gs>
            </a:gsLst>
            <a:lin ang="5400000" scaled="1"/>
          </a:gradFill>
          <a:ln w="9525">
            <a:solidFill>
              <a:schemeClr val="tx1"/>
            </a:solidFill>
            <a:miter lim="800000"/>
            <a:headEnd/>
            <a:tailEnd/>
          </a:ln>
          <a:effectLst/>
        </p:spPr>
        <p:txBody>
          <a:bodyPr anchor="ctr"/>
          <a:lstStyle/>
          <a:p>
            <a:pPr algn="ctr"/>
            <a:r>
              <a:rPr lang="en-US" sz="1800"/>
              <a:t>Sincerity</a:t>
            </a:r>
          </a:p>
        </p:txBody>
      </p:sp>
      <p:sp>
        <p:nvSpPr>
          <p:cNvPr id="31" name="Rectangle 10"/>
          <p:cNvSpPr>
            <a:spLocks noChangeArrowheads="1"/>
          </p:cNvSpPr>
          <p:nvPr/>
        </p:nvSpPr>
        <p:spPr bwMode="auto">
          <a:xfrm>
            <a:off x="571500" y="4464050"/>
            <a:ext cx="1384300" cy="1530350"/>
          </a:xfrm>
          <a:prstGeom prst="rect">
            <a:avLst/>
          </a:prstGeom>
          <a:gradFill rotWithShape="0">
            <a:gsLst>
              <a:gs pos="0">
                <a:srgbClr val="FFCAAF"/>
              </a:gs>
              <a:gs pos="100000">
                <a:srgbClr val="FFCAAF">
                  <a:gamma/>
                  <a:tint val="20000"/>
                  <a:invGamma/>
                </a:srgbClr>
              </a:gs>
            </a:gsLst>
            <a:lin ang="5400000" scaled="1"/>
          </a:gradFill>
          <a:ln w="9525">
            <a:solidFill>
              <a:schemeClr val="tx1"/>
            </a:solidFill>
            <a:miter lim="800000"/>
            <a:headEnd/>
            <a:tailEnd/>
          </a:ln>
          <a:effectLst/>
        </p:spPr>
        <p:txBody>
          <a:bodyPr/>
          <a:lstStyle/>
          <a:p>
            <a:pPr marL="63500" indent="-63500">
              <a:buFontTx/>
              <a:buChar char="•"/>
            </a:pPr>
            <a:r>
              <a:rPr lang="en-US" sz="1800"/>
              <a:t>Down-to-earth</a:t>
            </a:r>
          </a:p>
          <a:p>
            <a:pPr marL="63500" indent="-63500">
              <a:buFontTx/>
              <a:buChar char="•"/>
            </a:pPr>
            <a:r>
              <a:rPr lang="en-US" sz="1800"/>
              <a:t>Honest</a:t>
            </a:r>
          </a:p>
          <a:p>
            <a:pPr marL="63500" indent="-63500">
              <a:buFontTx/>
              <a:buChar char="•"/>
            </a:pPr>
            <a:r>
              <a:rPr lang="en-US" sz="1800"/>
              <a:t>Wholesome</a:t>
            </a:r>
          </a:p>
          <a:p>
            <a:pPr marL="63500" indent="-63500">
              <a:buFontTx/>
              <a:buChar char="•"/>
            </a:pPr>
            <a:r>
              <a:rPr lang="en-US" sz="1800"/>
              <a:t>Cheerful</a:t>
            </a:r>
          </a:p>
        </p:txBody>
      </p:sp>
      <p:sp>
        <p:nvSpPr>
          <p:cNvPr id="32" name="Rectangle 11"/>
          <p:cNvSpPr>
            <a:spLocks noChangeArrowheads="1"/>
          </p:cNvSpPr>
          <p:nvPr/>
        </p:nvSpPr>
        <p:spPr bwMode="auto">
          <a:xfrm>
            <a:off x="2171700" y="4464050"/>
            <a:ext cx="1371600" cy="1530350"/>
          </a:xfrm>
          <a:prstGeom prst="rect">
            <a:avLst/>
          </a:prstGeom>
          <a:gradFill rotWithShape="0">
            <a:gsLst>
              <a:gs pos="0">
                <a:srgbClr val="CCC3FF"/>
              </a:gs>
              <a:gs pos="100000">
                <a:srgbClr val="CCC3FF">
                  <a:gamma/>
                  <a:tint val="30196"/>
                  <a:invGamma/>
                </a:srgbClr>
              </a:gs>
            </a:gsLst>
            <a:lin ang="5400000" scaled="1"/>
          </a:gradFill>
          <a:ln w="9525">
            <a:solidFill>
              <a:schemeClr val="tx1"/>
            </a:solidFill>
            <a:miter lim="800000"/>
            <a:headEnd/>
            <a:tailEnd/>
          </a:ln>
          <a:effectLst/>
        </p:spPr>
        <p:txBody>
          <a:bodyPr/>
          <a:lstStyle/>
          <a:p>
            <a:pPr>
              <a:buFontTx/>
              <a:buChar char="•"/>
            </a:pPr>
            <a:r>
              <a:rPr lang="en-US" sz="1800"/>
              <a:t>Daring</a:t>
            </a:r>
          </a:p>
          <a:p>
            <a:pPr>
              <a:buFontTx/>
              <a:buChar char="•"/>
            </a:pPr>
            <a:r>
              <a:rPr lang="en-US" sz="1800"/>
              <a:t>Spirited</a:t>
            </a:r>
          </a:p>
          <a:p>
            <a:pPr>
              <a:buFontTx/>
              <a:buChar char="•"/>
            </a:pPr>
            <a:r>
              <a:rPr lang="en-US" sz="1800"/>
              <a:t>Imaginative</a:t>
            </a:r>
          </a:p>
          <a:p>
            <a:pPr>
              <a:buFontTx/>
              <a:buChar char="•"/>
            </a:pPr>
            <a:r>
              <a:rPr lang="en-US" sz="1800"/>
              <a:t>Up-to-date</a:t>
            </a:r>
          </a:p>
        </p:txBody>
      </p:sp>
      <p:sp>
        <p:nvSpPr>
          <p:cNvPr id="33" name="Rectangle 12"/>
          <p:cNvSpPr>
            <a:spLocks noChangeArrowheads="1"/>
          </p:cNvSpPr>
          <p:nvPr/>
        </p:nvSpPr>
        <p:spPr bwMode="auto">
          <a:xfrm>
            <a:off x="3683000" y="4464050"/>
            <a:ext cx="1358900" cy="1530350"/>
          </a:xfrm>
          <a:prstGeom prst="rect">
            <a:avLst/>
          </a:prstGeom>
          <a:gradFill rotWithShape="0">
            <a:gsLst>
              <a:gs pos="0">
                <a:srgbClr val="5BADFF"/>
              </a:gs>
              <a:gs pos="100000">
                <a:srgbClr val="5BADFF">
                  <a:gamma/>
                  <a:tint val="30196"/>
                  <a:invGamma/>
                </a:srgbClr>
              </a:gs>
            </a:gsLst>
            <a:lin ang="5400000" scaled="1"/>
          </a:gradFill>
          <a:ln w="9525">
            <a:solidFill>
              <a:schemeClr val="tx1"/>
            </a:solidFill>
            <a:miter lim="800000"/>
            <a:headEnd/>
            <a:tailEnd/>
          </a:ln>
          <a:effectLst/>
        </p:spPr>
        <p:txBody>
          <a:bodyPr/>
          <a:lstStyle/>
          <a:p>
            <a:pPr>
              <a:buFontTx/>
              <a:buChar char="•"/>
            </a:pPr>
            <a:r>
              <a:rPr lang="en-US" sz="1800"/>
              <a:t>Reliable</a:t>
            </a:r>
          </a:p>
          <a:p>
            <a:pPr>
              <a:buFontTx/>
              <a:buChar char="•"/>
            </a:pPr>
            <a:r>
              <a:rPr lang="en-US" sz="1800"/>
              <a:t>Intelligent</a:t>
            </a:r>
          </a:p>
          <a:p>
            <a:pPr>
              <a:buFontTx/>
              <a:buChar char="•"/>
            </a:pPr>
            <a:r>
              <a:rPr lang="en-US" sz="1800"/>
              <a:t>Successful</a:t>
            </a:r>
          </a:p>
        </p:txBody>
      </p:sp>
      <p:sp>
        <p:nvSpPr>
          <p:cNvPr id="34" name="Rectangle 13"/>
          <p:cNvSpPr>
            <a:spLocks noChangeArrowheads="1"/>
          </p:cNvSpPr>
          <p:nvPr/>
        </p:nvSpPr>
        <p:spPr bwMode="auto">
          <a:xfrm>
            <a:off x="5232400" y="4464050"/>
            <a:ext cx="1511300" cy="1530350"/>
          </a:xfrm>
          <a:prstGeom prst="rect">
            <a:avLst/>
          </a:prstGeom>
          <a:gradFill rotWithShape="0">
            <a:gsLst>
              <a:gs pos="0">
                <a:srgbClr val="D685FF"/>
              </a:gs>
              <a:gs pos="100000">
                <a:srgbClr val="D685FF">
                  <a:gamma/>
                  <a:tint val="30196"/>
                  <a:invGamma/>
                </a:srgbClr>
              </a:gs>
            </a:gsLst>
            <a:lin ang="5400000" scaled="1"/>
          </a:gradFill>
          <a:ln w="9525">
            <a:solidFill>
              <a:schemeClr val="tx1"/>
            </a:solidFill>
            <a:miter lim="800000"/>
            <a:headEnd/>
            <a:tailEnd/>
          </a:ln>
          <a:effectLst/>
        </p:spPr>
        <p:txBody>
          <a:bodyPr/>
          <a:lstStyle/>
          <a:p>
            <a:pPr>
              <a:buFontTx/>
              <a:buChar char="•"/>
            </a:pPr>
            <a:r>
              <a:rPr lang="en-US" sz="1800"/>
              <a:t>Upper class</a:t>
            </a:r>
          </a:p>
          <a:p>
            <a:pPr>
              <a:buFontTx/>
              <a:buChar char="•"/>
            </a:pPr>
            <a:r>
              <a:rPr lang="en-US" sz="1800"/>
              <a:t>Charming</a:t>
            </a:r>
          </a:p>
        </p:txBody>
      </p:sp>
      <p:sp>
        <p:nvSpPr>
          <p:cNvPr id="35" name="Rectangle 14"/>
          <p:cNvSpPr>
            <a:spLocks noChangeArrowheads="1"/>
          </p:cNvSpPr>
          <p:nvPr/>
        </p:nvSpPr>
        <p:spPr bwMode="auto">
          <a:xfrm>
            <a:off x="6946900" y="4464050"/>
            <a:ext cx="1308100" cy="1530350"/>
          </a:xfrm>
          <a:prstGeom prst="rect">
            <a:avLst/>
          </a:prstGeom>
          <a:gradFill rotWithShape="0">
            <a:gsLst>
              <a:gs pos="0">
                <a:srgbClr val="FF9D9F"/>
              </a:gs>
              <a:gs pos="100000">
                <a:srgbClr val="FF9D9F">
                  <a:gamma/>
                  <a:tint val="30196"/>
                  <a:invGamma/>
                </a:srgbClr>
              </a:gs>
            </a:gsLst>
            <a:lin ang="5400000" scaled="1"/>
          </a:gradFill>
          <a:ln w="9525">
            <a:solidFill>
              <a:schemeClr val="tx1"/>
            </a:solidFill>
            <a:miter lim="800000"/>
            <a:headEnd/>
            <a:tailEnd/>
          </a:ln>
          <a:effectLst/>
        </p:spPr>
        <p:txBody>
          <a:bodyPr/>
          <a:lstStyle/>
          <a:p>
            <a:pPr>
              <a:buFontTx/>
              <a:buChar char="•"/>
            </a:pPr>
            <a:r>
              <a:rPr lang="en-US" sz="1800"/>
              <a:t>Outdoorsy</a:t>
            </a:r>
          </a:p>
          <a:p>
            <a:pPr>
              <a:buFontTx/>
              <a:buChar char="•"/>
            </a:pPr>
            <a:r>
              <a:rPr lang="en-US" sz="1800"/>
              <a:t>Tough</a:t>
            </a:r>
          </a:p>
        </p:txBody>
      </p:sp>
      <p:cxnSp>
        <p:nvCxnSpPr>
          <p:cNvPr id="36" name="AutoShape 20"/>
          <p:cNvCxnSpPr>
            <a:cxnSpLocks noChangeShapeType="1"/>
          </p:cNvCxnSpPr>
          <p:nvPr/>
        </p:nvCxnSpPr>
        <p:spPr bwMode="auto">
          <a:xfrm rot="16200000">
            <a:off x="2497137" y="1389063"/>
            <a:ext cx="631825" cy="3098800"/>
          </a:xfrm>
          <a:prstGeom prst="bentConnector3">
            <a:avLst>
              <a:gd name="adj1" fmla="val 50000"/>
            </a:avLst>
          </a:prstGeom>
          <a:noFill/>
          <a:ln w="25400">
            <a:solidFill>
              <a:srgbClr val="00B0F0"/>
            </a:solidFill>
            <a:miter lim="800000"/>
            <a:headEnd/>
            <a:tailEnd/>
          </a:ln>
          <a:effectLst/>
        </p:spPr>
      </p:cxnSp>
      <p:cxnSp>
        <p:nvCxnSpPr>
          <p:cNvPr id="37" name="AutoShape 21"/>
          <p:cNvCxnSpPr>
            <a:cxnSpLocks noChangeShapeType="1"/>
          </p:cNvCxnSpPr>
          <p:nvPr/>
        </p:nvCxnSpPr>
        <p:spPr bwMode="auto">
          <a:xfrm rot="16200000">
            <a:off x="3294062" y="2185988"/>
            <a:ext cx="631825" cy="1504950"/>
          </a:xfrm>
          <a:prstGeom prst="bentConnector3">
            <a:avLst>
              <a:gd name="adj1" fmla="val 50000"/>
            </a:avLst>
          </a:prstGeom>
          <a:noFill/>
          <a:ln w="25400">
            <a:solidFill>
              <a:srgbClr val="00B0F0"/>
            </a:solidFill>
            <a:miter lim="800000"/>
            <a:headEnd/>
            <a:tailEnd/>
          </a:ln>
          <a:effectLst/>
        </p:spPr>
      </p:cxnSp>
      <p:cxnSp>
        <p:nvCxnSpPr>
          <p:cNvPr id="38" name="AutoShape 22"/>
          <p:cNvCxnSpPr>
            <a:cxnSpLocks noChangeShapeType="1"/>
          </p:cNvCxnSpPr>
          <p:nvPr/>
        </p:nvCxnSpPr>
        <p:spPr bwMode="auto">
          <a:xfrm rot="5400000" flipH="1">
            <a:off x="5665787" y="1319213"/>
            <a:ext cx="631825" cy="3238500"/>
          </a:xfrm>
          <a:prstGeom prst="bentConnector3">
            <a:avLst>
              <a:gd name="adj1" fmla="val 50000"/>
            </a:avLst>
          </a:prstGeom>
          <a:noFill/>
          <a:ln w="25400">
            <a:solidFill>
              <a:srgbClr val="00B0F0"/>
            </a:solidFill>
            <a:miter lim="800000"/>
            <a:headEnd/>
            <a:tailEnd/>
          </a:ln>
          <a:effectLst/>
        </p:spPr>
      </p:cxnSp>
      <p:cxnSp>
        <p:nvCxnSpPr>
          <p:cNvPr id="39" name="AutoShape 23"/>
          <p:cNvCxnSpPr>
            <a:cxnSpLocks noChangeShapeType="1"/>
          </p:cNvCxnSpPr>
          <p:nvPr/>
        </p:nvCxnSpPr>
        <p:spPr bwMode="auto">
          <a:xfrm rot="5400000" flipH="1">
            <a:off x="4859337" y="2125663"/>
            <a:ext cx="631825" cy="1625600"/>
          </a:xfrm>
          <a:prstGeom prst="bentConnector3">
            <a:avLst>
              <a:gd name="adj1" fmla="val 50000"/>
            </a:avLst>
          </a:prstGeom>
          <a:noFill/>
          <a:ln w="25400">
            <a:solidFill>
              <a:srgbClr val="00B0F0"/>
            </a:solidFill>
            <a:miter lim="800000"/>
            <a:headEnd/>
            <a:tailEnd/>
          </a:ln>
          <a:effectLst/>
        </p:spPr>
      </p:cxnSp>
      <p:cxnSp>
        <p:nvCxnSpPr>
          <p:cNvPr id="40" name="AutoShape 24"/>
          <p:cNvCxnSpPr>
            <a:cxnSpLocks noChangeShapeType="1"/>
          </p:cNvCxnSpPr>
          <p:nvPr/>
        </p:nvCxnSpPr>
        <p:spPr bwMode="auto">
          <a:xfrm flipV="1">
            <a:off x="4362450" y="2622550"/>
            <a:ext cx="0" cy="631825"/>
          </a:xfrm>
          <a:prstGeom prst="straightConnector1">
            <a:avLst/>
          </a:prstGeom>
          <a:noFill/>
          <a:ln w="25400">
            <a:solidFill>
              <a:srgbClr val="00B0F0"/>
            </a:solidFill>
            <a:round/>
            <a:headEnd/>
            <a:tailEnd/>
          </a:ln>
          <a:effectLst/>
        </p:spPr>
      </p:cxnSp>
      <p:cxnSp>
        <p:nvCxnSpPr>
          <p:cNvPr id="41" name="AutoShape 15"/>
          <p:cNvCxnSpPr>
            <a:cxnSpLocks noChangeShapeType="1"/>
          </p:cNvCxnSpPr>
          <p:nvPr/>
        </p:nvCxnSpPr>
        <p:spPr bwMode="auto">
          <a:xfrm>
            <a:off x="1263650" y="3962400"/>
            <a:ext cx="0" cy="463550"/>
          </a:xfrm>
          <a:prstGeom prst="straightConnector1">
            <a:avLst/>
          </a:prstGeom>
          <a:noFill/>
          <a:ln w="25400">
            <a:solidFill>
              <a:srgbClr val="00B0F0"/>
            </a:solidFill>
            <a:round/>
            <a:headEnd/>
            <a:tailEnd/>
          </a:ln>
          <a:effectLst/>
        </p:spPr>
      </p:cxnSp>
      <p:cxnSp>
        <p:nvCxnSpPr>
          <p:cNvPr id="42" name="AutoShape 16"/>
          <p:cNvCxnSpPr>
            <a:cxnSpLocks noChangeShapeType="1"/>
          </p:cNvCxnSpPr>
          <p:nvPr/>
        </p:nvCxnSpPr>
        <p:spPr bwMode="auto">
          <a:xfrm flipV="1">
            <a:off x="2857500" y="3962400"/>
            <a:ext cx="0" cy="463550"/>
          </a:xfrm>
          <a:prstGeom prst="straightConnector1">
            <a:avLst/>
          </a:prstGeom>
          <a:noFill/>
          <a:ln w="25400">
            <a:solidFill>
              <a:srgbClr val="00B0F0"/>
            </a:solidFill>
            <a:round/>
            <a:headEnd/>
            <a:tailEnd/>
          </a:ln>
          <a:effectLst/>
        </p:spPr>
      </p:cxnSp>
      <p:cxnSp>
        <p:nvCxnSpPr>
          <p:cNvPr id="43" name="AutoShape 17"/>
          <p:cNvCxnSpPr>
            <a:cxnSpLocks noChangeShapeType="1"/>
          </p:cNvCxnSpPr>
          <p:nvPr/>
        </p:nvCxnSpPr>
        <p:spPr bwMode="auto">
          <a:xfrm>
            <a:off x="4362450" y="3962400"/>
            <a:ext cx="0" cy="463550"/>
          </a:xfrm>
          <a:prstGeom prst="straightConnector1">
            <a:avLst/>
          </a:prstGeom>
          <a:noFill/>
          <a:ln w="25400">
            <a:solidFill>
              <a:srgbClr val="00B0F0"/>
            </a:solidFill>
            <a:round/>
            <a:headEnd/>
            <a:tailEnd/>
          </a:ln>
          <a:effectLst/>
        </p:spPr>
      </p:cxnSp>
      <p:cxnSp>
        <p:nvCxnSpPr>
          <p:cNvPr id="44" name="AutoShape 18"/>
          <p:cNvCxnSpPr>
            <a:cxnSpLocks noChangeShapeType="1"/>
          </p:cNvCxnSpPr>
          <p:nvPr/>
        </p:nvCxnSpPr>
        <p:spPr bwMode="auto">
          <a:xfrm flipV="1">
            <a:off x="5988050" y="4032250"/>
            <a:ext cx="0" cy="463550"/>
          </a:xfrm>
          <a:prstGeom prst="straightConnector1">
            <a:avLst/>
          </a:prstGeom>
          <a:noFill/>
          <a:ln w="25400">
            <a:solidFill>
              <a:srgbClr val="00B0F0"/>
            </a:solidFill>
            <a:round/>
            <a:headEnd/>
            <a:tailEnd/>
          </a:ln>
          <a:effectLst/>
        </p:spPr>
      </p:cxnSp>
      <p:cxnSp>
        <p:nvCxnSpPr>
          <p:cNvPr id="45" name="AutoShape 19"/>
          <p:cNvCxnSpPr>
            <a:cxnSpLocks noChangeShapeType="1"/>
          </p:cNvCxnSpPr>
          <p:nvPr/>
        </p:nvCxnSpPr>
        <p:spPr bwMode="auto">
          <a:xfrm>
            <a:off x="7600950" y="4000500"/>
            <a:ext cx="0" cy="463550"/>
          </a:xfrm>
          <a:prstGeom prst="straightConnector1">
            <a:avLst/>
          </a:prstGeom>
          <a:noFill/>
          <a:ln w="25400">
            <a:solidFill>
              <a:srgbClr val="00B0F0"/>
            </a:solidFill>
            <a:round/>
            <a:headEnd/>
            <a:tailEnd/>
          </a:ln>
          <a:effectLst/>
        </p:spPr>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11</a:t>
            </a:fld>
            <a:endParaRPr lang="en-US"/>
          </a:p>
        </p:txBody>
      </p:sp>
      <p:pic>
        <p:nvPicPr>
          <p:cNvPr id="4" name="Picture 4" descr="table 7_1"/>
          <p:cNvPicPr>
            <a:picLocks noChangeAspect="1" noChangeArrowheads="1"/>
          </p:cNvPicPr>
          <p:nvPr/>
        </p:nvPicPr>
        <p:blipFill>
          <a:blip r:embed="rId2">
            <a:lum bright="-24000" contrast="18000"/>
          </a:blip>
          <a:srcRect l="21922" b="12399"/>
          <a:stretch>
            <a:fillRect/>
          </a:stretch>
        </p:blipFill>
        <p:spPr bwMode="auto">
          <a:xfrm>
            <a:off x="228600" y="228600"/>
            <a:ext cx="8672494" cy="6173788"/>
          </a:xfrm>
          <a:prstGeom prst="rect">
            <a:avLst/>
          </a:prstGeom>
          <a:noFill/>
          <a:ln w="152400">
            <a:solidFill>
              <a:srgbClr val="808000"/>
            </a:solid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12</a:t>
            </a:fld>
            <a:endParaRPr lang="en-US"/>
          </a:p>
        </p:txBody>
      </p:sp>
      <p:pic>
        <p:nvPicPr>
          <p:cNvPr id="4" name="Picture 4" descr="table 7_2"/>
          <p:cNvPicPr>
            <a:picLocks noChangeAspect="1" noChangeArrowheads="1"/>
          </p:cNvPicPr>
          <p:nvPr/>
        </p:nvPicPr>
        <p:blipFill>
          <a:blip r:embed="rId2">
            <a:lum bright="-30000" contrast="24000"/>
          </a:blip>
          <a:srcRect l="17543" r="3749" b="8960"/>
          <a:stretch>
            <a:fillRect/>
          </a:stretch>
        </p:blipFill>
        <p:spPr bwMode="auto">
          <a:xfrm>
            <a:off x="838200" y="149225"/>
            <a:ext cx="7543800" cy="6327775"/>
          </a:xfrm>
          <a:prstGeom prst="rect">
            <a:avLst/>
          </a:prstGeom>
          <a:noFill/>
          <a:ln w="152400">
            <a:solidFill>
              <a:srgbClr val="808000"/>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13</a:t>
            </a:fld>
            <a:endParaRPr lang="en-US"/>
          </a:p>
        </p:txBody>
      </p:sp>
      <p:sp>
        <p:nvSpPr>
          <p:cNvPr id="4" name="Rectangle 3"/>
          <p:cNvSpPr>
            <a:spLocks noChangeArrowheads="1"/>
          </p:cNvSpPr>
          <p:nvPr/>
        </p:nvSpPr>
        <p:spPr bwMode="auto">
          <a:xfrm>
            <a:off x="0" y="20638"/>
            <a:ext cx="7848600" cy="589263"/>
          </a:xfrm>
          <a:prstGeom prst="rect">
            <a:avLst/>
          </a:prstGeom>
          <a:noFill/>
          <a:ln w="12700">
            <a:noFill/>
            <a:miter lim="800000"/>
            <a:headEnd/>
            <a:tailEnd/>
          </a:ln>
        </p:spPr>
        <p:txBody>
          <a:bodyPr wrap="square" lIns="41275" tIns="17462" rIns="41275" bIns="17462">
            <a:spAutoFit/>
          </a:bodyPr>
          <a:lstStyle/>
          <a:p>
            <a:pPr algn="ctr"/>
            <a:r>
              <a:rPr lang="en-US" sz="3600" b="1" dirty="0" smtClean="0">
                <a:solidFill>
                  <a:srgbClr val="FAFD00"/>
                </a:solidFill>
                <a:latin typeface="Algerian" pitchFamily="82" charset="0"/>
              </a:rPr>
              <a:t>BRANDS &amp; TRAIT INFERENCES</a:t>
            </a:r>
            <a:endParaRPr lang="en-US" sz="3600" b="1" dirty="0">
              <a:solidFill>
                <a:srgbClr val="FAFD00"/>
              </a:solidFill>
              <a:latin typeface="Algerian" pitchFamily="82" charset="0"/>
            </a:endParaRPr>
          </a:p>
        </p:txBody>
      </p:sp>
      <p:pic>
        <p:nvPicPr>
          <p:cNvPr id="5" name="Picture 8" descr="C:\MyData\Melissa\Solomon CB 6e\Jpegs\Chapter 06\table-6.2.jpg"/>
          <p:cNvPicPr>
            <a:picLocks noChangeAspect="1" noChangeArrowheads="1"/>
          </p:cNvPicPr>
          <p:nvPr/>
        </p:nvPicPr>
        <p:blipFill>
          <a:blip r:embed="rId2"/>
          <a:srcRect/>
          <a:stretch>
            <a:fillRect/>
          </a:stretch>
        </p:blipFill>
        <p:spPr bwMode="auto">
          <a:xfrm>
            <a:off x="0" y="762000"/>
            <a:ext cx="9144000" cy="5715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14</a:t>
            </a:fld>
            <a:endParaRPr lang="en-US"/>
          </a:p>
        </p:txBody>
      </p:sp>
      <p:grpSp>
        <p:nvGrpSpPr>
          <p:cNvPr id="4" name="Group 12"/>
          <p:cNvGrpSpPr>
            <a:grpSpLocks/>
          </p:cNvGrpSpPr>
          <p:nvPr/>
        </p:nvGrpSpPr>
        <p:grpSpPr bwMode="auto">
          <a:xfrm>
            <a:off x="304800" y="1273175"/>
            <a:ext cx="8610600" cy="5280025"/>
            <a:chOff x="400" y="1146"/>
            <a:chExt cx="4984" cy="2894"/>
          </a:xfrm>
          <a:solidFill>
            <a:srgbClr val="C00000">
              <a:alpha val="69804"/>
            </a:srgbClr>
          </a:solidFill>
        </p:grpSpPr>
        <p:sp>
          <p:nvSpPr>
            <p:cNvPr id="5" name="Rectangle 3"/>
            <p:cNvSpPr>
              <a:spLocks noChangeArrowheads="1"/>
            </p:cNvSpPr>
            <p:nvPr/>
          </p:nvSpPr>
          <p:spPr bwMode="auto">
            <a:xfrm>
              <a:off x="1145" y="1146"/>
              <a:ext cx="1359" cy="1262"/>
            </a:xfrm>
            <a:prstGeom prst="rect">
              <a:avLst/>
            </a:prstGeom>
            <a:grpFill/>
            <a:ln w="28575">
              <a:solidFill>
                <a:srgbClr val="FFFF00"/>
              </a:solidFill>
              <a:miter lim="800000"/>
              <a:headEnd/>
              <a:tailEnd/>
            </a:ln>
            <a:effectLst/>
          </p:spPr>
          <p:txBody>
            <a:bodyPr/>
            <a:lstStyle/>
            <a:p>
              <a:r>
                <a:rPr lang="en-US" sz="1800" dirty="0">
                  <a:solidFill>
                    <a:schemeClr val="bg1"/>
                  </a:solidFill>
                </a:rPr>
                <a:t>Commands respect, authority	</a:t>
              </a:r>
              <a:endParaRPr lang="en-US" sz="1800" dirty="0">
                <a:solidFill>
                  <a:schemeClr val="bg1"/>
                </a:solidFill>
                <a:effectLst>
                  <a:outerShdw blurRad="38100" dist="38100" dir="2700000" algn="tl">
                    <a:srgbClr val="C0C0C0"/>
                  </a:outerShdw>
                </a:effectLst>
              </a:endParaRPr>
            </a:p>
          </p:txBody>
        </p:sp>
        <p:sp>
          <p:nvSpPr>
            <p:cNvPr id="6" name="Rectangle 4"/>
            <p:cNvSpPr>
              <a:spLocks noChangeArrowheads="1"/>
            </p:cNvSpPr>
            <p:nvPr/>
          </p:nvSpPr>
          <p:spPr bwMode="auto">
            <a:xfrm>
              <a:off x="2504" y="1146"/>
              <a:ext cx="2880" cy="1262"/>
            </a:xfrm>
            <a:prstGeom prst="rect">
              <a:avLst/>
            </a:prstGeom>
            <a:grpFill/>
            <a:ln w="28575">
              <a:solidFill>
                <a:srgbClr val="FFFF00"/>
              </a:solidFill>
              <a:miter lim="800000"/>
              <a:headEnd/>
              <a:tailEnd/>
            </a:ln>
            <a:effectLst/>
          </p:spPr>
          <p:txBody>
            <a:bodyPr/>
            <a:lstStyle/>
            <a:p>
              <a:pPr marL="114300" indent="-114300">
                <a:buFontTx/>
                <a:buChar char="•"/>
              </a:pPr>
              <a:r>
                <a:rPr lang="en-US" sz="1800" smtClean="0">
                  <a:solidFill>
                    <a:schemeClr val="bg1"/>
                  </a:solidFill>
                </a:rPr>
                <a:t>America’s favored color</a:t>
              </a:r>
            </a:p>
            <a:p>
              <a:pPr marL="114300" indent="-114300">
                <a:buFontTx/>
                <a:buChar char="•"/>
              </a:pPr>
              <a:r>
                <a:rPr lang="en-US" sz="1800" smtClean="0">
                  <a:solidFill>
                    <a:schemeClr val="bg1"/>
                  </a:solidFill>
                </a:rPr>
                <a:t>IBM holds the title to blue</a:t>
              </a:r>
            </a:p>
            <a:p>
              <a:pPr marL="114300" indent="-114300">
                <a:buFontTx/>
                <a:buChar char="•"/>
              </a:pPr>
              <a:r>
                <a:rPr lang="en-US" sz="1800" smtClean="0">
                  <a:solidFill>
                    <a:schemeClr val="bg1"/>
                  </a:solidFill>
                </a:rPr>
                <a:t>Associated with club soda</a:t>
              </a:r>
            </a:p>
            <a:p>
              <a:pPr marL="114300" indent="-114300">
                <a:buFontTx/>
                <a:buChar char="•"/>
              </a:pPr>
              <a:r>
                <a:rPr lang="en-US" sz="1800" smtClean="0">
                  <a:solidFill>
                    <a:schemeClr val="bg1"/>
                  </a:solidFill>
                </a:rPr>
                <a:t>Men seek products packaged in blue</a:t>
              </a:r>
            </a:p>
            <a:p>
              <a:pPr marL="114300" indent="-114300">
                <a:buFontTx/>
                <a:buChar char="•"/>
              </a:pPr>
              <a:r>
                <a:rPr lang="en-US" sz="1800" smtClean="0">
                  <a:solidFill>
                    <a:schemeClr val="bg1"/>
                  </a:solidFill>
                </a:rPr>
                <a:t>Houses painted blue are avoided</a:t>
              </a:r>
            </a:p>
            <a:p>
              <a:pPr marL="114300" indent="-114300">
                <a:buFontTx/>
                <a:buChar char="•"/>
              </a:pPr>
              <a:r>
                <a:rPr lang="en-US" sz="1800" smtClean="0">
                  <a:solidFill>
                    <a:schemeClr val="bg1"/>
                  </a:solidFill>
                </a:rPr>
                <a:t>Low-calorie, skim milk</a:t>
              </a:r>
            </a:p>
            <a:p>
              <a:pPr marL="114300" indent="-114300">
                <a:buFontTx/>
                <a:buChar char="•"/>
              </a:pPr>
              <a:r>
                <a:rPr lang="en-US" sz="1800" smtClean="0">
                  <a:solidFill>
                    <a:schemeClr val="bg1"/>
                  </a:solidFill>
                </a:rPr>
                <a:t>Coffee in a blue can be perceived as “mild”</a:t>
              </a:r>
              <a:endParaRPr lang="en-US" sz="1800" dirty="0">
                <a:solidFill>
                  <a:schemeClr val="bg1"/>
                </a:solidFill>
              </a:endParaRPr>
            </a:p>
          </p:txBody>
        </p:sp>
        <p:sp>
          <p:nvSpPr>
            <p:cNvPr id="7" name="Rectangle 5"/>
            <p:cNvSpPr>
              <a:spLocks noChangeArrowheads="1"/>
            </p:cNvSpPr>
            <p:nvPr/>
          </p:nvSpPr>
          <p:spPr bwMode="auto">
            <a:xfrm>
              <a:off x="1145" y="2408"/>
              <a:ext cx="1359" cy="720"/>
            </a:xfrm>
            <a:prstGeom prst="rect">
              <a:avLst/>
            </a:prstGeom>
            <a:grpFill/>
            <a:ln w="28575">
              <a:solidFill>
                <a:srgbClr val="FFFF00"/>
              </a:solidFill>
              <a:miter lim="800000"/>
              <a:headEnd/>
              <a:tailEnd/>
            </a:ln>
            <a:effectLst/>
          </p:spPr>
          <p:txBody>
            <a:bodyPr/>
            <a:lstStyle/>
            <a:p>
              <a:r>
                <a:rPr lang="en-US" sz="1800" dirty="0">
                  <a:solidFill>
                    <a:schemeClr val="bg1"/>
                  </a:solidFill>
                </a:rPr>
                <a:t>Caution, novelty, temporary, warmth</a:t>
              </a:r>
            </a:p>
          </p:txBody>
        </p:sp>
        <p:sp>
          <p:nvSpPr>
            <p:cNvPr id="8" name="Rectangle 6"/>
            <p:cNvSpPr>
              <a:spLocks noChangeArrowheads="1"/>
            </p:cNvSpPr>
            <p:nvPr/>
          </p:nvSpPr>
          <p:spPr bwMode="auto">
            <a:xfrm>
              <a:off x="2504" y="2408"/>
              <a:ext cx="2880" cy="720"/>
            </a:xfrm>
            <a:prstGeom prst="rect">
              <a:avLst/>
            </a:prstGeom>
            <a:grpFill/>
            <a:ln w="28575">
              <a:solidFill>
                <a:srgbClr val="FFFF00"/>
              </a:solidFill>
              <a:miter lim="800000"/>
              <a:headEnd/>
              <a:tailEnd/>
            </a:ln>
            <a:effectLst/>
          </p:spPr>
          <p:txBody>
            <a:bodyPr/>
            <a:lstStyle/>
            <a:p>
              <a:pPr marL="114300" indent="-114300">
                <a:buFontTx/>
                <a:buChar char="•"/>
              </a:pPr>
              <a:r>
                <a:rPr lang="en-US" sz="1800" dirty="0" smtClean="0">
                  <a:solidFill>
                    <a:schemeClr val="bg1"/>
                  </a:solidFill>
                </a:rPr>
                <a:t>Eyes register it faster</a:t>
              </a:r>
            </a:p>
            <a:p>
              <a:pPr marL="114300" indent="-114300">
                <a:buFontTx/>
                <a:buChar char="•"/>
              </a:pPr>
              <a:r>
                <a:rPr lang="en-US" sz="1800" dirty="0" smtClean="0">
                  <a:solidFill>
                    <a:schemeClr val="bg1"/>
                  </a:solidFill>
                </a:rPr>
                <a:t>Coffee </a:t>
              </a:r>
              <a:r>
                <a:rPr lang="en-US" sz="1800" dirty="0">
                  <a:solidFill>
                    <a:schemeClr val="bg1"/>
                  </a:solidFill>
                </a:rPr>
                <a:t>in yellow can be perceived as “weak”</a:t>
              </a:r>
            </a:p>
            <a:p>
              <a:pPr marL="114300" indent="-114300">
                <a:buFontTx/>
                <a:buChar char="•"/>
              </a:pPr>
              <a:r>
                <a:rPr lang="en-US" sz="1800" dirty="0">
                  <a:solidFill>
                    <a:schemeClr val="bg1"/>
                  </a:solidFill>
                </a:rPr>
                <a:t>Stops traffic</a:t>
              </a:r>
            </a:p>
            <a:p>
              <a:pPr marL="114300" indent="-114300">
                <a:buFontTx/>
                <a:buChar char="•"/>
              </a:pPr>
              <a:r>
                <a:rPr lang="en-US" sz="1800" dirty="0">
                  <a:solidFill>
                    <a:schemeClr val="bg1"/>
                  </a:solidFill>
                </a:rPr>
                <a:t>Sells a house</a:t>
              </a:r>
            </a:p>
          </p:txBody>
        </p:sp>
        <p:sp>
          <p:nvSpPr>
            <p:cNvPr id="9" name="Rectangle 7"/>
            <p:cNvSpPr>
              <a:spLocks noChangeArrowheads="1"/>
            </p:cNvSpPr>
            <p:nvPr/>
          </p:nvSpPr>
          <p:spPr bwMode="auto">
            <a:xfrm>
              <a:off x="1145" y="3128"/>
              <a:ext cx="1359" cy="912"/>
            </a:xfrm>
            <a:prstGeom prst="rect">
              <a:avLst/>
            </a:prstGeom>
            <a:grpFill/>
            <a:ln w="28575">
              <a:solidFill>
                <a:srgbClr val="FFFF00"/>
              </a:solidFill>
              <a:miter lim="800000"/>
              <a:headEnd/>
              <a:tailEnd/>
            </a:ln>
            <a:effectLst/>
          </p:spPr>
          <p:txBody>
            <a:bodyPr/>
            <a:lstStyle/>
            <a:p>
              <a:r>
                <a:rPr lang="en-US" sz="1800" dirty="0">
                  <a:solidFill>
                    <a:schemeClr val="bg1"/>
                  </a:solidFill>
                </a:rPr>
                <a:t>Secure, natural, relaxed or easy going, living things</a:t>
              </a:r>
              <a:endParaRPr lang="en-US" sz="1800" dirty="0">
                <a:solidFill>
                  <a:schemeClr val="bg1"/>
                </a:solidFill>
                <a:effectLst>
                  <a:outerShdw blurRad="38100" dist="38100" dir="2700000" algn="tl">
                    <a:srgbClr val="C0C0C0"/>
                  </a:outerShdw>
                </a:effectLst>
              </a:endParaRPr>
            </a:p>
          </p:txBody>
        </p:sp>
        <p:sp>
          <p:nvSpPr>
            <p:cNvPr id="10" name="Rectangle 8"/>
            <p:cNvSpPr>
              <a:spLocks noChangeArrowheads="1"/>
            </p:cNvSpPr>
            <p:nvPr/>
          </p:nvSpPr>
          <p:spPr bwMode="auto">
            <a:xfrm>
              <a:off x="2504" y="3128"/>
              <a:ext cx="2880" cy="912"/>
            </a:xfrm>
            <a:prstGeom prst="rect">
              <a:avLst/>
            </a:prstGeom>
            <a:grpFill/>
            <a:ln w="28575">
              <a:solidFill>
                <a:srgbClr val="FFFF00"/>
              </a:solidFill>
              <a:miter lim="800000"/>
              <a:headEnd/>
              <a:tailEnd/>
            </a:ln>
            <a:effectLst/>
          </p:spPr>
          <p:txBody>
            <a:bodyPr/>
            <a:lstStyle/>
            <a:p>
              <a:pPr marL="114300" indent="-114300">
                <a:buFontTx/>
                <a:buChar char="•"/>
              </a:pPr>
              <a:r>
                <a:rPr lang="en-US" sz="1800" dirty="0">
                  <a:solidFill>
                    <a:schemeClr val="bg1"/>
                  </a:solidFill>
                </a:rPr>
                <a:t>Good work environment</a:t>
              </a:r>
            </a:p>
            <a:p>
              <a:pPr marL="114300" indent="-114300">
                <a:buFontTx/>
                <a:buChar char="•"/>
              </a:pPr>
              <a:r>
                <a:rPr lang="en-US" sz="1800" dirty="0">
                  <a:solidFill>
                    <a:schemeClr val="bg1"/>
                  </a:solidFill>
                </a:rPr>
                <a:t>Associated with vegetables and chewing gum</a:t>
              </a:r>
            </a:p>
            <a:p>
              <a:pPr marL="114300" indent="-114300">
                <a:buFontTx/>
                <a:buChar char="•"/>
              </a:pPr>
              <a:r>
                <a:rPr lang="en-US" sz="1800" dirty="0">
                  <a:solidFill>
                    <a:schemeClr val="bg1"/>
                  </a:solidFill>
                </a:rPr>
                <a:t>Canada Dry ginger ale sales increased when it changed sugar-free package from red to green and white</a:t>
              </a:r>
            </a:p>
          </p:txBody>
        </p:sp>
        <p:sp>
          <p:nvSpPr>
            <p:cNvPr id="11" name="Rectangle 9"/>
            <p:cNvSpPr>
              <a:spLocks noChangeArrowheads="1"/>
            </p:cNvSpPr>
            <p:nvPr/>
          </p:nvSpPr>
          <p:spPr bwMode="auto">
            <a:xfrm>
              <a:off x="400" y="1146"/>
              <a:ext cx="745" cy="1262"/>
            </a:xfrm>
            <a:prstGeom prst="rect">
              <a:avLst/>
            </a:prstGeom>
            <a:grpFill/>
            <a:ln w="28575">
              <a:solidFill>
                <a:srgbClr val="FFFF00"/>
              </a:solidFill>
              <a:miter lim="800000"/>
              <a:headEnd/>
              <a:tailEnd/>
            </a:ln>
            <a:effectLst/>
          </p:spPr>
          <p:txBody>
            <a:bodyPr anchor="ctr" anchorCtr="1"/>
            <a:lstStyle/>
            <a:p>
              <a:pPr algn="ctr"/>
              <a:r>
                <a:rPr lang="en-US" sz="1800" dirty="0">
                  <a:solidFill>
                    <a:schemeClr val="bg1"/>
                  </a:solidFill>
                  <a:effectLst>
                    <a:outerShdw blurRad="38100" dist="38100" dir="2700000" algn="tl">
                      <a:srgbClr val="C0C0C0"/>
                    </a:outerShdw>
                  </a:effectLst>
                </a:rPr>
                <a:t>BLUE	</a:t>
              </a:r>
            </a:p>
          </p:txBody>
        </p:sp>
        <p:sp>
          <p:nvSpPr>
            <p:cNvPr id="12" name="Rectangle 10"/>
            <p:cNvSpPr>
              <a:spLocks noChangeArrowheads="1"/>
            </p:cNvSpPr>
            <p:nvPr/>
          </p:nvSpPr>
          <p:spPr bwMode="auto">
            <a:xfrm>
              <a:off x="400" y="2408"/>
              <a:ext cx="745" cy="720"/>
            </a:xfrm>
            <a:prstGeom prst="rect">
              <a:avLst/>
            </a:prstGeom>
            <a:grpFill/>
            <a:ln w="28575">
              <a:solidFill>
                <a:srgbClr val="FFFF00"/>
              </a:solidFill>
              <a:miter lim="800000"/>
              <a:headEnd/>
              <a:tailEnd/>
            </a:ln>
            <a:effectLst/>
          </p:spPr>
          <p:txBody>
            <a:bodyPr anchor="ctr" anchorCtr="1"/>
            <a:lstStyle/>
            <a:p>
              <a:r>
                <a:rPr lang="en-US" sz="1800" dirty="0">
                  <a:solidFill>
                    <a:schemeClr val="bg1"/>
                  </a:solidFill>
                  <a:effectLst>
                    <a:outerShdw blurRad="38100" dist="38100" dir="2700000" algn="tl">
                      <a:srgbClr val="C0C0C0"/>
                    </a:outerShdw>
                  </a:effectLst>
                </a:rPr>
                <a:t>YELLOW</a:t>
              </a:r>
            </a:p>
          </p:txBody>
        </p:sp>
        <p:sp>
          <p:nvSpPr>
            <p:cNvPr id="13" name="Rectangle 11"/>
            <p:cNvSpPr>
              <a:spLocks noChangeArrowheads="1"/>
            </p:cNvSpPr>
            <p:nvPr/>
          </p:nvSpPr>
          <p:spPr bwMode="auto">
            <a:xfrm>
              <a:off x="400" y="3128"/>
              <a:ext cx="745" cy="912"/>
            </a:xfrm>
            <a:prstGeom prst="rect">
              <a:avLst/>
            </a:prstGeom>
            <a:grpFill/>
            <a:ln w="28575">
              <a:solidFill>
                <a:srgbClr val="FFFF00"/>
              </a:solidFill>
              <a:miter lim="800000"/>
              <a:headEnd/>
              <a:tailEnd/>
            </a:ln>
            <a:effectLst/>
          </p:spPr>
          <p:txBody>
            <a:bodyPr anchor="ctr" anchorCtr="1"/>
            <a:lstStyle/>
            <a:p>
              <a:r>
                <a:rPr lang="en-US" sz="1800" dirty="0">
                  <a:solidFill>
                    <a:schemeClr val="bg1"/>
                  </a:solidFill>
                  <a:effectLst>
                    <a:outerShdw blurRad="38100" dist="38100" dir="2700000" algn="tl">
                      <a:srgbClr val="C0C0C0"/>
                    </a:outerShdw>
                  </a:effectLst>
                </a:rPr>
                <a:t>GREEN</a:t>
              </a:r>
            </a:p>
          </p:txBody>
        </p:sp>
      </p:grpSp>
      <p:sp>
        <p:nvSpPr>
          <p:cNvPr id="14" name="Rectangle 13"/>
          <p:cNvSpPr>
            <a:spLocks noChangeArrowheads="1"/>
          </p:cNvSpPr>
          <p:nvPr/>
        </p:nvSpPr>
        <p:spPr bwMode="auto">
          <a:xfrm>
            <a:off x="76200" y="20638"/>
            <a:ext cx="8077200" cy="1143261"/>
          </a:xfrm>
          <a:prstGeom prst="rect">
            <a:avLst/>
          </a:prstGeom>
          <a:noFill/>
          <a:ln w="12700">
            <a:noFill/>
            <a:miter lim="800000"/>
            <a:headEnd/>
            <a:tailEnd/>
          </a:ln>
        </p:spPr>
        <p:txBody>
          <a:bodyPr wrap="square" lIns="41275" tIns="17462" rIns="41275" bIns="17462">
            <a:spAutoFit/>
          </a:bodyPr>
          <a:lstStyle/>
          <a:p>
            <a:pPr algn="ctr"/>
            <a:r>
              <a:rPr lang="en-US" sz="3600" b="1" dirty="0" smtClean="0">
                <a:solidFill>
                  <a:srgbClr val="FAFD00"/>
                </a:solidFill>
                <a:latin typeface="Algerian" pitchFamily="82" charset="0"/>
              </a:rPr>
              <a:t>PERSONALITY ASSOCIATIONS WITH SELECTED COLOURS</a:t>
            </a:r>
            <a:endParaRPr lang="en-US" sz="3600" b="1" dirty="0">
              <a:solidFill>
                <a:srgbClr val="FAFD00"/>
              </a:solidFill>
              <a:latin typeface="Algerian" pitchFamily="82"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15</a:t>
            </a:fld>
            <a:endParaRPr lang="en-US"/>
          </a:p>
        </p:txBody>
      </p:sp>
      <p:grpSp>
        <p:nvGrpSpPr>
          <p:cNvPr id="4" name="Group 21"/>
          <p:cNvGrpSpPr>
            <a:grpSpLocks/>
          </p:cNvGrpSpPr>
          <p:nvPr/>
        </p:nvGrpSpPr>
        <p:grpSpPr bwMode="auto">
          <a:xfrm>
            <a:off x="571500" y="228600"/>
            <a:ext cx="7988300" cy="6324600"/>
            <a:chOff x="360" y="767"/>
            <a:chExt cx="5032" cy="3257"/>
          </a:xfrm>
          <a:solidFill>
            <a:srgbClr val="C00000">
              <a:alpha val="60000"/>
            </a:srgbClr>
          </a:solidFill>
        </p:grpSpPr>
        <p:sp>
          <p:nvSpPr>
            <p:cNvPr id="5" name="Rectangle 3"/>
            <p:cNvSpPr>
              <a:spLocks noChangeArrowheads="1"/>
            </p:cNvSpPr>
            <p:nvPr/>
          </p:nvSpPr>
          <p:spPr bwMode="auto">
            <a:xfrm>
              <a:off x="1136" y="767"/>
              <a:ext cx="1472" cy="902"/>
            </a:xfrm>
            <a:prstGeom prst="rect">
              <a:avLst/>
            </a:prstGeom>
            <a:grpFill/>
            <a:ln w="28575">
              <a:solidFill>
                <a:srgbClr val="FFFF00"/>
              </a:solidFill>
              <a:miter lim="800000"/>
              <a:headEnd/>
              <a:tailEnd/>
            </a:ln>
            <a:effectLst/>
          </p:spPr>
          <p:txBody>
            <a:bodyPr/>
            <a:lstStyle/>
            <a:p>
              <a:r>
                <a:rPr lang="en-US" sz="1800" dirty="0">
                  <a:solidFill>
                    <a:schemeClr val="bg1"/>
                  </a:solidFill>
                </a:rPr>
                <a:t>Human, exciting, hot, passionate, strong</a:t>
              </a:r>
            </a:p>
          </p:txBody>
        </p:sp>
        <p:sp>
          <p:nvSpPr>
            <p:cNvPr id="6" name="Rectangle 4"/>
            <p:cNvSpPr>
              <a:spLocks noChangeArrowheads="1"/>
            </p:cNvSpPr>
            <p:nvPr/>
          </p:nvSpPr>
          <p:spPr bwMode="auto">
            <a:xfrm>
              <a:off x="2608" y="767"/>
              <a:ext cx="2784" cy="902"/>
            </a:xfrm>
            <a:prstGeom prst="rect">
              <a:avLst/>
            </a:prstGeom>
            <a:grpFill/>
            <a:ln w="28575">
              <a:solidFill>
                <a:srgbClr val="FFFF00"/>
              </a:solidFill>
              <a:miter lim="800000"/>
              <a:headEnd/>
              <a:tailEnd/>
            </a:ln>
            <a:effectLst/>
          </p:spPr>
          <p:txBody>
            <a:bodyPr/>
            <a:lstStyle/>
            <a:p>
              <a:pPr marL="114300" indent="-114300">
                <a:buFontTx/>
                <a:buChar char="•"/>
              </a:pPr>
              <a:r>
                <a:rPr lang="en-US" sz="1800" dirty="0">
                  <a:solidFill>
                    <a:schemeClr val="bg1"/>
                  </a:solidFill>
                </a:rPr>
                <a:t>Makes food “smell” better</a:t>
              </a:r>
            </a:p>
            <a:p>
              <a:pPr marL="114300" indent="-114300">
                <a:buFontTx/>
                <a:buChar char="•"/>
              </a:pPr>
              <a:r>
                <a:rPr lang="en-US" sz="1800" dirty="0">
                  <a:solidFill>
                    <a:schemeClr val="bg1"/>
                  </a:solidFill>
                </a:rPr>
                <a:t>Coffee in a red can be perceived as “rich”</a:t>
              </a:r>
            </a:p>
            <a:p>
              <a:pPr marL="114300" indent="-114300">
                <a:buFontTx/>
                <a:buChar char="•"/>
              </a:pPr>
              <a:r>
                <a:rPr lang="en-US" sz="1800" dirty="0">
                  <a:solidFill>
                    <a:schemeClr val="bg1"/>
                  </a:solidFill>
                </a:rPr>
                <a:t>Women have a preference for bluish red</a:t>
              </a:r>
            </a:p>
            <a:p>
              <a:pPr marL="114300" indent="-114300">
                <a:buFontTx/>
                <a:buChar char="•"/>
              </a:pPr>
              <a:r>
                <a:rPr lang="en-US" sz="1800" dirty="0">
                  <a:solidFill>
                    <a:schemeClr val="bg1"/>
                  </a:solidFill>
                </a:rPr>
                <a:t>Men have a preference for yellowish red</a:t>
              </a:r>
            </a:p>
            <a:p>
              <a:pPr marL="114300" indent="-114300">
                <a:buFontTx/>
                <a:buChar char="•"/>
              </a:pPr>
              <a:r>
                <a:rPr lang="en-US" sz="1800" dirty="0">
                  <a:solidFill>
                    <a:schemeClr val="bg1"/>
                  </a:solidFill>
                </a:rPr>
                <a:t>Coca-Cola “owns” red</a:t>
              </a:r>
            </a:p>
          </p:txBody>
        </p:sp>
        <p:sp>
          <p:nvSpPr>
            <p:cNvPr id="7" name="Rectangle 5"/>
            <p:cNvSpPr>
              <a:spLocks noChangeArrowheads="1"/>
            </p:cNvSpPr>
            <p:nvPr/>
          </p:nvSpPr>
          <p:spPr bwMode="auto">
            <a:xfrm>
              <a:off x="1136" y="1669"/>
              <a:ext cx="1472" cy="384"/>
            </a:xfrm>
            <a:prstGeom prst="rect">
              <a:avLst/>
            </a:prstGeom>
            <a:grpFill/>
            <a:ln w="28575">
              <a:solidFill>
                <a:srgbClr val="FFFF00"/>
              </a:solidFill>
              <a:miter lim="800000"/>
              <a:headEnd/>
              <a:tailEnd/>
            </a:ln>
            <a:effectLst/>
          </p:spPr>
          <p:txBody>
            <a:bodyPr/>
            <a:lstStyle/>
            <a:p>
              <a:r>
                <a:rPr lang="en-US" sz="1800" dirty="0">
                  <a:solidFill>
                    <a:schemeClr val="bg1"/>
                  </a:solidFill>
                </a:rPr>
                <a:t>Powerful, affordable, informal</a:t>
              </a:r>
            </a:p>
          </p:txBody>
        </p:sp>
        <p:sp>
          <p:nvSpPr>
            <p:cNvPr id="8" name="Rectangle 6"/>
            <p:cNvSpPr>
              <a:spLocks noChangeArrowheads="1"/>
            </p:cNvSpPr>
            <p:nvPr/>
          </p:nvSpPr>
          <p:spPr bwMode="auto">
            <a:xfrm>
              <a:off x="2608" y="1669"/>
              <a:ext cx="2784" cy="384"/>
            </a:xfrm>
            <a:prstGeom prst="rect">
              <a:avLst/>
            </a:prstGeom>
            <a:grpFill/>
            <a:ln w="28575">
              <a:solidFill>
                <a:srgbClr val="FFFF00"/>
              </a:solidFill>
              <a:miter lim="800000"/>
              <a:headEnd/>
              <a:tailEnd/>
            </a:ln>
            <a:effectLst/>
          </p:spPr>
          <p:txBody>
            <a:bodyPr/>
            <a:lstStyle/>
            <a:p>
              <a:pPr marL="114300" indent="-114300">
                <a:buFontTx/>
                <a:buChar char="•"/>
              </a:pPr>
              <a:r>
                <a:rPr lang="en-US" sz="1800" dirty="0">
                  <a:solidFill>
                    <a:schemeClr val="bg1"/>
                  </a:solidFill>
                </a:rPr>
                <a:t>Draws attention quickly</a:t>
              </a:r>
            </a:p>
          </p:txBody>
        </p:sp>
        <p:sp>
          <p:nvSpPr>
            <p:cNvPr id="9" name="Rectangle 7"/>
            <p:cNvSpPr>
              <a:spLocks noChangeArrowheads="1"/>
            </p:cNvSpPr>
            <p:nvPr/>
          </p:nvSpPr>
          <p:spPr bwMode="auto">
            <a:xfrm>
              <a:off x="1136" y="2053"/>
              <a:ext cx="1472" cy="411"/>
            </a:xfrm>
            <a:prstGeom prst="rect">
              <a:avLst/>
            </a:prstGeom>
            <a:grpFill/>
            <a:ln w="28575">
              <a:solidFill>
                <a:srgbClr val="FFFF00"/>
              </a:solidFill>
              <a:miter lim="800000"/>
              <a:headEnd/>
              <a:tailEnd/>
            </a:ln>
            <a:effectLst/>
          </p:spPr>
          <p:txBody>
            <a:bodyPr/>
            <a:lstStyle/>
            <a:p>
              <a:r>
                <a:rPr lang="en-US" sz="1800" dirty="0">
                  <a:solidFill>
                    <a:schemeClr val="bg1"/>
                  </a:solidFill>
                </a:rPr>
                <a:t>Informal and relaxed, masculine, nature</a:t>
              </a:r>
            </a:p>
          </p:txBody>
        </p:sp>
        <p:sp>
          <p:nvSpPr>
            <p:cNvPr id="10" name="Rectangle 8"/>
            <p:cNvSpPr>
              <a:spLocks noChangeArrowheads="1"/>
            </p:cNvSpPr>
            <p:nvPr/>
          </p:nvSpPr>
          <p:spPr bwMode="auto">
            <a:xfrm>
              <a:off x="2608" y="2053"/>
              <a:ext cx="2784" cy="411"/>
            </a:xfrm>
            <a:prstGeom prst="rect">
              <a:avLst/>
            </a:prstGeom>
            <a:grpFill/>
            <a:ln w="28575">
              <a:solidFill>
                <a:srgbClr val="FFFF00"/>
              </a:solidFill>
              <a:miter lim="800000"/>
              <a:headEnd/>
              <a:tailEnd/>
            </a:ln>
            <a:effectLst/>
          </p:spPr>
          <p:txBody>
            <a:bodyPr/>
            <a:lstStyle/>
            <a:p>
              <a:pPr marL="114300" indent="-114300">
                <a:buFontTx/>
                <a:buChar char="•"/>
              </a:pPr>
              <a:r>
                <a:rPr lang="en-US" sz="1800" dirty="0">
                  <a:solidFill>
                    <a:schemeClr val="bg1"/>
                  </a:solidFill>
                </a:rPr>
                <a:t>Coffee in a dark-brown can was “too strong”</a:t>
              </a:r>
            </a:p>
            <a:p>
              <a:pPr marL="114300" indent="-114300">
                <a:buFontTx/>
                <a:buChar char="•"/>
              </a:pPr>
              <a:r>
                <a:rPr lang="en-US" sz="1800" dirty="0">
                  <a:solidFill>
                    <a:schemeClr val="bg1"/>
                  </a:solidFill>
                </a:rPr>
                <a:t>Men seek products packaged in brown</a:t>
              </a:r>
            </a:p>
          </p:txBody>
        </p:sp>
        <p:sp>
          <p:nvSpPr>
            <p:cNvPr id="11" name="Rectangle 9"/>
            <p:cNvSpPr>
              <a:spLocks noChangeArrowheads="1"/>
            </p:cNvSpPr>
            <p:nvPr/>
          </p:nvSpPr>
          <p:spPr bwMode="auto">
            <a:xfrm>
              <a:off x="1136" y="2464"/>
              <a:ext cx="1472" cy="744"/>
            </a:xfrm>
            <a:prstGeom prst="rect">
              <a:avLst/>
            </a:prstGeom>
            <a:grpFill/>
            <a:ln w="28575">
              <a:solidFill>
                <a:srgbClr val="FFFF00"/>
              </a:solidFill>
              <a:miter lim="800000"/>
              <a:headEnd/>
              <a:tailEnd/>
            </a:ln>
            <a:effectLst/>
          </p:spPr>
          <p:txBody>
            <a:bodyPr/>
            <a:lstStyle/>
            <a:p>
              <a:r>
                <a:rPr lang="en-US" sz="1800" dirty="0">
                  <a:solidFill>
                    <a:schemeClr val="bg1"/>
                  </a:solidFill>
                </a:rPr>
                <a:t>Goodness, purity, chastity, cleanliness, delicacy, refinement, formality</a:t>
              </a:r>
            </a:p>
          </p:txBody>
        </p:sp>
        <p:sp>
          <p:nvSpPr>
            <p:cNvPr id="12" name="Rectangle 10"/>
            <p:cNvSpPr>
              <a:spLocks noChangeArrowheads="1"/>
            </p:cNvSpPr>
            <p:nvPr/>
          </p:nvSpPr>
          <p:spPr bwMode="auto">
            <a:xfrm>
              <a:off x="2608" y="2464"/>
              <a:ext cx="2784" cy="744"/>
            </a:xfrm>
            <a:prstGeom prst="rect">
              <a:avLst/>
            </a:prstGeom>
            <a:grpFill/>
            <a:ln w="28575">
              <a:solidFill>
                <a:srgbClr val="FFFF00"/>
              </a:solidFill>
              <a:miter lim="800000"/>
              <a:headEnd/>
              <a:tailEnd/>
            </a:ln>
            <a:effectLst/>
          </p:spPr>
          <p:txBody>
            <a:bodyPr/>
            <a:lstStyle/>
            <a:p>
              <a:pPr marL="114300" indent="-114300">
                <a:buFontTx/>
                <a:buChar char="•"/>
              </a:pPr>
              <a:r>
                <a:rPr lang="en-US" sz="1800" dirty="0">
                  <a:solidFill>
                    <a:schemeClr val="bg1"/>
                  </a:solidFill>
                </a:rPr>
                <a:t>Suggests reduced calories</a:t>
              </a:r>
            </a:p>
            <a:p>
              <a:pPr marL="114300" indent="-114300">
                <a:buFontTx/>
                <a:buChar char="•"/>
              </a:pPr>
              <a:r>
                <a:rPr lang="en-US" sz="1800" dirty="0">
                  <a:solidFill>
                    <a:schemeClr val="bg1"/>
                  </a:solidFill>
                </a:rPr>
                <a:t>Pure and wholesome food</a:t>
              </a:r>
            </a:p>
            <a:p>
              <a:pPr marL="114300" indent="-114300">
                <a:buFontTx/>
                <a:buChar char="•"/>
              </a:pPr>
              <a:r>
                <a:rPr lang="en-US" sz="1800" dirty="0">
                  <a:solidFill>
                    <a:schemeClr val="bg1"/>
                  </a:solidFill>
                </a:rPr>
                <a:t>Clean, bath products, feminine</a:t>
              </a:r>
            </a:p>
          </p:txBody>
        </p:sp>
        <p:sp>
          <p:nvSpPr>
            <p:cNvPr id="13" name="Rectangle 11"/>
            <p:cNvSpPr>
              <a:spLocks noChangeArrowheads="1"/>
            </p:cNvSpPr>
            <p:nvPr/>
          </p:nvSpPr>
          <p:spPr bwMode="auto">
            <a:xfrm>
              <a:off x="1136" y="3208"/>
              <a:ext cx="1472" cy="435"/>
            </a:xfrm>
            <a:prstGeom prst="rect">
              <a:avLst/>
            </a:prstGeom>
            <a:grpFill/>
            <a:ln w="28575">
              <a:solidFill>
                <a:srgbClr val="FFFF00"/>
              </a:solidFill>
              <a:miter lim="800000"/>
              <a:headEnd/>
              <a:tailEnd/>
            </a:ln>
            <a:effectLst/>
          </p:spPr>
          <p:txBody>
            <a:bodyPr/>
            <a:lstStyle/>
            <a:p>
              <a:r>
                <a:rPr lang="en-US" sz="1800" smtClean="0">
                  <a:solidFill>
                    <a:schemeClr val="bg1"/>
                  </a:solidFill>
                </a:rPr>
                <a:t>Sophistication, power, authority, mystery</a:t>
              </a:r>
              <a:endParaRPr lang="en-US" sz="1800" dirty="0">
                <a:solidFill>
                  <a:schemeClr val="bg1"/>
                </a:solidFill>
              </a:endParaRPr>
            </a:p>
          </p:txBody>
        </p:sp>
        <p:sp>
          <p:nvSpPr>
            <p:cNvPr id="14" name="Rectangle 12"/>
            <p:cNvSpPr>
              <a:spLocks noChangeArrowheads="1"/>
            </p:cNvSpPr>
            <p:nvPr/>
          </p:nvSpPr>
          <p:spPr bwMode="auto">
            <a:xfrm>
              <a:off x="2608" y="3208"/>
              <a:ext cx="2784" cy="435"/>
            </a:xfrm>
            <a:prstGeom prst="rect">
              <a:avLst/>
            </a:prstGeom>
            <a:grpFill/>
            <a:ln w="28575">
              <a:solidFill>
                <a:srgbClr val="FFFF00"/>
              </a:solidFill>
              <a:miter lim="800000"/>
              <a:headEnd/>
              <a:tailEnd/>
            </a:ln>
            <a:effectLst/>
          </p:spPr>
          <p:txBody>
            <a:bodyPr/>
            <a:lstStyle/>
            <a:p>
              <a:pPr marL="114300" indent="-114300">
                <a:buFontTx/>
                <a:buChar char="•"/>
              </a:pPr>
              <a:r>
                <a:rPr lang="en-US" sz="1800" dirty="0">
                  <a:solidFill>
                    <a:schemeClr val="bg1"/>
                  </a:solidFill>
                </a:rPr>
                <a:t>Powerful clothing</a:t>
              </a:r>
            </a:p>
            <a:p>
              <a:pPr marL="114300" indent="-114300">
                <a:buFontTx/>
                <a:buChar char="•"/>
              </a:pPr>
              <a:r>
                <a:rPr lang="en-US" sz="1800" dirty="0">
                  <a:solidFill>
                    <a:schemeClr val="bg1"/>
                  </a:solidFill>
                </a:rPr>
                <a:t>High-tech electronics</a:t>
              </a:r>
            </a:p>
          </p:txBody>
        </p:sp>
        <p:sp>
          <p:nvSpPr>
            <p:cNvPr id="15" name="Rectangle 13"/>
            <p:cNvSpPr>
              <a:spLocks noChangeArrowheads="1"/>
            </p:cNvSpPr>
            <p:nvPr/>
          </p:nvSpPr>
          <p:spPr bwMode="auto">
            <a:xfrm>
              <a:off x="1136" y="3643"/>
              <a:ext cx="1472" cy="381"/>
            </a:xfrm>
            <a:prstGeom prst="rect">
              <a:avLst/>
            </a:prstGeom>
            <a:grpFill/>
            <a:ln w="28575">
              <a:solidFill>
                <a:srgbClr val="FFFF00"/>
              </a:solidFill>
              <a:miter lim="800000"/>
              <a:headEnd/>
              <a:tailEnd/>
            </a:ln>
            <a:effectLst/>
          </p:spPr>
          <p:txBody>
            <a:bodyPr/>
            <a:lstStyle/>
            <a:p>
              <a:r>
                <a:rPr lang="en-US" sz="1800" dirty="0" smtClean="0">
                  <a:solidFill>
                    <a:schemeClr val="bg1"/>
                  </a:solidFill>
                </a:rPr>
                <a:t>Regal, wealthy, stately</a:t>
              </a:r>
              <a:endParaRPr lang="en-US" sz="1800" dirty="0">
                <a:solidFill>
                  <a:schemeClr val="bg1"/>
                </a:solidFill>
              </a:endParaRPr>
            </a:p>
          </p:txBody>
        </p:sp>
        <p:sp>
          <p:nvSpPr>
            <p:cNvPr id="16" name="Rectangle 14"/>
            <p:cNvSpPr>
              <a:spLocks noChangeArrowheads="1"/>
            </p:cNvSpPr>
            <p:nvPr/>
          </p:nvSpPr>
          <p:spPr bwMode="auto">
            <a:xfrm>
              <a:off x="2608" y="3643"/>
              <a:ext cx="2784" cy="381"/>
            </a:xfrm>
            <a:prstGeom prst="rect">
              <a:avLst/>
            </a:prstGeom>
            <a:grpFill/>
            <a:ln w="28575">
              <a:solidFill>
                <a:srgbClr val="FFFF00"/>
              </a:solidFill>
              <a:miter lim="800000"/>
              <a:headEnd/>
              <a:tailEnd/>
            </a:ln>
            <a:effectLst/>
          </p:spPr>
          <p:txBody>
            <a:bodyPr/>
            <a:lstStyle/>
            <a:p>
              <a:pPr marL="114300" indent="-114300">
                <a:buFontTx/>
                <a:buChar char="•"/>
              </a:pPr>
              <a:r>
                <a:rPr lang="en-US" sz="1800" dirty="0">
                  <a:solidFill>
                    <a:schemeClr val="bg1"/>
                  </a:solidFill>
                </a:rPr>
                <a:t>Suggests premium price</a:t>
              </a:r>
            </a:p>
          </p:txBody>
        </p:sp>
        <p:sp>
          <p:nvSpPr>
            <p:cNvPr id="17" name="Rectangle 15"/>
            <p:cNvSpPr>
              <a:spLocks noChangeArrowheads="1"/>
            </p:cNvSpPr>
            <p:nvPr/>
          </p:nvSpPr>
          <p:spPr bwMode="auto">
            <a:xfrm>
              <a:off x="360" y="767"/>
              <a:ext cx="776" cy="902"/>
            </a:xfrm>
            <a:prstGeom prst="rect">
              <a:avLst/>
            </a:prstGeom>
            <a:grpFill/>
            <a:ln w="28575">
              <a:solidFill>
                <a:srgbClr val="FFFF00"/>
              </a:solidFill>
              <a:miter lim="800000"/>
              <a:headEnd/>
              <a:tailEnd/>
            </a:ln>
            <a:effectLst/>
          </p:spPr>
          <p:txBody>
            <a:bodyPr anchor="ctr"/>
            <a:lstStyle/>
            <a:p>
              <a:pPr algn="ctr"/>
              <a:r>
                <a:rPr lang="en-US" sz="1800" dirty="0">
                  <a:solidFill>
                    <a:schemeClr val="bg1"/>
                  </a:solidFill>
                  <a:effectLst>
                    <a:outerShdw blurRad="38100" dist="38100" dir="2700000" algn="tl">
                      <a:srgbClr val="C0C0C0"/>
                    </a:outerShdw>
                  </a:effectLst>
                </a:rPr>
                <a:t>RED</a:t>
              </a:r>
            </a:p>
          </p:txBody>
        </p:sp>
        <p:sp>
          <p:nvSpPr>
            <p:cNvPr id="18" name="Rectangle 16"/>
            <p:cNvSpPr>
              <a:spLocks noChangeArrowheads="1"/>
            </p:cNvSpPr>
            <p:nvPr/>
          </p:nvSpPr>
          <p:spPr bwMode="auto">
            <a:xfrm>
              <a:off x="360" y="1669"/>
              <a:ext cx="776" cy="384"/>
            </a:xfrm>
            <a:prstGeom prst="rect">
              <a:avLst/>
            </a:prstGeom>
            <a:grpFill/>
            <a:ln w="28575">
              <a:solidFill>
                <a:srgbClr val="FFFF00"/>
              </a:solidFill>
              <a:miter lim="800000"/>
              <a:headEnd/>
              <a:tailEnd/>
            </a:ln>
            <a:effectLst/>
          </p:spPr>
          <p:txBody>
            <a:bodyPr anchor="ctr"/>
            <a:lstStyle/>
            <a:p>
              <a:pPr algn="ctr"/>
              <a:r>
                <a:rPr lang="en-US" sz="1800" dirty="0">
                  <a:solidFill>
                    <a:schemeClr val="bg1"/>
                  </a:solidFill>
                  <a:effectLst>
                    <a:outerShdw blurRad="38100" dist="38100" dir="2700000" algn="tl">
                      <a:srgbClr val="C0C0C0"/>
                    </a:outerShdw>
                  </a:effectLst>
                </a:rPr>
                <a:t>ORANGE</a:t>
              </a:r>
            </a:p>
          </p:txBody>
        </p:sp>
        <p:sp>
          <p:nvSpPr>
            <p:cNvPr id="19" name="Rectangle 17"/>
            <p:cNvSpPr>
              <a:spLocks noChangeArrowheads="1"/>
            </p:cNvSpPr>
            <p:nvPr/>
          </p:nvSpPr>
          <p:spPr bwMode="auto">
            <a:xfrm>
              <a:off x="360" y="2053"/>
              <a:ext cx="776" cy="411"/>
            </a:xfrm>
            <a:prstGeom prst="rect">
              <a:avLst/>
            </a:prstGeom>
            <a:grpFill/>
            <a:ln w="28575">
              <a:solidFill>
                <a:srgbClr val="FFFF00"/>
              </a:solidFill>
              <a:miter lim="800000"/>
              <a:headEnd/>
              <a:tailEnd/>
            </a:ln>
            <a:effectLst/>
          </p:spPr>
          <p:txBody>
            <a:bodyPr anchor="ctr"/>
            <a:lstStyle/>
            <a:p>
              <a:pPr algn="ctr"/>
              <a:r>
                <a:rPr lang="en-US" sz="1800" dirty="0">
                  <a:solidFill>
                    <a:schemeClr val="bg1"/>
                  </a:solidFill>
                  <a:effectLst>
                    <a:outerShdw blurRad="38100" dist="38100" dir="2700000" algn="tl">
                      <a:srgbClr val="C0C0C0"/>
                    </a:outerShdw>
                  </a:effectLst>
                </a:rPr>
                <a:t>BROWN</a:t>
              </a:r>
            </a:p>
          </p:txBody>
        </p:sp>
        <p:sp>
          <p:nvSpPr>
            <p:cNvPr id="20" name="Rectangle 18"/>
            <p:cNvSpPr>
              <a:spLocks noChangeArrowheads="1"/>
            </p:cNvSpPr>
            <p:nvPr/>
          </p:nvSpPr>
          <p:spPr bwMode="auto">
            <a:xfrm>
              <a:off x="360" y="2464"/>
              <a:ext cx="776" cy="744"/>
            </a:xfrm>
            <a:prstGeom prst="rect">
              <a:avLst/>
            </a:prstGeom>
            <a:grpFill/>
            <a:ln w="28575">
              <a:solidFill>
                <a:srgbClr val="FFFF00"/>
              </a:solidFill>
              <a:miter lim="800000"/>
              <a:headEnd/>
              <a:tailEnd/>
            </a:ln>
            <a:effectLst/>
          </p:spPr>
          <p:txBody>
            <a:bodyPr anchor="ctr"/>
            <a:lstStyle/>
            <a:p>
              <a:pPr algn="ctr"/>
              <a:r>
                <a:rPr lang="en-US" sz="1800" dirty="0">
                  <a:solidFill>
                    <a:schemeClr val="bg1"/>
                  </a:solidFill>
                  <a:effectLst>
                    <a:outerShdw blurRad="38100" dist="38100" dir="2700000" algn="tl">
                      <a:srgbClr val="C0C0C0"/>
                    </a:outerShdw>
                  </a:effectLst>
                </a:rPr>
                <a:t>WHITE</a:t>
              </a:r>
            </a:p>
          </p:txBody>
        </p:sp>
        <p:sp>
          <p:nvSpPr>
            <p:cNvPr id="21" name="Rectangle 19"/>
            <p:cNvSpPr>
              <a:spLocks noChangeArrowheads="1"/>
            </p:cNvSpPr>
            <p:nvPr/>
          </p:nvSpPr>
          <p:spPr bwMode="auto">
            <a:xfrm>
              <a:off x="360" y="3208"/>
              <a:ext cx="776" cy="435"/>
            </a:xfrm>
            <a:prstGeom prst="rect">
              <a:avLst/>
            </a:prstGeom>
            <a:grpFill/>
            <a:ln w="28575">
              <a:solidFill>
                <a:srgbClr val="FFFF00"/>
              </a:solidFill>
              <a:miter lim="800000"/>
              <a:headEnd/>
              <a:tailEnd/>
            </a:ln>
            <a:effectLst/>
          </p:spPr>
          <p:txBody>
            <a:bodyPr anchor="ctr"/>
            <a:lstStyle/>
            <a:p>
              <a:pPr algn="ctr"/>
              <a:r>
                <a:rPr lang="en-US" sz="1800" dirty="0">
                  <a:solidFill>
                    <a:schemeClr val="bg1"/>
                  </a:solidFill>
                  <a:effectLst>
                    <a:outerShdw blurRad="38100" dist="38100" dir="2700000" algn="tl">
                      <a:srgbClr val="C0C0C0"/>
                    </a:outerShdw>
                  </a:effectLst>
                </a:rPr>
                <a:t>BLACK</a:t>
              </a:r>
            </a:p>
          </p:txBody>
        </p:sp>
        <p:sp>
          <p:nvSpPr>
            <p:cNvPr id="22" name="Rectangle 20"/>
            <p:cNvSpPr>
              <a:spLocks noChangeArrowheads="1"/>
            </p:cNvSpPr>
            <p:nvPr/>
          </p:nvSpPr>
          <p:spPr bwMode="auto">
            <a:xfrm>
              <a:off x="360" y="3643"/>
              <a:ext cx="776" cy="381"/>
            </a:xfrm>
            <a:prstGeom prst="rect">
              <a:avLst/>
            </a:prstGeom>
            <a:grpFill/>
            <a:ln w="28575">
              <a:solidFill>
                <a:srgbClr val="FFFF00"/>
              </a:solidFill>
              <a:miter lim="800000"/>
              <a:headEnd/>
              <a:tailEnd/>
            </a:ln>
            <a:effectLst/>
          </p:spPr>
          <p:txBody>
            <a:bodyPr anchor="ctr"/>
            <a:lstStyle/>
            <a:p>
              <a:pPr algn="ctr"/>
              <a:r>
                <a:rPr lang="en-US" sz="1800" dirty="0">
                  <a:solidFill>
                    <a:schemeClr val="bg1"/>
                  </a:solidFill>
                  <a:effectLst>
                    <a:outerShdw blurRad="38100" dist="38100" dir="2700000" algn="tl">
                      <a:srgbClr val="C0C0C0"/>
                    </a:outerShdw>
                  </a:effectLst>
                </a:rPr>
                <a:t>SILVER, GOLD</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16</a:t>
            </a:fld>
            <a:endParaRPr lang="en-US"/>
          </a:p>
        </p:txBody>
      </p:sp>
      <p:sp>
        <p:nvSpPr>
          <p:cNvPr id="5" name="TextBox 4"/>
          <p:cNvSpPr txBox="1"/>
          <p:nvPr/>
        </p:nvSpPr>
        <p:spPr>
          <a:xfrm>
            <a:off x="675209" y="6183868"/>
            <a:ext cx="800219" cy="369332"/>
          </a:xfrm>
          <a:prstGeom prst="rect">
            <a:avLst/>
          </a:prstGeom>
          <a:noFill/>
        </p:spPr>
        <p:txBody>
          <a:bodyPr wrap="none" rtlCol="0">
            <a:spAutoFit/>
          </a:bodyPr>
          <a:lstStyle/>
          <a:p>
            <a:pPr algn="just"/>
            <a:r>
              <a:rPr lang="en-US" dirty="0" smtClean="0">
                <a:solidFill>
                  <a:schemeClr val="bg1"/>
                </a:solidFill>
              </a:rPr>
              <a:t>COKE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17</a:t>
            </a:fld>
            <a:endParaRPr lang="en-US"/>
          </a:p>
        </p:txBody>
      </p:sp>
      <p:sp>
        <p:nvSpPr>
          <p:cNvPr id="5" name="Rectangle 4"/>
          <p:cNvSpPr>
            <a:spLocks noChangeArrowheads="1"/>
          </p:cNvSpPr>
          <p:nvPr/>
        </p:nvSpPr>
        <p:spPr bwMode="auto">
          <a:xfrm>
            <a:off x="76200" y="20638"/>
            <a:ext cx="8077200" cy="589263"/>
          </a:xfrm>
          <a:prstGeom prst="rect">
            <a:avLst/>
          </a:prstGeom>
          <a:noFill/>
          <a:ln w="12700">
            <a:noFill/>
            <a:miter lim="800000"/>
            <a:headEnd/>
            <a:tailEnd/>
          </a:ln>
        </p:spPr>
        <p:txBody>
          <a:bodyPr wrap="square" lIns="41275" tIns="17462" rIns="41275" bIns="17462">
            <a:spAutoFit/>
          </a:bodyPr>
          <a:lstStyle/>
          <a:p>
            <a:pPr algn="ctr"/>
            <a:r>
              <a:rPr lang="en-US" sz="3600" b="1" dirty="0" smtClean="0">
                <a:solidFill>
                  <a:srgbClr val="FAFD00"/>
                </a:solidFill>
                <a:latin typeface="Algerian" pitchFamily="82" charset="0"/>
              </a:rPr>
              <a:t>COKE’S BRAND PERSONALITY</a:t>
            </a:r>
            <a:endParaRPr lang="en-US" sz="3600" b="1" dirty="0">
              <a:solidFill>
                <a:srgbClr val="FAFD00"/>
              </a:solidFill>
              <a:latin typeface="Algerian" pitchFamily="82" charset="0"/>
            </a:endParaRPr>
          </a:p>
        </p:txBody>
      </p:sp>
      <p:sp>
        <p:nvSpPr>
          <p:cNvPr id="6" name="Rectangle 3"/>
          <p:cNvSpPr txBox="1">
            <a:spLocks noChangeArrowheads="1"/>
          </p:cNvSpPr>
          <p:nvPr/>
        </p:nvSpPr>
        <p:spPr>
          <a:xfrm>
            <a:off x="457200" y="914400"/>
            <a:ext cx="8229600" cy="5257800"/>
          </a:xfrm>
          <a:prstGeom prst="rect">
            <a:avLst/>
          </a:prstGeom>
          <a:solidFill>
            <a:srgbClr val="C00000">
              <a:alpha val="60000"/>
            </a:srgbClr>
          </a:solidFill>
          <a:ln w="28575">
            <a:solidFill>
              <a:srgbClr val="FFFF00"/>
            </a:solidFill>
          </a:ln>
        </p:spPr>
        <p:txBody>
          <a:bodyPr/>
          <a:lstStyle/>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1400" b="0" i="0" u="none" strike="noStrike" kern="0" cap="none" spc="0" normalizeH="0" baseline="0" noProof="0" dirty="0" smtClean="0">
                <a:ln>
                  <a:noFill/>
                </a:ln>
                <a:solidFill>
                  <a:schemeClr val="bg1"/>
                </a:solidFill>
                <a:effectLst/>
                <a:uLnTx/>
                <a:uFillTx/>
                <a:latin typeface="+mn-lt"/>
                <a:ea typeface="+mn-ea"/>
                <a:cs typeface="+mn-cs"/>
              </a:rPr>
              <a:t>	</a:t>
            </a:r>
            <a:r>
              <a:rPr kumimoji="0" lang="en-US" sz="2000" b="0" i="0" u="none" strike="noStrike" kern="0" cap="none" spc="0" normalizeH="0" baseline="0" noProof="0" dirty="0" smtClean="0">
                <a:ln>
                  <a:noFill/>
                </a:ln>
                <a:solidFill>
                  <a:srgbClr val="FFFFFF"/>
                </a:solidFill>
                <a:effectLst/>
                <a:uLnTx/>
                <a:uFillTx/>
                <a:latin typeface="+mn-lt"/>
                <a:ea typeface="+mn-ea"/>
                <a:cs typeface="+mn-cs"/>
              </a:rPr>
              <a:t>Coca-Cola is a well established person, someone who is the epitome of triumph and success. He is someone who encapsulates the vitality of life beautifully and redefines the collage of life for himself in his own tones </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solidFill>
                <a:srgbClr val="FFFFFF"/>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2000" b="0" i="0" u="none" strike="noStrike" kern="0" cap="none" spc="0" normalizeH="0" baseline="0" noProof="0" dirty="0" smtClean="0">
                <a:ln>
                  <a:noFill/>
                </a:ln>
                <a:solidFill>
                  <a:srgbClr val="FFFFFF"/>
                </a:solidFill>
                <a:effectLst/>
                <a:uLnTx/>
                <a:uFillTx/>
                <a:latin typeface="+mn-lt"/>
                <a:ea typeface="+mn-ea"/>
                <a:cs typeface="+mn-cs"/>
              </a:rPr>
              <a:t>	He is an astounding showcase of modernity and progression but at the same time his roots are grounded well in traditions and the montage of culture and values. Wherever he is, he easily meshes in the social fabric.</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solidFill>
                <a:srgbClr val="FFFFFF"/>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2000" b="0" i="0" u="none" strike="noStrike" kern="0" cap="none" spc="0" normalizeH="0" baseline="0" noProof="0" dirty="0" smtClean="0">
                <a:ln>
                  <a:noFill/>
                </a:ln>
                <a:solidFill>
                  <a:srgbClr val="FFFFFF"/>
                </a:solidFill>
                <a:effectLst/>
                <a:uLnTx/>
                <a:uFillTx/>
                <a:latin typeface="+mn-lt"/>
                <a:ea typeface="+mn-ea"/>
                <a:cs typeface="+mn-cs"/>
              </a:rPr>
              <a:t>	He loves the time spent with family and friends. He values the existence of close knit unit, be it his friends or his family. He loves to paint the traditional customs and events with his vibrancy. </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solidFill>
                <a:srgbClr val="FFFFFF"/>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r>
              <a:rPr kumimoji="0" lang="en-US" sz="2000" b="0" i="0" u="none" strike="noStrike" kern="0" cap="none" spc="0" normalizeH="0" baseline="0" noProof="0" dirty="0" smtClean="0">
                <a:ln>
                  <a:noFill/>
                </a:ln>
                <a:solidFill>
                  <a:srgbClr val="FFFFFF"/>
                </a:solidFill>
                <a:effectLst/>
                <a:uLnTx/>
                <a:uFillTx/>
                <a:latin typeface="+mn-lt"/>
                <a:ea typeface="+mn-ea"/>
                <a:cs typeface="+mn-cs"/>
              </a:rPr>
              <a:t>	He is omnipresent, ubiquitous and all pervading</a:t>
            </a:r>
          </a:p>
          <a:p>
            <a:pPr marL="342900" marR="0" lvl="0" indent="-342900" algn="l" defTabSz="914400" rtl="0" eaLnBrk="1" fontAlgn="base" latinLnBrk="0" hangingPunct="1">
              <a:lnSpc>
                <a:spcPct val="100000"/>
              </a:lnSpc>
              <a:spcBef>
                <a:spcPct val="20000"/>
              </a:spcBef>
              <a:spcAft>
                <a:spcPct val="0"/>
              </a:spcAft>
              <a:buClr>
                <a:schemeClr val="bg1"/>
              </a:buClr>
              <a:buSzTx/>
              <a:buFontTx/>
              <a:buChar char="•"/>
              <a:tabLst/>
              <a:defRPr/>
            </a:pPr>
            <a:endParaRPr kumimoji="0" lang="en-US" sz="2000" b="0" i="0" u="none" strike="noStrike" kern="0" cap="none" spc="0" normalizeH="0" baseline="0" noProof="0" dirty="0" smtClean="0">
              <a:ln>
                <a:noFill/>
              </a:ln>
              <a:solidFill>
                <a:srgbClr val="FFFFFF"/>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18</a:t>
            </a:fld>
            <a:endParaRPr lang="en-US"/>
          </a:p>
        </p:txBody>
      </p:sp>
      <p:sp>
        <p:nvSpPr>
          <p:cNvPr id="5" name="TextBox 4"/>
          <p:cNvSpPr txBox="1"/>
          <p:nvPr/>
        </p:nvSpPr>
        <p:spPr>
          <a:xfrm>
            <a:off x="457200" y="6183868"/>
            <a:ext cx="1236236" cy="369332"/>
          </a:xfrm>
          <a:prstGeom prst="rect">
            <a:avLst/>
          </a:prstGeom>
          <a:noFill/>
        </p:spPr>
        <p:txBody>
          <a:bodyPr wrap="none" rtlCol="0">
            <a:spAutoFit/>
          </a:bodyPr>
          <a:lstStyle/>
          <a:p>
            <a:pPr algn="just"/>
            <a:r>
              <a:rPr lang="en-US" dirty="0" smtClean="0">
                <a:solidFill>
                  <a:schemeClr val="bg1"/>
                </a:solidFill>
              </a:rPr>
              <a:t>Surf Excel</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19</a:t>
            </a:fld>
            <a:endParaRPr lang="en-US"/>
          </a:p>
        </p:txBody>
      </p:sp>
      <p:sp>
        <p:nvSpPr>
          <p:cNvPr id="5" name="TextBox 4"/>
          <p:cNvSpPr txBox="1"/>
          <p:nvPr/>
        </p:nvSpPr>
        <p:spPr>
          <a:xfrm>
            <a:off x="457200" y="6183868"/>
            <a:ext cx="710451" cy="369332"/>
          </a:xfrm>
          <a:prstGeom prst="rect">
            <a:avLst/>
          </a:prstGeom>
          <a:noFill/>
        </p:spPr>
        <p:txBody>
          <a:bodyPr wrap="none" rtlCol="0">
            <a:spAutoFit/>
          </a:bodyPr>
          <a:lstStyle/>
          <a:p>
            <a:pPr algn="just"/>
            <a:r>
              <a:rPr lang="en-US" dirty="0" err="1" smtClean="0">
                <a:solidFill>
                  <a:schemeClr val="bg1"/>
                </a:solidFill>
              </a:rPr>
              <a:t>Airtel</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20</a:t>
            </a:fld>
            <a:endParaRPr lang="en-US"/>
          </a:p>
        </p:txBody>
      </p:sp>
      <p:sp>
        <p:nvSpPr>
          <p:cNvPr id="5" name="TextBox 4"/>
          <p:cNvSpPr txBox="1"/>
          <p:nvPr/>
        </p:nvSpPr>
        <p:spPr>
          <a:xfrm>
            <a:off x="457200" y="6183868"/>
            <a:ext cx="697627" cy="369332"/>
          </a:xfrm>
          <a:prstGeom prst="rect">
            <a:avLst/>
          </a:prstGeom>
          <a:noFill/>
        </p:spPr>
        <p:txBody>
          <a:bodyPr wrap="none" rtlCol="0">
            <a:spAutoFit/>
          </a:bodyPr>
          <a:lstStyle/>
          <a:p>
            <a:pPr algn="just"/>
            <a:r>
              <a:rPr lang="en-US" dirty="0" err="1" smtClean="0">
                <a:solidFill>
                  <a:schemeClr val="bg1"/>
                </a:solidFill>
              </a:rPr>
              <a:t>Merc</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40A256F-1CC3-4711-BDC1-0162AADE5F06}" type="slidenum">
              <a:rPr lang="en-US" smtClean="0"/>
              <a:pPr/>
              <a:t>21</a:t>
            </a:fld>
            <a:endParaRPr lang="en-US"/>
          </a:p>
        </p:txBody>
      </p:sp>
      <p:sp>
        <p:nvSpPr>
          <p:cNvPr id="5" name="TextBox 4"/>
          <p:cNvSpPr txBox="1"/>
          <p:nvPr/>
        </p:nvSpPr>
        <p:spPr>
          <a:xfrm>
            <a:off x="457200" y="6183868"/>
            <a:ext cx="889987" cy="369332"/>
          </a:xfrm>
          <a:prstGeom prst="rect">
            <a:avLst/>
          </a:prstGeom>
          <a:noFill/>
        </p:spPr>
        <p:txBody>
          <a:bodyPr wrap="none" rtlCol="0">
            <a:spAutoFit/>
          </a:bodyPr>
          <a:lstStyle/>
          <a:p>
            <a:pPr algn="just"/>
            <a:r>
              <a:rPr lang="en-US" dirty="0" smtClean="0">
                <a:solidFill>
                  <a:schemeClr val="bg1"/>
                </a:solidFill>
              </a:rPr>
              <a:t>Nissan</a:t>
            </a:r>
            <a:endParaRPr lang="en-US" dirty="0">
              <a:solidFill>
                <a:schemeClr val="bg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244</TotalTime>
  <Words>503</Words>
  <Application>Microsoft Office PowerPoint</Application>
  <PresentationFormat>On-screen Show (4:3)</PresentationFormat>
  <Paragraphs>151</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Concourse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ZJ</dc:creator>
  <cp:lastModifiedBy>NTS</cp:lastModifiedBy>
  <cp:revision>52</cp:revision>
  <dcterms:created xsi:type="dcterms:W3CDTF">2009-09-13T16:59:21Z</dcterms:created>
  <dcterms:modified xsi:type="dcterms:W3CDTF">2013-09-28T08:07:50Z</dcterms:modified>
</cp:coreProperties>
</file>