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50" r:id="rId1"/>
  </p:sldMasterIdLst>
  <p:notesMasterIdLst>
    <p:notesMasterId r:id="rId36"/>
  </p:notesMasterIdLst>
  <p:handoutMasterIdLst>
    <p:handoutMasterId r:id="rId37"/>
  </p:handoutMasterIdLst>
  <p:sldIdLst>
    <p:sldId id="273" r:id="rId2"/>
    <p:sldId id="321" r:id="rId3"/>
    <p:sldId id="295" r:id="rId4"/>
    <p:sldId id="303" r:id="rId5"/>
    <p:sldId id="296" r:id="rId6"/>
    <p:sldId id="297" r:id="rId7"/>
    <p:sldId id="328" r:id="rId8"/>
    <p:sldId id="331" r:id="rId9"/>
    <p:sldId id="332" r:id="rId10"/>
    <p:sldId id="304" r:id="rId11"/>
    <p:sldId id="305" r:id="rId12"/>
    <p:sldId id="320" r:id="rId13"/>
    <p:sldId id="306" r:id="rId14"/>
    <p:sldId id="322" r:id="rId15"/>
    <p:sldId id="307" r:id="rId16"/>
    <p:sldId id="323" r:id="rId17"/>
    <p:sldId id="308" r:id="rId18"/>
    <p:sldId id="324" r:id="rId19"/>
    <p:sldId id="309" r:id="rId20"/>
    <p:sldId id="330" r:id="rId21"/>
    <p:sldId id="310" r:id="rId22"/>
    <p:sldId id="311" r:id="rId23"/>
    <p:sldId id="329" r:id="rId24"/>
    <p:sldId id="312" r:id="rId25"/>
    <p:sldId id="326" r:id="rId26"/>
    <p:sldId id="313" r:id="rId27"/>
    <p:sldId id="327" r:id="rId28"/>
    <p:sldId id="314" r:id="rId29"/>
    <p:sldId id="333" r:id="rId30"/>
    <p:sldId id="315" r:id="rId31"/>
    <p:sldId id="334" r:id="rId32"/>
    <p:sldId id="316" r:id="rId33"/>
    <p:sldId id="335" r:id="rId34"/>
    <p:sldId id="336" r:id="rId35"/>
  </p:sldIdLst>
  <p:sldSz cx="9144000" cy="6858000" type="screen4x3"/>
  <p:notesSz cx="7315200" cy="9601200"/>
  <p:embeddedFontLst>
    <p:embeddedFont>
      <p:font typeface="Harrington" pitchFamily="82" charset="0"/>
      <p:regular r:id="rId38"/>
    </p:embeddedFont>
    <p:embeddedFont>
      <p:font typeface="Tahoma" pitchFamily="34" charset="0"/>
      <p:regular r:id="rId39"/>
      <p:bold r:id="rId40"/>
    </p:embeddedFont>
    <p:embeddedFont>
      <p:font typeface="Calibri" pitchFamily="34" charset="0"/>
      <p:regular r:id="rId41"/>
      <p:bold r:id="rId42"/>
      <p:italic r:id="rId43"/>
      <p:boldItalic r:id="rId44"/>
    </p:embeddedFont>
    <p:embeddedFont>
      <p:font typeface="Times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7A020"/>
    <a:srgbClr val="0070C0"/>
    <a:srgbClr val="808080"/>
    <a:srgbClr val="FF6600"/>
    <a:srgbClr val="A50021"/>
    <a:srgbClr val="FFFF00"/>
    <a:srgbClr val="008000"/>
    <a:srgbClr val="000099"/>
    <a:srgbClr val="00CC00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105" autoAdjust="0"/>
    <p:restoredTop sz="98058" autoAdjust="0"/>
  </p:normalViewPr>
  <p:slideViewPr>
    <p:cSldViewPr>
      <p:cViewPr varScale="1">
        <p:scale>
          <a:sx n="65" d="100"/>
          <a:sy n="65" d="100"/>
        </p:scale>
        <p:origin x="-17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4128"/>
    </p:cViewPr>
  </p:sorter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2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2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590A3A5F-1477-46F4-8625-AF14864E1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767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07B8DEF-DBA5-42D0-B93B-5812BB423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4922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E3A55-1214-4159-BAF2-0EB4C0E6CAD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7DB3-0D2B-455E-8AFB-E505681EA556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A769D-4368-4A7F-AFED-DC2D752FFB79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E7A55-080B-4D52-AB12-AD19FC96165E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2933E-E9DD-48B9-8860-D1D21086B281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2932-ACB1-4BB6-AF10-F70BE9A4F7FB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952AE-35D5-4432-B003-CA0D61BD1FC8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BFED-A2A7-4FCC-84C5-0DC882924314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35E2-07B7-4E33-B547-AE326BB2038C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247E0-A609-4737-8624-8FCA3740F8A3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B7849-E5DF-4A28-BB9C-1BCA55E40FEF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46C9-4663-45F7-8824-CB52A071CFD2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E7834C-9B9C-446A-B494-D2D80CFD7E90}" type="datetime1">
              <a:rPr lang="en-US" smtClean="0"/>
              <a:pPr>
                <a:defRPr/>
              </a:pPr>
              <a:t>12/5/2013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10B80FD3-B5D8-44D1-BF8D-B84EB04EA5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18A1A2-1066-433B-9F36-E6C965EC0E09}" type="datetime1">
              <a:rPr lang="en-US" smtClean="0"/>
              <a:pPr>
                <a:defRPr/>
              </a:pPr>
              <a:t>12/5/2013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10B80FD3-B5D8-44D1-BF8D-B84EB04EA5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4B520-7DCD-49F6-830A-F43D53BD256E}" type="datetime1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55ECF-F666-4A3E-BB79-30FF60ACC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48" r:id="rId12"/>
    <p:sldLayoutId id="2147483749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Facebook%20-%20Zeenat%20Jabbar.wmv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OLPERS%202008.wm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OLPERS%20RAMAZAN%202008.wm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OLPERS%20RAMAZAN%202009.wmv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e_love%5b1%5d.wm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AISH-COKE.M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Dinukaka%5b1%5d.wmv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manno%5b1%5d.wmv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pardesi_babu%5b1%5d.wmv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soni_kudi%5b1%5d.wmv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aamir%5b1%5d.wmv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Coke_TN%2520Vikram%5b1%5d.wmv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Lipton%20(Black%20%20%20White)%20-%20Local%20TVC%20-%20brandsynario.com.wmv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Lipton%20-%20Nazia%20%20%20Zohaib%20-%20Local%20TVC%20-%20brandsynario.com.wmv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Lipton%20-%20Mehndi%20-%20Local%20TVC%20-%20brandsynario.com.wmv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y%20Adobe%20Captivate%20Projects\SPRING%202014\MKT771\LECTURE%2029\CBLEC29\OLPERS%202010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0536" y="2209800"/>
            <a:ext cx="2763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AVOIDING GAPS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cebook - Zeenat Jabbar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19200" y="914400"/>
            <a:ext cx="6781800" cy="50863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fld id="{31C55ECF-F666-4A3E-BB79-30FF60ACC67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9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438400"/>
            <a:ext cx="5029200" cy="2971800"/>
          </a:xfrm>
        </p:spPr>
        <p:txBody>
          <a:bodyPr/>
          <a:lstStyle/>
          <a:p>
            <a:pPr marL="0" indent="0" eaLnBrk="1" hangingPunct="1"/>
            <a:r>
              <a:rPr lang="en-US" dirty="0" smtClean="0"/>
              <a:t> Sender</a:t>
            </a:r>
          </a:p>
          <a:p>
            <a:pPr marL="0" indent="0" eaLnBrk="1" hangingPunct="1"/>
            <a:r>
              <a:rPr lang="en-US" dirty="0" smtClean="0"/>
              <a:t> Encoding</a:t>
            </a:r>
          </a:p>
          <a:p>
            <a:pPr marL="0" indent="0" eaLnBrk="1" hangingPunct="1"/>
            <a:r>
              <a:rPr lang="en-US" dirty="0" smtClean="0"/>
              <a:t> Transmission device</a:t>
            </a:r>
          </a:p>
          <a:p>
            <a:pPr marL="0" indent="0" eaLnBrk="1" hangingPunct="1"/>
            <a:r>
              <a:rPr lang="en-US" dirty="0" smtClean="0"/>
              <a:t> Decoding</a:t>
            </a:r>
          </a:p>
          <a:p>
            <a:pPr marL="0" indent="0" eaLnBrk="1" hangingPunct="1"/>
            <a:r>
              <a:rPr lang="en-US" dirty="0" smtClean="0"/>
              <a:t> Receiver</a:t>
            </a:r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5486400" y="1905000"/>
            <a:ext cx="0" cy="37338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6172200" y="2895600"/>
            <a:ext cx="18907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A50021"/>
                </a:solidFill>
              </a:rPr>
              <a:t>Noise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6477000" y="4114800"/>
            <a:ext cx="1382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A50021"/>
                </a:solidFill>
              </a:rPr>
              <a:t>Clutter</a:t>
            </a:r>
          </a:p>
        </p:txBody>
      </p:sp>
      <p:sp>
        <p:nvSpPr>
          <p:cNvPr id="17414" name="Rectangle 11"/>
          <p:cNvSpPr>
            <a:spLocks noChangeArrowheads="1"/>
          </p:cNvSpPr>
          <p:nvPr/>
        </p:nvSpPr>
        <p:spPr bwMode="auto">
          <a:xfrm>
            <a:off x="304800" y="228600"/>
            <a:ext cx="8534400" cy="15240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8764" name="Rectangle 12"/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</a:rPr>
              <a:t>Communication Process</a:t>
            </a:r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6"/>
          <p:cNvSpPr txBox="1">
            <a:spLocks noChangeArrowheads="1"/>
          </p:cNvSpPr>
          <p:nvPr/>
        </p:nvSpPr>
        <p:spPr>
          <a:xfrm>
            <a:off x="68580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81000" y="533400"/>
            <a:ext cx="8334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Communication Model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381000" y="1447800"/>
            <a:ext cx="8305800" cy="51816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Mass communication is generally a one-way process with the message moving from sender to receiver.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Feedback is obtained by monitoring the receiver’s response to the message.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Interactive communication is two-way—a dialogue—and is where marketing communication is headed.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The source and receiver change positions as the message bounces back and forth between them.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56350"/>
            <a:ext cx="2133600" cy="365125"/>
          </a:xfrm>
        </p:spPr>
        <p:txBody>
          <a:bodyPr/>
          <a:lstStyle/>
          <a:p>
            <a:fld id="{31C55ECF-F666-4A3E-BB79-30FF60ACC67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762000" y="1371600"/>
            <a:ext cx="7696200" cy="3935413"/>
          </a:xfrm>
          <a:prstGeom prst="rect">
            <a:avLst/>
          </a:prstGeom>
          <a:solidFill>
            <a:srgbClr val="808080">
              <a:alpha val="60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F3300"/>
                </a:solidFill>
              </a:rPr>
              <a:t>Integrated Marketing Communications</a:t>
            </a:r>
            <a:r>
              <a:rPr lang="en-US" sz="2800" dirty="0">
                <a:solidFill>
                  <a:srgbClr val="000000"/>
                </a:solidFill>
              </a:rPr>
              <a:t> is the coordination and integration of all marketing communication tools, avenues and sources within a company into a seamless program which maximizes the impact on consumers and other end-users at a minimal cost. The IMC includes all business-to-business, channel, customer, external communications and internal communications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6781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 eaLnBrk="1" hangingPunct="1"/>
            <a:r>
              <a:rPr lang="en-US" smtClean="0"/>
              <a:t>Communication Mix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76400"/>
            <a:ext cx="7315200" cy="45720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</a:pPr>
            <a:r>
              <a:rPr lang="en-US" sz="2800" dirty="0" smtClean="0"/>
              <a:t> Traditional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Price, Product, Distribution, Promotion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800" dirty="0" smtClean="0"/>
              <a:t> Promotion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Advertising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Sales promotions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Personal selling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800" dirty="0" smtClean="0"/>
              <a:t> Additional components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Database marketing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Direct marketing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Sponsorship marketing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Internet marketing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Guerilla marketing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Alternative marketing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68580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PERS 2008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1066800"/>
            <a:ext cx="6604000" cy="49530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356350"/>
            <a:ext cx="2133600" cy="365125"/>
          </a:xfrm>
        </p:spPr>
        <p:txBody>
          <a:bodyPr/>
          <a:lstStyle/>
          <a:p>
            <a:fld id="{31C55ECF-F666-4A3E-BB79-30FF60ACC67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PERS RAMAZAN 2008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4400" y="762000"/>
            <a:ext cx="7239000" cy="54292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000" y="6356350"/>
            <a:ext cx="2133600" cy="365125"/>
          </a:xfrm>
        </p:spPr>
        <p:txBody>
          <a:bodyPr/>
          <a:lstStyle/>
          <a:p>
            <a:fld id="{31C55ECF-F666-4A3E-BB79-30FF60ACC67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PERS RAMAZAN 2009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95400" y="1066800"/>
            <a:ext cx="6502400" cy="48768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0" y="609600"/>
            <a:ext cx="76200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Traditional Approaches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THE EFFECTS BEHIND ADVERTISING EFFECTIVENESS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57200" y="1905000"/>
            <a:ext cx="8229600" cy="2590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AIDA (Attention, Interest, Desire, Action)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Assumes a predictable set of steps.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Think-Feel-Do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Think about the message, feel something about the brand, then do something like try it.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Domains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Messages have various impacts on consumers simultaneously (perception, learning, and persuasion).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Problems with Traditional Approaches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They presume a predictable set of steps. 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Some effects are missing—brand linkage and motivation.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Brand communication is the most important.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533400"/>
            <a:ext cx="8610599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Facets Model of Effects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7200" y="1524000"/>
            <a:ext cx="7543800" cy="4495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Does a more complete job of explaining how advertising creates consumer responses.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Useful in both setting objectives and evaluating advertising effectiveness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six facets come together to make up a unique customer response to an advertising message.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See/Hear: the Perception Facet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Feel: the Affective or Emotional Facet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Understand: the Cognitive Facet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Connect: the Association Facet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Believe: the Persuasion Facet 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Act: the Behavior Facet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_love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98600" y="1066800"/>
            <a:ext cx="6273800" cy="47053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533400"/>
            <a:ext cx="8715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See/Hear: Perception Facet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762000" y="1676400"/>
            <a:ext cx="7010400" cy="4495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Perception: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The process by which we receive information through our five senses and assign meaning to it.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Selective perception: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Consumers select messages to which they pay attention.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For an advertisement to be effective, it first has to get noticed or at least register on some minimal level on our senses.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Palatino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ISH-COKE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57400" y="1295400"/>
            <a:ext cx="5105400" cy="4177145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533400"/>
            <a:ext cx="8715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See/Hear: Perception Facet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04800" y="1600200"/>
            <a:ext cx="8382000" cy="39624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 typeface="Times" charset="0"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Key Factors Driving Perception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Exposure 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Media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planners want consumers to see or hear the message.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Selection and attention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Selective attention: consumers choose to attend to the message.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Interest and relevance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Interest: receiver mentally engages with the ad or product.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Relevance: message connects on some personal level.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Awareness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An ad makes an impression; it registers with the consumer.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Recognition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Recognition: people remember the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</a:rPr>
              <a:t>ad.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Recall: people remember what the ad said.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nukaka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762000"/>
            <a:ext cx="6019800" cy="54864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2400" y="533400"/>
            <a:ext cx="883920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Feel: Affective or Emotional Facet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685800" y="2057400"/>
            <a:ext cx="7772400" cy="2971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Affective responses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mirror our feelings about something.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“Affective” describes  something that stimulates wants, touches the emotions, and elicits feelings.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Subliminal effects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message cues given below the threshold of perception.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nno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71600" y="1219200"/>
            <a:ext cx="6248400" cy="46863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533400"/>
            <a:ext cx="8715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Feel: Affective or Emotional Facet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609600" y="1905000"/>
            <a:ext cx="8001000" cy="39624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 typeface="Times" charset="0"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Factors Driving the Affective Response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Wants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Driven by emotions; based on desires, wishes, longings, cravings.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Feelings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Emotional appeals based on humor, love, or fear.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Liking (the brand and the ad)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If you like the ad, those positive feelings transfer to the brand.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Resonate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A feeling that the message rings true.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Consumer identifies with the brand on a personal level.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desi_babu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33400"/>
            <a:ext cx="9020175" cy="762000"/>
          </a:xfrm>
          <a:prstGeom prst="rect">
            <a:avLst/>
          </a:prstGeom>
          <a:solidFill>
            <a:srgbClr val="97A020">
              <a:alpha val="50196"/>
            </a:srgbClr>
          </a:solidFill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Understand: Cognitive Facet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685800" y="1447800"/>
            <a:ext cx="3733800" cy="4572000"/>
          </a:xfrm>
          <a:prstGeom prst="rect">
            <a:avLst/>
          </a:prstGeom>
          <a:solidFill>
            <a:srgbClr val="0070C0">
              <a:alpha val="69804"/>
            </a:srgbClr>
          </a:solidFill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Cognition: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how consumers search for and respond to information; learn and understand something.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" charset="0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It’s a rational, “left-brain” approach.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33400"/>
            <a:ext cx="9020175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Understand: Cognitive Facet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990600" y="1371600"/>
            <a:ext cx="7086600" cy="4953000"/>
          </a:xfrm>
          <a:prstGeom prst="rect">
            <a:avLst/>
          </a:prstGeom>
          <a:solidFill>
            <a:srgbClr val="97A020">
              <a:alpha val="69804"/>
            </a:srgbClr>
          </a:solidFill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 typeface="Times" charset="0"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Factors Driving Cognitive Response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Something you think about.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Ad messages describe something missing in consumer’s lives 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Cognitive Learning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Presenting facts, information, and explanations leads to understanding.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Comprehension: process by which we understand, make sense of things, or acquire knowledge.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Differentiation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 consumer’s ability to separate one brand from another, based on an understanding of a competitive advantage.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Recall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 measure of learning or understanding.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You remember the ad, the brand, and the copy points.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oni_kudi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447800"/>
            <a:ext cx="5511800" cy="41338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63563"/>
            <a:ext cx="9144000" cy="8080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Connect: Association Facet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600200" y="1905000"/>
            <a:ext cx="7010400" cy="4495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Association: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using symbols to communicate.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primary tool used in brand communication.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Brand linkage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reflects the degree to which the associations presented in the message, as well as the consumer's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interest, are connected to the brand.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amir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76400" y="1371600"/>
            <a:ext cx="5715000" cy="42862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33400"/>
            <a:ext cx="90201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Connect: Association Facet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219200" y="1447800"/>
            <a:ext cx="7086600" cy="49530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 typeface="Times" charset="0"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Factors Driving Association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Symbolism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A brand takes on a symbolic meaning.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It stands for certain, usually abstract, qualities.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Conditional Learning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Thoughts and feelings associated with the brand.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Beer is about sporting events, beach parties, and pretty women.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Transformation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A product is transformed into something special, differentiated by its brand image symbolism and personality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.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" charset="0"/>
              </a:rPr>
              <a:t>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" charset="0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ke_TN%20Vikram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914400"/>
            <a:ext cx="5943600" cy="50863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533400"/>
            <a:ext cx="8334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Believe: Persuasion Facet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7620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600200" y="1905000"/>
            <a:ext cx="7010400" cy="4495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Persuasion: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influencing or motivating the receiver of a message to believe or do something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Attitude: 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inclination to react in a given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way.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Attitudes become </a:t>
            </a: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beliefs 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people are convinced.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pton (Black   White) - Loc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371600"/>
            <a:ext cx="5562600" cy="41719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533400"/>
            <a:ext cx="8334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Believe: Persuasion Facet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04800" y="1524000"/>
            <a:ext cx="8686800" cy="44196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 typeface="Times" charset="0"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Factors Driving Persuasion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Motivation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Something (e.g. hunger) prompts one to act in a certain way.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Influence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Opinion leaders may influence other peoples’ attitudes.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Bandwagon appeals, messages say “everyone is doing it.”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Word of mouth is created by strategies that engage influencers.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Involvement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How engaged you are in paying attention?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The process you go through in responding to a message and making a product decision. 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High involvement vs. low involvement.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pton - Nazia   Zohaib - Loc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143000"/>
            <a:ext cx="5867400" cy="440055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533400"/>
            <a:ext cx="8334375" cy="11890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Believe: Persuasion Facet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12700"/>
            <a:ext cx="8458200" cy="609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itchFamily="18" charset="0"/>
              </a:rPr>
              <a:t>NEW APPROACH: THE FACETS MODEL OF EFFECTS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7200" y="1524000"/>
            <a:ext cx="7848600" cy="45720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 typeface="Times" charset="0"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Factors Driving Persuasion (cont.)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Conviction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Consumers agree with a message and achieve a state of certainty—a belief—about a brand.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Loyalty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Brand loyalty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is both attitude (liking, respect, preference) and action (repeat purchases). 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It’s built on </a:t>
            </a: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customer satisfaction.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>
                <a:tab pos="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Believability and Credibility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" charset="0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Believability: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the credibility of the arguments in a message.</a:t>
            </a:r>
          </a:p>
          <a:p>
            <a:pPr marL="742950" marR="0" lvl="1" indent="-285750" algn="l" defTabSz="914400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Credibility: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indication of the trustworthiness of the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" charset="0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source.  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99"/>
              </a:buClr>
              <a:buSzTx/>
              <a:buFont typeface="Wingdings" pitchFamily="2" charset="2"/>
              <a:buChar char="§"/>
              <a:tabLst>
                <a:tab pos="0" algn="l"/>
              </a:tabLst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Source credibility: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the person delivering the message is respected, trusted, and believable.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pton - Mehndi - Loc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295400"/>
            <a:ext cx="5689600" cy="42672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PERS 2010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066800"/>
            <a:ext cx="6096000" cy="4572000"/>
          </a:xfrm>
          <a:prstGeom prst="rect">
            <a:avLst/>
          </a:prstGeom>
        </p:spPr>
      </p:pic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162800" y="6381750"/>
            <a:ext cx="1905000" cy="3238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Zeenat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arrington" pitchFamily="82" charset="0"/>
                <a:ea typeface="+mn-ea"/>
                <a:cs typeface="+mn-cs"/>
              </a:rPr>
              <a:t>Jabbar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arrington" pitchFamily="82" charset="0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5ECF-F666-4A3E-BB79-30FF60ACC67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3896</TotalTime>
  <Words>1244</Words>
  <Application>Microsoft Office PowerPoint</Application>
  <PresentationFormat>On-screen Show (4:3)</PresentationFormat>
  <Paragraphs>222</Paragraphs>
  <Slides>34</Slides>
  <Notes>1</Notes>
  <HiddenSlides>1</HiddenSlides>
  <MMClips>16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Harrington</vt:lpstr>
      <vt:lpstr>Tahoma</vt:lpstr>
      <vt:lpstr>Calibri</vt:lpstr>
      <vt:lpstr>Wingdings</vt:lpstr>
      <vt:lpstr>Times New Roman</vt:lpstr>
      <vt:lpstr>Palatino</vt:lpstr>
      <vt:lpstr>Times</vt:lpstr>
      <vt:lpstr>Custom Design</vt:lpstr>
      <vt:lpstr>Slide 1</vt:lpstr>
      <vt:lpstr>Slide 2</vt:lpstr>
      <vt:lpstr>Slide 3</vt:lpstr>
      <vt:lpstr>Slide 4</vt:lpstr>
      <vt:lpstr>Slide 5</vt:lpstr>
      <vt:lpstr>Communication Mix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</dc:creator>
  <cp:lastModifiedBy>NTS</cp:lastModifiedBy>
  <cp:revision>241</cp:revision>
  <dcterms:created xsi:type="dcterms:W3CDTF">2002-11-18T05:23:22Z</dcterms:created>
  <dcterms:modified xsi:type="dcterms:W3CDTF">2013-12-05T06:47:36Z</dcterms:modified>
</cp:coreProperties>
</file>