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1"/>
  </p:handoutMasterIdLst>
  <p:sldIdLst>
    <p:sldId id="256" r:id="rId2"/>
    <p:sldId id="283" r:id="rId3"/>
    <p:sldId id="284" r:id="rId4"/>
    <p:sldId id="285" r:id="rId5"/>
    <p:sldId id="257" r:id="rId6"/>
    <p:sldId id="258" r:id="rId7"/>
    <p:sldId id="259" r:id="rId8"/>
    <p:sldId id="260" r:id="rId9"/>
    <p:sldId id="261" r:id="rId10"/>
    <p:sldId id="262"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66FF"/>
    <a:srgbClr val="FFFF00"/>
    <a:srgbClr val="0066FF"/>
    <a:srgbClr val="FF33CC"/>
    <a:srgbClr val="993366"/>
    <a:srgbClr val="FF0066"/>
    <a:srgbClr val="C0C0C0"/>
    <a:srgbClr val="DDDDD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36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22531" name="Rectangle 3"/>
          <p:cNvSpPr>
            <a:spLocks noGrp="1" noChangeArrowheads="1"/>
          </p:cNvSpPr>
          <p:nvPr>
            <p:ph type="dt" sz="quarter" idx="1"/>
          </p:nvPr>
        </p:nvSpPr>
        <p:spPr bwMode="auto">
          <a:xfrm>
            <a:off x="3971925" y="0"/>
            <a:ext cx="3036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2532" name="Rectangle 4"/>
          <p:cNvSpPr>
            <a:spLocks noGrp="1" noChangeArrowheads="1"/>
          </p:cNvSpPr>
          <p:nvPr>
            <p:ph type="ftr" sz="quarter" idx="2"/>
          </p:nvPr>
        </p:nvSpPr>
        <p:spPr bwMode="auto">
          <a:xfrm>
            <a:off x="0" y="8772525"/>
            <a:ext cx="3036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22533" name="Rectangle 5"/>
          <p:cNvSpPr>
            <a:spLocks noGrp="1" noChangeArrowheads="1"/>
          </p:cNvSpPr>
          <p:nvPr>
            <p:ph type="sldNum" sz="quarter" idx="3"/>
          </p:nvPr>
        </p:nvSpPr>
        <p:spPr bwMode="auto">
          <a:xfrm>
            <a:off x="3971925" y="8772525"/>
            <a:ext cx="3036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E999451-6B2B-47EE-A7E6-6D3F168EE422}" type="slidenum">
              <a:rPr lang="en-US"/>
              <a:pPr>
                <a:defRPr/>
              </a:pPr>
              <a:t>‹#›</a:t>
            </a:fld>
            <a:endParaRPr lang="en-US"/>
          </a:p>
        </p:txBody>
      </p:sp>
    </p:spTree>
    <p:extLst>
      <p:ext uri="{BB962C8B-B14F-4D97-AF65-F5344CB8AC3E}">
        <p14:creationId xmlns:p14="http://schemas.microsoft.com/office/powerpoint/2010/main" xmlns="" val="46891493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433F27-5B2F-446F-8D8E-07AFC035D84E}" type="slidenum">
              <a:rPr lang="en-US"/>
              <a:pPr>
                <a:defRPr/>
              </a:pPr>
              <a:t>‹#›</a:t>
            </a:fld>
            <a:endParaRPr lang="en-US"/>
          </a:p>
        </p:txBody>
      </p:sp>
    </p:spTree>
    <p:extLst>
      <p:ext uri="{BB962C8B-B14F-4D97-AF65-F5344CB8AC3E}">
        <p14:creationId xmlns:p14="http://schemas.microsoft.com/office/powerpoint/2010/main" xmlns="" val="304082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82107F-7EF0-4C98-A568-1B03E52DFCF6}" type="slidenum">
              <a:rPr lang="en-US"/>
              <a:pPr>
                <a:defRPr/>
              </a:pPr>
              <a:t>‹#›</a:t>
            </a:fld>
            <a:endParaRPr lang="en-US"/>
          </a:p>
        </p:txBody>
      </p:sp>
    </p:spTree>
    <p:extLst>
      <p:ext uri="{BB962C8B-B14F-4D97-AF65-F5344CB8AC3E}">
        <p14:creationId xmlns:p14="http://schemas.microsoft.com/office/powerpoint/2010/main" xmlns="" val="92253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2B373A-F82C-47AF-8491-1A288D6ECFC0}" type="slidenum">
              <a:rPr lang="en-US"/>
              <a:pPr>
                <a:defRPr/>
              </a:pPr>
              <a:t>‹#›</a:t>
            </a:fld>
            <a:endParaRPr lang="en-US"/>
          </a:p>
        </p:txBody>
      </p:sp>
    </p:spTree>
    <p:extLst>
      <p:ext uri="{BB962C8B-B14F-4D97-AF65-F5344CB8AC3E}">
        <p14:creationId xmlns:p14="http://schemas.microsoft.com/office/powerpoint/2010/main" xmlns="" val="18065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377A7A-A9C8-4EC9-A4B3-AB1D1D2BFF05}" type="slidenum">
              <a:rPr lang="en-US"/>
              <a:pPr>
                <a:defRPr/>
              </a:pPr>
              <a:t>‹#›</a:t>
            </a:fld>
            <a:endParaRPr lang="en-US"/>
          </a:p>
        </p:txBody>
      </p:sp>
    </p:spTree>
    <p:extLst>
      <p:ext uri="{BB962C8B-B14F-4D97-AF65-F5344CB8AC3E}">
        <p14:creationId xmlns:p14="http://schemas.microsoft.com/office/powerpoint/2010/main" xmlns="" val="3337370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0103DE-43F7-4311-816B-B907514E3F01}" type="slidenum">
              <a:rPr lang="en-US"/>
              <a:pPr>
                <a:defRPr/>
              </a:pPr>
              <a:t>‹#›</a:t>
            </a:fld>
            <a:endParaRPr lang="en-US"/>
          </a:p>
        </p:txBody>
      </p:sp>
    </p:spTree>
    <p:extLst>
      <p:ext uri="{BB962C8B-B14F-4D97-AF65-F5344CB8AC3E}">
        <p14:creationId xmlns:p14="http://schemas.microsoft.com/office/powerpoint/2010/main" xmlns="" val="24570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61BC4E2-3022-4BEE-A220-54D361592CAA}" type="slidenum">
              <a:rPr lang="en-US"/>
              <a:pPr>
                <a:defRPr/>
              </a:pPr>
              <a:t>‹#›</a:t>
            </a:fld>
            <a:endParaRPr lang="en-US"/>
          </a:p>
        </p:txBody>
      </p:sp>
    </p:spTree>
    <p:extLst>
      <p:ext uri="{BB962C8B-B14F-4D97-AF65-F5344CB8AC3E}">
        <p14:creationId xmlns:p14="http://schemas.microsoft.com/office/powerpoint/2010/main" xmlns="" val="247965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D108B08-E256-43EA-B484-EBDCB5DB2F09}" type="slidenum">
              <a:rPr lang="en-US"/>
              <a:pPr>
                <a:defRPr/>
              </a:pPr>
              <a:t>‹#›</a:t>
            </a:fld>
            <a:endParaRPr lang="en-US"/>
          </a:p>
        </p:txBody>
      </p:sp>
    </p:spTree>
    <p:extLst>
      <p:ext uri="{BB962C8B-B14F-4D97-AF65-F5344CB8AC3E}">
        <p14:creationId xmlns:p14="http://schemas.microsoft.com/office/powerpoint/2010/main" xmlns="" val="2877148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476507-556A-4556-A348-557515FD9766}" type="slidenum">
              <a:rPr lang="en-US"/>
              <a:pPr>
                <a:defRPr/>
              </a:pPr>
              <a:t>‹#›</a:t>
            </a:fld>
            <a:endParaRPr lang="en-US"/>
          </a:p>
        </p:txBody>
      </p:sp>
    </p:spTree>
    <p:extLst>
      <p:ext uri="{BB962C8B-B14F-4D97-AF65-F5344CB8AC3E}">
        <p14:creationId xmlns:p14="http://schemas.microsoft.com/office/powerpoint/2010/main" xmlns="" val="178304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77DEE7-A9E8-409F-94E4-93745FE8048C}" type="slidenum">
              <a:rPr lang="en-US"/>
              <a:pPr>
                <a:defRPr/>
              </a:pPr>
              <a:t>‹#›</a:t>
            </a:fld>
            <a:endParaRPr lang="en-US"/>
          </a:p>
        </p:txBody>
      </p:sp>
    </p:spTree>
    <p:extLst>
      <p:ext uri="{BB962C8B-B14F-4D97-AF65-F5344CB8AC3E}">
        <p14:creationId xmlns:p14="http://schemas.microsoft.com/office/powerpoint/2010/main" xmlns="" val="2826601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E03DA1-F8D1-4653-A206-6285CB3FE491}" type="slidenum">
              <a:rPr lang="en-US"/>
              <a:pPr>
                <a:defRPr/>
              </a:pPr>
              <a:t>‹#›</a:t>
            </a:fld>
            <a:endParaRPr lang="en-US"/>
          </a:p>
        </p:txBody>
      </p:sp>
    </p:spTree>
    <p:extLst>
      <p:ext uri="{BB962C8B-B14F-4D97-AF65-F5344CB8AC3E}">
        <p14:creationId xmlns:p14="http://schemas.microsoft.com/office/powerpoint/2010/main" xmlns="" val="153995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A82BB3-FF82-4963-8353-507AA100F542}" type="slidenum">
              <a:rPr lang="en-US"/>
              <a:pPr>
                <a:defRPr/>
              </a:pPr>
              <a:t>‹#›</a:t>
            </a:fld>
            <a:endParaRPr lang="en-US"/>
          </a:p>
        </p:txBody>
      </p:sp>
    </p:spTree>
    <p:extLst>
      <p:ext uri="{BB962C8B-B14F-4D97-AF65-F5344CB8AC3E}">
        <p14:creationId xmlns:p14="http://schemas.microsoft.com/office/powerpoint/2010/main" xmlns="" val="2835865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B99FF1C-A17C-4B80-BD7C-99264B8AF25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ideo" Target="file:///F:\SEMS%20&amp;%20BATCHES\SPRING05\BRAND%20MANAGEMENT\PRESENTATIONS\BM11\26A.MP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F:\SEMS%20&amp;%20BATCHES\SPRING05\BRAND%20MANAGEMENT\PRESENTATIONS\BM11\masala%20mix.avi"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0" y="4937125"/>
            <a:ext cx="4583113"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4000" b="1" u="sng">
                <a:solidFill>
                  <a:schemeClr val="bg1"/>
                </a:solidFill>
                <a:latin typeface="Algerian" pitchFamily="82" charset="0"/>
              </a:rPr>
              <a:t>LEVERAGING</a:t>
            </a:r>
          </a:p>
          <a:p>
            <a:pPr algn="ctr" eaLnBrk="1" hangingPunct="1"/>
            <a:r>
              <a:rPr lang="en-US" sz="4000" b="1" u="sng">
                <a:solidFill>
                  <a:schemeClr val="bg1"/>
                </a:solidFill>
                <a:latin typeface="Algerian" pitchFamily="82" charset="0"/>
              </a:rPr>
              <a:t>THE</a:t>
            </a:r>
          </a:p>
          <a:p>
            <a:pPr algn="ctr" eaLnBrk="1" hangingPunct="1"/>
            <a:r>
              <a:rPr lang="en-US" sz="4000" b="1" u="sng">
                <a:solidFill>
                  <a:schemeClr val="bg1"/>
                </a:solidFill>
                <a:latin typeface="Algerian" pitchFamily="82" charset="0"/>
              </a:rPr>
              <a:t>BRAND SYSTEMS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BM1-360DEGREE AUDIENCE"/>
          <p:cNvPicPr>
            <a:picLocks noChangeAspect="1" noChangeArrowheads="1"/>
          </p:cNvPicPr>
          <p:nvPr/>
        </p:nvPicPr>
        <p:blipFill>
          <a:blip r:embed="rId2">
            <a:lum bright="12000" contrast="48000"/>
            <a:extLst>
              <a:ext uri="{28A0092B-C50C-407E-A947-70E740481C1C}">
                <a14:useLocalDpi xmlns:a14="http://schemas.microsoft.com/office/drawing/2010/main" xmlns="" val="0"/>
              </a:ext>
            </a:extLst>
          </a:blip>
          <a:srcRect/>
          <a:stretch>
            <a:fillRect/>
          </a:stretch>
        </p:blipFill>
        <p:spPr bwMode="auto">
          <a:xfrm>
            <a:off x="0" y="0"/>
            <a:ext cx="9144000" cy="624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3" name="Text Box 5"/>
          <p:cNvSpPr txBox="1">
            <a:spLocks noChangeArrowheads="1"/>
          </p:cNvSpPr>
          <p:nvPr/>
        </p:nvSpPr>
        <p:spPr bwMode="auto">
          <a:xfrm>
            <a:off x="2209800" y="6278563"/>
            <a:ext cx="4949825"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u="sng">
                <a:solidFill>
                  <a:schemeClr val="bg1"/>
                </a:solidFill>
              </a:rPr>
              <a:t>360-DEGREE AUDIENCE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BM2-BRAND ORGANIZATIONAL LINKAGES"/>
          <p:cNvPicPr>
            <a:picLocks noChangeAspect="1" noChangeArrowheads="1"/>
          </p:cNvPicPr>
          <p:nvPr/>
        </p:nvPicPr>
        <p:blipFill>
          <a:blip r:embed="rId2">
            <a:lum bright="24000" contrast="-6000"/>
            <a:extLst>
              <a:ext uri="{28A0092B-C50C-407E-A947-70E740481C1C}">
                <a14:useLocalDpi xmlns:a14="http://schemas.microsoft.com/office/drawing/2010/main" xmlns="" val="0"/>
              </a:ext>
            </a:extLst>
          </a:blip>
          <a:srcRect/>
          <a:stretch>
            <a:fillRect/>
          </a:stretch>
        </p:blipFill>
        <p:spPr bwMode="auto">
          <a:xfrm>
            <a:off x="0" y="0"/>
            <a:ext cx="9144000" cy="624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7" name="Text Box 5"/>
          <p:cNvSpPr txBox="1">
            <a:spLocks noChangeArrowheads="1"/>
          </p:cNvSpPr>
          <p:nvPr/>
        </p:nvSpPr>
        <p:spPr bwMode="auto">
          <a:xfrm>
            <a:off x="2244725" y="6278563"/>
            <a:ext cx="4902200"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u="sng">
                <a:solidFill>
                  <a:schemeClr val="bg1"/>
                </a:solidFill>
              </a:rPr>
              <a:t>BRAND ORGANIZATION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BM3-BRAND MANAGEMENT ICEBERG"/>
          <p:cNvPicPr>
            <a:picLocks noChangeAspect="1" noChangeArrowheads="1"/>
          </p:cNvPicPr>
          <p:nvPr/>
        </p:nvPicPr>
        <p:blipFill>
          <a:blip r:embed="rId2">
            <a:lum bright="12000" contrast="18000"/>
            <a:extLst>
              <a:ext uri="{28A0092B-C50C-407E-A947-70E740481C1C}">
                <a14:useLocalDpi xmlns:a14="http://schemas.microsoft.com/office/drawing/2010/main" xmlns="" val="0"/>
              </a:ext>
            </a:extLst>
          </a:blip>
          <a:srcRect/>
          <a:stretch>
            <a:fillRect/>
          </a:stretch>
        </p:blipFill>
        <p:spPr bwMode="auto">
          <a:xfrm>
            <a:off x="0" y="0"/>
            <a:ext cx="9144000" cy="624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Text Box 5"/>
          <p:cNvSpPr txBox="1">
            <a:spLocks noChangeArrowheads="1"/>
          </p:cNvSpPr>
          <p:nvPr/>
        </p:nvSpPr>
        <p:spPr bwMode="auto">
          <a:xfrm>
            <a:off x="1295400" y="6278563"/>
            <a:ext cx="6688138"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u="sng">
                <a:solidFill>
                  <a:schemeClr val="bg1"/>
                </a:solidFill>
              </a:rPr>
              <a:t>BRAND MANAGEMENT ICEBERG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5486400" y="0"/>
            <a:ext cx="3343275"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u="sng">
                <a:solidFill>
                  <a:srgbClr val="FFFF00"/>
                </a:solidFill>
              </a:rPr>
              <a:t>Brand Hierarchy</a:t>
            </a:r>
          </a:p>
        </p:txBody>
      </p:sp>
      <p:sp>
        <p:nvSpPr>
          <p:cNvPr id="8195" name="AutoShape 5"/>
          <p:cNvSpPr>
            <a:spLocks noChangeArrowheads="1"/>
          </p:cNvSpPr>
          <p:nvPr/>
        </p:nvSpPr>
        <p:spPr bwMode="auto">
          <a:xfrm>
            <a:off x="381000" y="990600"/>
            <a:ext cx="2895600" cy="1143000"/>
          </a:xfrm>
          <a:prstGeom prst="bevel">
            <a:avLst>
              <a:gd name="adj" fmla="val 12500"/>
            </a:avLst>
          </a:prstGeom>
          <a:solidFill>
            <a:srgbClr val="FF66FF">
              <a:alpha val="49019"/>
            </a:srgbClr>
          </a:solidFill>
          <a:ln w="9525">
            <a:solidFill>
              <a:schemeClr val="tx1"/>
            </a:solidFill>
            <a:miter lim="800000"/>
            <a:headEnd/>
            <a:tailEnd/>
          </a:ln>
        </p:spPr>
        <p:txBody>
          <a:bodyPr wrap="none" anchor="ctr"/>
          <a:lstStyle/>
          <a:p>
            <a:pPr algn="ctr"/>
            <a:r>
              <a:rPr lang="en-US" b="1">
                <a:solidFill>
                  <a:schemeClr val="bg1"/>
                </a:solidFill>
              </a:rPr>
              <a:t>CORPORATE BRAND</a:t>
            </a:r>
          </a:p>
        </p:txBody>
      </p:sp>
      <p:sp>
        <p:nvSpPr>
          <p:cNvPr id="8196" name="AutoShape 9"/>
          <p:cNvSpPr>
            <a:spLocks noChangeArrowheads="1"/>
          </p:cNvSpPr>
          <p:nvPr/>
        </p:nvSpPr>
        <p:spPr bwMode="auto">
          <a:xfrm>
            <a:off x="3886200" y="1219200"/>
            <a:ext cx="4572000" cy="762000"/>
          </a:xfrm>
          <a:prstGeom prst="wedgeRectCallout">
            <a:avLst>
              <a:gd name="adj1" fmla="val -59306"/>
              <a:gd name="adj2" fmla="val -625"/>
            </a:avLst>
          </a:prstGeom>
          <a:solidFill>
            <a:schemeClr val="folHlink">
              <a:alpha val="32941"/>
            </a:schemeClr>
          </a:solidFill>
          <a:ln w="9525">
            <a:solidFill>
              <a:schemeClr val="tx1"/>
            </a:solidFill>
            <a:miter lim="800000"/>
            <a:headEnd/>
            <a:tailEnd/>
          </a:ln>
        </p:spPr>
        <p:txBody>
          <a:bodyPr/>
          <a:lstStyle/>
          <a:p>
            <a:pPr algn="ctr"/>
            <a:r>
              <a:rPr lang="en-US" b="1">
                <a:solidFill>
                  <a:schemeClr val="bg1"/>
                </a:solidFill>
              </a:rPr>
              <a:t>identifies the corporation behind the product or service offering </a:t>
            </a:r>
          </a:p>
        </p:txBody>
      </p:sp>
      <p:sp>
        <p:nvSpPr>
          <p:cNvPr id="8197" name="AutoShape 10"/>
          <p:cNvSpPr>
            <a:spLocks noChangeArrowheads="1"/>
          </p:cNvSpPr>
          <p:nvPr/>
        </p:nvSpPr>
        <p:spPr bwMode="auto">
          <a:xfrm>
            <a:off x="381000" y="2362200"/>
            <a:ext cx="2895600" cy="1143000"/>
          </a:xfrm>
          <a:prstGeom prst="bevel">
            <a:avLst>
              <a:gd name="adj" fmla="val 12500"/>
            </a:avLst>
          </a:prstGeom>
          <a:solidFill>
            <a:schemeClr val="hlink">
              <a:alpha val="49019"/>
            </a:schemeClr>
          </a:solidFill>
          <a:ln w="9525">
            <a:solidFill>
              <a:schemeClr val="tx1"/>
            </a:solidFill>
            <a:miter lim="800000"/>
            <a:headEnd/>
            <a:tailEnd/>
          </a:ln>
        </p:spPr>
        <p:txBody>
          <a:bodyPr wrap="none" anchor="ctr"/>
          <a:lstStyle/>
          <a:p>
            <a:pPr algn="ctr"/>
            <a:r>
              <a:rPr lang="en-US" b="1">
                <a:solidFill>
                  <a:schemeClr val="bg1"/>
                </a:solidFill>
              </a:rPr>
              <a:t>RANGE BRAND</a:t>
            </a:r>
          </a:p>
        </p:txBody>
      </p:sp>
      <p:sp>
        <p:nvSpPr>
          <p:cNvPr id="8198" name="AutoShape 11"/>
          <p:cNvSpPr>
            <a:spLocks noChangeArrowheads="1"/>
          </p:cNvSpPr>
          <p:nvPr/>
        </p:nvSpPr>
        <p:spPr bwMode="auto">
          <a:xfrm>
            <a:off x="3962400" y="2590800"/>
            <a:ext cx="4572000" cy="762000"/>
          </a:xfrm>
          <a:prstGeom prst="wedgeRectCallout">
            <a:avLst>
              <a:gd name="adj1" fmla="val -59861"/>
              <a:gd name="adj2" fmla="val -51250"/>
            </a:avLst>
          </a:prstGeom>
          <a:solidFill>
            <a:srgbClr val="FF0000">
              <a:alpha val="32941"/>
            </a:srgbClr>
          </a:solidFill>
          <a:ln w="9525">
            <a:solidFill>
              <a:schemeClr val="tx1"/>
            </a:solidFill>
            <a:miter lim="800000"/>
            <a:headEnd/>
            <a:tailEnd/>
          </a:ln>
        </p:spPr>
        <p:txBody>
          <a:bodyPr/>
          <a:lstStyle/>
          <a:p>
            <a:pPr algn="ctr"/>
            <a:r>
              <a:rPr lang="en-US" b="1">
                <a:solidFill>
                  <a:schemeClr val="bg1"/>
                </a:solidFill>
              </a:rPr>
              <a:t>a brand that ranges over several product classes</a:t>
            </a:r>
            <a:r>
              <a:rPr lang="en-US">
                <a:solidFill>
                  <a:schemeClr val="bg1"/>
                </a:solidFill>
              </a:rPr>
              <a:t> </a:t>
            </a:r>
          </a:p>
        </p:txBody>
      </p:sp>
      <p:sp>
        <p:nvSpPr>
          <p:cNvPr id="8199" name="AutoShape 12"/>
          <p:cNvSpPr>
            <a:spLocks noChangeArrowheads="1"/>
          </p:cNvSpPr>
          <p:nvPr/>
        </p:nvSpPr>
        <p:spPr bwMode="auto">
          <a:xfrm>
            <a:off x="381000" y="3810000"/>
            <a:ext cx="2895600" cy="1143000"/>
          </a:xfrm>
          <a:prstGeom prst="bevel">
            <a:avLst>
              <a:gd name="adj" fmla="val 12500"/>
            </a:avLst>
          </a:prstGeom>
          <a:solidFill>
            <a:srgbClr val="9900FF">
              <a:alpha val="49019"/>
            </a:srgbClr>
          </a:solidFill>
          <a:ln w="9525">
            <a:solidFill>
              <a:schemeClr val="tx1"/>
            </a:solidFill>
            <a:miter lim="800000"/>
            <a:headEnd/>
            <a:tailEnd/>
          </a:ln>
        </p:spPr>
        <p:txBody>
          <a:bodyPr wrap="none" anchor="ctr"/>
          <a:lstStyle/>
          <a:p>
            <a:pPr algn="ctr"/>
            <a:r>
              <a:rPr lang="en-US" b="1">
                <a:solidFill>
                  <a:schemeClr val="bg1"/>
                </a:solidFill>
              </a:rPr>
              <a:t>PRODUCT-LINE BRAND</a:t>
            </a:r>
          </a:p>
        </p:txBody>
      </p:sp>
      <p:sp>
        <p:nvSpPr>
          <p:cNvPr id="8200" name="AutoShape 13"/>
          <p:cNvSpPr>
            <a:spLocks noChangeArrowheads="1"/>
          </p:cNvSpPr>
          <p:nvPr/>
        </p:nvSpPr>
        <p:spPr bwMode="auto">
          <a:xfrm>
            <a:off x="4038600" y="3962400"/>
            <a:ext cx="4572000" cy="762000"/>
          </a:xfrm>
          <a:prstGeom prst="wedgeRectCallout">
            <a:avLst>
              <a:gd name="adj1" fmla="val -58056"/>
              <a:gd name="adj2" fmla="val -43125"/>
            </a:avLst>
          </a:prstGeom>
          <a:solidFill>
            <a:srgbClr val="FF0066">
              <a:alpha val="32941"/>
            </a:srgbClr>
          </a:solidFill>
          <a:ln w="9525">
            <a:solidFill>
              <a:schemeClr val="tx1"/>
            </a:solidFill>
            <a:miter lim="800000"/>
            <a:headEnd/>
            <a:tailEnd/>
          </a:ln>
        </p:spPr>
        <p:txBody>
          <a:bodyPr/>
          <a:lstStyle/>
          <a:p>
            <a:pPr algn="ctr"/>
            <a:r>
              <a:rPr lang="en-US" b="1">
                <a:solidFill>
                  <a:schemeClr val="bg1"/>
                </a:solidFill>
              </a:rPr>
              <a:t>These are the brands associated with the organizations specific products</a:t>
            </a:r>
            <a:r>
              <a:rPr lang="en-US">
                <a:solidFill>
                  <a:schemeClr val="bg1"/>
                </a:solidFill>
              </a:rPr>
              <a:t> </a:t>
            </a:r>
          </a:p>
        </p:txBody>
      </p:sp>
      <p:sp>
        <p:nvSpPr>
          <p:cNvPr id="8201" name="AutoShape 14"/>
          <p:cNvSpPr>
            <a:spLocks noChangeArrowheads="1"/>
          </p:cNvSpPr>
          <p:nvPr/>
        </p:nvSpPr>
        <p:spPr bwMode="auto">
          <a:xfrm>
            <a:off x="381000" y="5181600"/>
            <a:ext cx="2895600" cy="1143000"/>
          </a:xfrm>
          <a:prstGeom prst="bevel">
            <a:avLst>
              <a:gd name="adj" fmla="val 12500"/>
            </a:avLst>
          </a:prstGeom>
          <a:solidFill>
            <a:srgbClr val="CCCC00">
              <a:alpha val="49019"/>
            </a:srgbClr>
          </a:solidFill>
          <a:ln w="9525">
            <a:solidFill>
              <a:schemeClr val="tx1"/>
            </a:solidFill>
            <a:miter lim="800000"/>
            <a:headEnd/>
            <a:tailEnd/>
          </a:ln>
        </p:spPr>
        <p:txBody>
          <a:bodyPr wrap="none" anchor="ctr"/>
          <a:lstStyle/>
          <a:p>
            <a:pPr algn="ctr"/>
            <a:r>
              <a:rPr lang="en-US" b="1">
                <a:solidFill>
                  <a:schemeClr val="bg1"/>
                </a:solidFill>
              </a:rPr>
              <a:t>SUB BRANDING</a:t>
            </a:r>
          </a:p>
        </p:txBody>
      </p:sp>
      <p:sp>
        <p:nvSpPr>
          <p:cNvPr id="8202" name="AutoShape 15"/>
          <p:cNvSpPr>
            <a:spLocks noChangeArrowheads="1"/>
          </p:cNvSpPr>
          <p:nvPr/>
        </p:nvSpPr>
        <p:spPr bwMode="auto">
          <a:xfrm>
            <a:off x="4114800" y="5334000"/>
            <a:ext cx="4572000" cy="762000"/>
          </a:xfrm>
          <a:prstGeom prst="wedgeRectCallout">
            <a:avLst>
              <a:gd name="adj1" fmla="val -59514"/>
              <a:gd name="adj2" fmla="val -6042"/>
            </a:avLst>
          </a:prstGeom>
          <a:solidFill>
            <a:srgbClr val="FF33CC">
              <a:alpha val="32941"/>
            </a:srgbClr>
          </a:solidFill>
          <a:ln w="9525">
            <a:solidFill>
              <a:schemeClr val="tx1"/>
            </a:solidFill>
            <a:miter lim="800000"/>
            <a:headEnd/>
            <a:tailEnd/>
          </a:ln>
        </p:spPr>
        <p:txBody>
          <a:bodyPr/>
          <a:lstStyle/>
          <a:p>
            <a:pPr algn="ctr"/>
            <a:r>
              <a:rPr lang="en-US" b="1">
                <a:solidFill>
                  <a:schemeClr val="bg1"/>
                </a:solidFill>
              </a:rPr>
              <a:t>Basic product brands can be refined through sub. branding</a:t>
            </a:r>
            <a:r>
              <a:rPr lang="en-US">
                <a:solidFill>
                  <a:schemeClr val="bg1"/>
                </a:solid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1"/>
          <p:cNvPicPr>
            <a:picLocks noChangeAspect="1" noChangeArrowheads="1"/>
          </p:cNvPicPr>
          <p:nvPr/>
        </p:nvPicPr>
        <p:blipFill>
          <a:blip r:embed="rId2">
            <a:lum bright="-24000" contrast="12000"/>
            <a:extLst>
              <a:ext uri="{28A0092B-C50C-407E-A947-70E740481C1C}">
                <a14:useLocalDpi xmlns:a14="http://schemas.microsoft.com/office/drawing/2010/main" xmlns="" val="0"/>
              </a:ext>
            </a:extLst>
          </a:blip>
          <a:srcRect l="1852" t="8696" r="3703" b="11594"/>
          <a:stretch>
            <a:fillRect/>
          </a:stretch>
        </p:blipFill>
        <p:spPr bwMode="auto">
          <a:xfrm>
            <a:off x="304800" y="609600"/>
            <a:ext cx="8534400" cy="5486400"/>
          </a:xfrm>
          <a:prstGeom prst="rect">
            <a:avLst/>
          </a:prstGeom>
          <a:noFill/>
          <a:ln w="76200">
            <a:solidFill>
              <a:srgbClr val="9900FF"/>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WADIA GROU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457200"/>
            <a:ext cx="8229600" cy="5867400"/>
          </a:xfrm>
          <a:prstGeom prst="rect">
            <a:avLst/>
          </a:prstGeom>
          <a:noFill/>
          <a:ln w="76200">
            <a:solidFill>
              <a:srgbClr val="FF33CC"/>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WADIA SECTORS"/>
          <p:cNvPicPr>
            <a:picLocks noChangeAspect="1" noChangeArrowheads="1"/>
          </p:cNvPicPr>
          <p:nvPr/>
        </p:nvPicPr>
        <p:blipFill>
          <a:blip r:embed="rId2">
            <a:lum bright="-6000" contrast="18000"/>
            <a:extLst>
              <a:ext uri="{28A0092B-C50C-407E-A947-70E740481C1C}">
                <a14:useLocalDpi xmlns:a14="http://schemas.microsoft.com/office/drawing/2010/main" xmlns="" val="0"/>
              </a:ext>
            </a:extLst>
          </a:blip>
          <a:srcRect/>
          <a:stretch>
            <a:fillRect/>
          </a:stretch>
        </p:blipFill>
        <p:spPr bwMode="auto">
          <a:xfrm>
            <a:off x="304800" y="304800"/>
            <a:ext cx="8458200" cy="6248400"/>
          </a:xfrm>
          <a:prstGeom prst="rect">
            <a:avLst/>
          </a:prstGeom>
          <a:noFill/>
          <a:ln w="76200">
            <a:solidFill>
              <a:srgbClr val="66FF33"/>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WADIA BRAND TREE"/>
          <p:cNvPicPr>
            <a:picLocks noChangeAspect="1" noChangeArrowheads="1"/>
          </p:cNvPicPr>
          <p:nvPr/>
        </p:nvPicPr>
        <p:blipFill>
          <a:blip r:embed="rId2">
            <a:lum bright="-12000" contrast="12000"/>
            <a:extLst>
              <a:ext uri="{28A0092B-C50C-407E-A947-70E740481C1C}">
                <a14:useLocalDpi xmlns:a14="http://schemas.microsoft.com/office/drawing/2010/main" xmlns="" val="0"/>
              </a:ext>
            </a:extLst>
          </a:blip>
          <a:srcRect/>
          <a:stretch>
            <a:fillRect/>
          </a:stretch>
        </p:blipFill>
        <p:spPr bwMode="auto">
          <a:xfrm>
            <a:off x="304800" y="304800"/>
            <a:ext cx="8534400" cy="6248400"/>
          </a:xfrm>
          <a:prstGeom prst="rect">
            <a:avLst/>
          </a:prstGeom>
          <a:noFill/>
          <a:ln w="76200">
            <a:solidFill>
              <a:srgbClr val="0066FF"/>
            </a:solidFill>
            <a:miter lim="800000"/>
            <a:headEnd/>
            <a:tailEnd/>
          </a:ln>
          <a:extLst>
            <a:ext uri="{909E8E84-426E-40DD-AFC4-6F175D3DCCD1}">
              <a14:hiddenFill xmlns:a14="http://schemas.microsoft.com/office/drawing/2010/main" xmlns="">
                <a:solidFill>
                  <a:srgbClr val="FFFFFF"/>
                </a:solidFill>
              </a14:hiddenFill>
            </a:ext>
          </a:extLst>
        </p:spPr>
      </p:pic>
      <p:sp>
        <p:nvSpPr>
          <p:cNvPr id="12291" name="Text Box 5"/>
          <p:cNvSpPr txBox="1">
            <a:spLocks noChangeArrowheads="1"/>
          </p:cNvSpPr>
          <p:nvPr/>
        </p:nvSpPr>
        <p:spPr bwMode="auto">
          <a:xfrm>
            <a:off x="288925" y="6259513"/>
            <a:ext cx="31813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i="1"/>
              <a:t>© Copyright 2004 – </a:t>
            </a:r>
            <a:r>
              <a:rPr lang="en-US" sz="1400" b="1"/>
              <a:t>ZJabbar (NUST)</a:t>
            </a:r>
          </a:p>
        </p:txBody>
      </p:sp>
      <p:sp>
        <p:nvSpPr>
          <p:cNvPr id="12292" name="Text Box 6"/>
          <p:cNvSpPr txBox="1">
            <a:spLocks noChangeArrowheads="1"/>
          </p:cNvSpPr>
          <p:nvPr/>
        </p:nvSpPr>
        <p:spPr bwMode="auto">
          <a:xfrm>
            <a:off x="2362200" y="228600"/>
            <a:ext cx="4019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u="sng"/>
              <a:t>BRAND TREE: THE WADIA GROUP</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BRITANNIA2"/>
          <p:cNvPicPr>
            <a:picLocks noChangeAspect="1" noChangeArrowheads="1"/>
          </p:cNvPicPr>
          <p:nvPr/>
        </p:nvPicPr>
        <p:blipFill>
          <a:blip r:embed="rId2">
            <a:lum contrast="24000"/>
            <a:extLst>
              <a:ext uri="{28A0092B-C50C-407E-A947-70E740481C1C}">
                <a14:useLocalDpi xmlns:a14="http://schemas.microsoft.com/office/drawing/2010/main" xmlns="" val="0"/>
              </a:ext>
            </a:extLst>
          </a:blip>
          <a:srcRect/>
          <a:stretch>
            <a:fillRect/>
          </a:stretch>
        </p:blipFill>
        <p:spPr bwMode="auto">
          <a:xfrm>
            <a:off x="381000" y="304800"/>
            <a:ext cx="8305800" cy="6172200"/>
          </a:xfrm>
          <a:prstGeom prst="rect">
            <a:avLst/>
          </a:prstGeom>
          <a:noFill/>
          <a:ln w="76200">
            <a:solidFill>
              <a:srgbClr val="FF0066"/>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6096000" y="304800"/>
            <a:ext cx="24209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u="sng"/>
              <a:t>BRAND ROLES</a:t>
            </a:r>
          </a:p>
        </p:txBody>
      </p:sp>
      <p:pic>
        <p:nvPicPr>
          <p:cNvPr id="14339" name="Picture 6" descr="2"/>
          <p:cNvPicPr>
            <a:picLocks noChangeAspect="1" noChangeArrowheads="1"/>
          </p:cNvPicPr>
          <p:nvPr/>
        </p:nvPicPr>
        <p:blipFill>
          <a:blip r:embed="rId2">
            <a:lum bright="-24000" contrast="18000"/>
            <a:extLst>
              <a:ext uri="{28A0092B-C50C-407E-A947-70E740481C1C}">
                <a14:useLocalDpi xmlns:a14="http://schemas.microsoft.com/office/drawing/2010/main" xmlns="" val="0"/>
              </a:ext>
            </a:extLst>
          </a:blip>
          <a:srcRect l="8035" t="14865" r="3572" b="2702"/>
          <a:stretch>
            <a:fillRect/>
          </a:stretch>
        </p:blipFill>
        <p:spPr bwMode="auto">
          <a:xfrm>
            <a:off x="304800" y="838200"/>
            <a:ext cx="8534400" cy="5715000"/>
          </a:xfrm>
          <a:prstGeom prst="rect">
            <a:avLst/>
          </a:prstGeom>
          <a:noFill/>
          <a:ln w="76200">
            <a:solidFill>
              <a:srgbClr val="FF33CC"/>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5"/>
          <p:cNvSpPr>
            <a:spLocks noChangeArrowheads="1"/>
          </p:cNvSpPr>
          <p:nvPr/>
        </p:nvSpPr>
        <p:spPr bwMode="auto">
          <a:xfrm>
            <a:off x="381000" y="685800"/>
            <a:ext cx="8229600" cy="5410200"/>
          </a:xfrm>
          <a:prstGeom prst="bevel">
            <a:avLst>
              <a:gd name="adj" fmla="val 12500"/>
            </a:avLst>
          </a:prstGeom>
          <a:solidFill>
            <a:srgbClr val="FF33CC">
              <a:alpha val="38823"/>
            </a:srgbClr>
          </a:solidFill>
          <a:ln w="9525">
            <a:solidFill>
              <a:schemeClr val="tx1"/>
            </a:solidFill>
            <a:miter lim="800000"/>
            <a:headEnd/>
            <a:tailEnd/>
          </a:ln>
        </p:spPr>
        <p:txBody>
          <a:bodyPr wrap="none" anchor="ctr"/>
          <a:lstStyle/>
          <a:p>
            <a:pPr algn="ctr"/>
            <a:endParaRPr lang="en-US"/>
          </a:p>
        </p:txBody>
      </p:sp>
      <p:sp>
        <p:nvSpPr>
          <p:cNvPr id="15363" name="Text Box 7"/>
          <p:cNvSpPr txBox="1">
            <a:spLocks noChangeArrowheads="1"/>
          </p:cNvSpPr>
          <p:nvPr/>
        </p:nvSpPr>
        <p:spPr bwMode="auto">
          <a:xfrm>
            <a:off x="1143000" y="1371600"/>
            <a:ext cx="6721475" cy="3935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Clr>
                <a:srgbClr val="66FF33"/>
              </a:buClr>
              <a:buFont typeface="Webdings" pitchFamily="18" charset="2"/>
              <a:buChar char="Ø"/>
            </a:pPr>
            <a:r>
              <a:rPr lang="en-US" sz="2800" b="1">
                <a:solidFill>
                  <a:schemeClr val="bg1"/>
                </a:solidFill>
              </a:rPr>
              <a:t>A driver brand is a brand that drives the purchase decision; </a:t>
            </a:r>
          </a:p>
          <a:p>
            <a:pPr eaLnBrk="1" hangingPunct="1">
              <a:buClr>
                <a:srgbClr val="66FF33"/>
              </a:buClr>
              <a:buFont typeface="Webdings" pitchFamily="18" charset="2"/>
              <a:buChar char="Ø"/>
            </a:pPr>
            <a:r>
              <a:rPr lang="en-US" sz="2800" b="1">
                <a:solidFill>
                  <a:schemeClr val="bg1"/>
                </a:solidFill>
              </a:rPr>
              <a:t>Its identity represents what the customer primarily expects to receive from the purchase</a:t>
            </a:r>
          </a:p>
          <a:p>
            <a:pPr eaLnBrk="1" hangingPunct="1">
              <a:buClr>
                <a:srgbClr val="66FF33"/>
              </a:buClr>
              <a:buFont typeface="Webdings" pitchFamily="18" charset="2"/>
              <a:buChar char="Ø"/>
            </a:pPr>
            <a:r>
              <a:rPr lang="en-US" sz="2800" b="1">
                <a:solidFill>
                  <a:schemeClr val="bg1"/>
                </a:solidFill>
              </a:rPr>
              <a:t>The brand that plays the driver role represents the value proposition that is central to the purchase decision and use experience. </a:t>
            </a:r>
          </a:p>
        </p:txBody>
      </p:sp>
      <p:sp>
        <p:nvSpPr>
          <p:cNvPr id="15364" name="Text Box 8"/>
          <p:cNvSpPr txBox="1">
            <a:spLocks noChangeArrowheads="1"/>
          </p:cNvSpPr>
          <p:nvPr/>
        </p:nvSpPr>
        <p:spPr bwMode="auto">
          <a:xfrm>
            <a:off x="6096000" y="6096000"/>
            <a:ext cx="25241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solidFill>
                  <a:schemeClr val="bg1"/>
                </a:solidFill>
              </a:rPr>
              <a:t>DRIVER BRAND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a:lum contrast="12000"/>
            <a:extLst>
              <a:ext uri="{28A0092B-C50C-407E-A947-70E740481C1C}">
                <a14:useLocalDpi xmlns:a14="http://schemas.microsoft.com/office/drawing/2010/main" xmlns="" val="0"/>
              </a:ext>
            </a:extLst>
          </a:blip>
          <a:srcRect l="3572" t="9639" r="4465" b="6024"/>
          <a:stretch>
            <a:fillRect/>
          </a:stretch>
        </p:blipFill>
        <p:spPr bwMode="auto">
          <a:xfrm>
            <a:off x="228600" y="304800"/>
            <a:ext cx="8610600" cy="6248400"/>
          </a:xfrm>
          <a:prstGeom prst="rect">
            <a:avLst/>
          </a:prstGeom>
          <a:noFill/>
          <a:ln w="76200">
            <a:solidFill>
              <a:srgbClr val="CCCCFF"/>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t="4666" r="5000" b="8667"/>
          <a:stretch>
            <a:fillRect/>
          </a:stretch>
        </p:blipFill>
        <p:spPr bwMode="auto">
          <a:xfrm>
            <a:off x="228600" y="533400"/>
            <a:ext cx="8610600" cy="5791200"/>
          </a:xfrm>
          <a:prstGeom prst="rect">
            <a:avLst/>
          </a:prstGeom>
          <a:noFill/>
          <a:ln w="76200">
            <a:solidFill>
              <a:srgbClr val="CCCCFF"/>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26A.MP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xmlns="" val="0"/>
              </a:ext>
            </a:extLst>
          </a:blip>
          <a:srcRect/>
          <a:stretch>
            <a:fillRect/>
          </a:stretch>
        </p:blipFill>
        <p:spPr bwMode="auto">
          <a:xfrm>
            <a:off x="990600" y="1066800"/>
            <a:ext cx="731520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374" fill="hold"/>
                                        <p:tgtEl>
                                          <p:spTgt spid="1434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4341"/>
                </p:tgtEl>
              </p:cMediaNode>
            </p:video>
            <p:seq concurrent="1" nextAc="seek">
              <p:cTn id="8" restart="whenNotActive" fill="hold" evtFilter="cancelBubble" nodeType="interactiveSeq">
                <p:stCondLst>
                  <p:cond evt="onClick" delay="0">
                    <p:tgtEl>
                      <p:spTgt spid="1434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4341"/>
                                        </p:tgtEl>
                                      </p:cBhvr>
                                    </p:cmd>
                                  </p:childTnLst>
                                </p:cTn>
                              </p:par>
                            </p:childTnLst>
                          </p:cTn>
                        </p:par>
                      </p:childTnLst>
                    </p:cTn>
                  </p:par>
                </p:childTnLst>
              </p:cTn>
              <p:nextCondLst>
                <p:cond evt="onClick" delay="0">
                  <p:tgtEl>
                    <p:spTgt spid="1434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4"/>
          <p:cNvSpPr>
            <a:spLocks noChangeArrowheads="1"/>
          </p:cNvSpPr>
          <p:nvPr/>
        </p:nvSpPr>
        <p:spPr bwMode="auto">
          <a:xfrm>
            <a:off x="381000" y="685800"/>
            <a:ext cx="8229600" cy="5410200"/>
          </a:xfrm>
          <a:prstGeom prst="bevel">
            <a:avLst>
              <a:gd name="adj" fmla="val 12500"/>
            </a:avLst>
          </a:prstGeom>
          <a:solidFill>
            <a:srgbClr val="CCCC00">
              <a:alpha val="38823"/>
            </a:srgbClr>
          </a:solidFill>
          <a:ln w="9525">
            <a:solidFill>
              <a:schemeClr val="tx1"/>
            </a:solidFill>
            <a:miter lim="800000"/>
            <a:headEnd/>
            <a:tailEnd/>
          </a:ln>
        </p:spPr>
        <p:txBody>
          <a:bodyPr wrap="none" anchor="ctr"/>
          <a:lstStyle/>
          <a:p>
            <a:pPr algn="ctr"/>
            <a:endParaRPr lang="en-US"/>
          </a:p>
        </p:txBody>
      </p:sp>
      <p:sp>
        <p:nvSpPr>
          <p:cNvPr id="19459" name="Text Box 5"/>
          <p:cNvSpPr txBox="1">
            <a:spLocks noChangeArrowheads="1"/>
          </p:cNvSpPr>
          <p:nvPr/>
        </p:nvSpPr>
        <p:spPr bwMode="auto">
          <a:xfrm>
            <a:off x="1143000" y="1676400"/>
            <a:ext cx="6721475" cy="350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Clr>
                <a:srgbClr val="66FF33"/>
              </a:buClr>
              <a:buFont typeface="Webdings" pitchFamily="18" charset="2"/>
              <a:buNone/>
            </a:pPr>
            <a:r>
              <a:rPr lang="en-US" sz="2800" b="1">
                <a:solidFill>
                  <a:srgbClr val="FFFF00"/>
                </a:solidFill>
              </a:rPr>
              <a:t>A brand provides support and credibility to the driver brand's claims. </a:t>
            </a:r>
          </a:p>
          <a:p>
            <a:pPr eaLnBrk="1" hangingPunct="1">
              <a:buClr>
                <a:srgbClr val="66FF33"/>
              </a:buClr>
              <a:buFont typeface="Webdings" pitchFamily="18" charset="2"/>
              <a:buNone/>
            </a:pPr>
            <a:r>
              <a:rPr lang="en-US" sz="2800" b="1">
                <a:solidFill>
                  <a:srgbClr val="FFFF00"/>
                </a:solidFill>
              </a:rPr>
              <a:t>Because the corporate brand usually represents an organization with people, culture, values and programs, it is well suited to support a driver brand, and thus it often plays the endorser role. </a:t>
            </a:r>
          </a:p>
        </p:txBody>
      </p:sp>
      <p:sp>
        <p:nvSpPr>
          <p:cNvPr id="19460" name="Text Box 6"/>
          <p:cNvSpPr txBox="1">
            <a:spLocks noChangeArrowheads="1"/>
          </p:cNvSpPr>
          <p:nvPr/>
        </p:nvSpPr>
        <p:spPr bwMode="auto">
          <a:xfrm>
            <a:off x="5811838" y="6096000"/>
            <a:ext cx="31003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solidFill>
                  <a:schemeClr val="bg1"/>
                </a:solidFill>
              </a:rPr>
              <a:t>ENDORSER BRAND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CHEERIO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609600"/>
            <a:ext cx="8001000" cy="5715000"/>
          </a:xfrm>
          <a:prstGeom prst="rect">
            <a:avLst/>
          </a:prstGeom>
          <a:noFill/>
          <a:ln w="76200">
            <a:solidFill>
              <a:srgbClr val="CC66FF"/>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4"/>
          <p:cNvSpPr>
            <a:spLocks noChangeArrowheads="1"/>
          </p:cNvSpPr>
          <p:nvPr/>
        </p:nvSpPr>
        <p:spPr bwMode="auto">
          <a:xfrm>
            <a:off x="0" y="2895600"/>
            <a:ext cx="9144000" cy="3962400"/>
          </a:xfrm>
          <a:prstGeom prst="bevel">
            <a:avLst>
              <a:gd name="adj" fmla="val 12500"/>
            </a:avLst>
          </a:prstGeom>
          <a:solidFill>
            <a:schemeClr val="accent1">
              <a:alpha val="25882"/>
            </a:schemeClr>
          </a:solidFill>
          <a:ln w="9525">
            <a:solidFill>
              <a:schemeClr val="tx1"/>
            </a:solidFill>
            <a:miter lim="800000"/>
            <a:headEnd/>
            <a:tailEnd/>
          </a:ln>
        </p:spPr>
        <p:txBody>
          <a:bodyPr wrap="none" anchor="ctr"/>
          <a:lstStyle/>
          <a:p>
            <a:endParaRPr lang="en-US"/>
          </a:p>
        </p:txBody>
      </p:sp>
      <p:sp>
        <p:nvSpPr>
          <p:cNvPr id="21507" name="Text Box 5"/>
          <p:cNvSpPr txBox="1">
            <a:spLocks noChangeArrowheads="1"/>
          </p:cNvSpPr>
          <p:nvPr/>
        </p:nvSpPr>
        <p:spPr bwMode="auto">
          <a:xfrm>
            <a:off x="762000" y="3505200"/>
            <a:ext cx="7467600" cy="253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solidFill>
                  <a:schemeClr val="bg1"/>
                </a:solidFill>
              </a:rPr>
              <a:t>The primary role for these endorsers is to reassure the customer that the product will deliver the promised functional benefits because the company behind the brand is a substantial, successful organization that would only be associated with a strong product. </a:t>
            </a:r>
          </a:p>
          <a:p>
            <a:pPr algn="ctr" eaLnBrk="1" hangingPunct="1"/>
            <a:r>
              <a:rPr lang="en-US" sz="2000" b="1">
                <a:solidFill>
                  <a:schemeClr val="bg1"/>
                </a:solidFill>
              </a:rPr>
              <a:t>This reassurance is of particular importance when the product is new and untested. In fact, an endorser brand can sometimes fade after it provides this initial support. </a:t>
            </a:r>
          </a:p>
        </p:txBody>
      </p:sp>
      <p:pic>
        <p:nvPicPr>
          <p:cNvPr id="17414" name="Picture 6"/>
          <p:cNvPicPr>
            <a:picLocks noChangeAspect="1" noChangeArrowheads="1"/>
          </p:cNvPicPr>
          <p:nvPr/>
        </p:nvPicPr>
        <p:blipFill>
          <a:blip r:embed="rId2">
            <a:extLst>
              <a:ext uri="{28A0092B-C50C-407E-A947-70E740481C1C}">
                <a14:useLocalDpi xmlns:a14="http://schemas.microsoft.com/office/drawing/2010/main" xmlns="" val="0"/>
              </a:ext>
            </a:extLst>
          </a:blip>
          <a:srcRect t="16667" r="3999" b="25999"/>
          <a:stretch>
            <a:fillRect/>
          </a:stretch>
        </p:blipFill>
        <p:spPr bwMode="auto">
          <a:xfrm>
            <a:off x="0" y="0"/>
            <a:ext cx="914400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checkerboard(across)">
                                      <p:cBhvr>
                                        <p:cTn id="7"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4"/>
          <p:cNvSpPr>
            <a:spLocks noChangeArrowheads="1"/>
          </p:cNvSpPr>
          <p:nvPr/>
        </p:nvSpPr>
        <p:spPr bwMode="auto">
          <a:xfrm>
            <a:off x="0" y="0"/>
            <a:ext cx="9144000" cy="2895600"/>
          </a:xfrm>
          <a:prstGeom prst="bevel">
            <a:avLst>
              <a:gd name="adj" fmla="val 12500"/>
            </a:avLst>
          </a:prstGeom>
          <a:solidFill>
            <a:srgbClr val="CC66FF">
              <a:alpha val="47058"/>
            </a:srgbClr>
          </a:solidFill>
          <a:ln w="9525">
            <a:solidFill>
              <a:schemeClr val="tx1"/>
            </a:solidFill>
            <a:miter lim="800000"/>
            <a:headEnd/>
            <a:tailEnd/>
          </a:ln>
        </p:spPr>
        <p:txBody>
          <a:bodyPr wrap="none" anchor="ctr"/>
          <a:lstStyle/>
          <a:p>
            <a:pPr algn="ctr"/>
            <a:endParaRPr lang="en-US"/>
          </a:p>
        </p:txBody>
      </p:sp>
      <p:sp>
        <p:nvSpPr>
          <p:cNvPr id="22531" name="Text Box 5"/>
          <p:cNvSpPr txBox="1">
            <a:spLocks noChangeArrowheads="1"/>
          </p:cNvSpPr>
          <p:nvPr/>
        </p:nvSpPr>
        <p:spPr bwMode="auto">
          <a:xfrm>
            <a:off x="609600" y="457200"/>
            <a:ext cx="7620000" cy="173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solidFill>
                  <a:schemeClr val="bg1"/>
                </a:solidFill>
              </a:rPr>
              <a:t>The Levi's Dockers case illustrates brand bridging, where an endorser brand is used at the outset but then is allowed to fade from view in favor of the product.l Perhaps there is an image mismatch as in 'the Dockers case or maybe the subbrand would have more potential if not tied to a parent</a:t>
            </a:r>
            <a:r>
              <a:rPr lang="en-US" sz="2800" b="1">
                <a:solidFill>
                  <a:schemeClr val="bg1"/>
                </a:solidFill>
              </a:rPr>
              <a:t>.</a:t>
            </a:r>
            <a:r>
              <a:rPr lang="en-US" sz="2800">
                <a:solidFill>
                  <a:schemeClr val="bg1"/>
                </a:solidFill>
              </a:rPr>
              <a:t> </a:t>
            </a:r>
          </a:p>
        </p:txBody>
      </p:sp>
      <p:pic>
        <p:nvPicPr>
          <p:cNvPr id="18439" name="Picture 7"/>
          <p:cNvPicPr>
            <a:picLocks noChangeAspect="1" noChangeArrowheads="1"/>
          </p:cNvPicPr>
          <p:nvPr/>
        </p:nvPicPr>
        <p:blipFill>
          <a:blip r:embed="rId2">
            <a:lum bright="-6000" contrast="12000"/>
            <a:extLst>
              <a:ext uri="{28A0092B-C50C-407E-A947-70E740481C1C}">
                <a14:useLocalDpi xmlns:a14="http://schemas.microsoft.com/office/drawing/2010/main" xmlns="" val="0"/>
              </a:ext>
            </a:extLst>
          </a:blip>
          <a:srcRect l="3999" t="22000" r="6000" b="22000"/>
          <a:stretch>
            <a:fillRect/>
          </a:stretch>
        </p:blipFill>
        <p:spPr bwMode="auto">
          <a:xfrm>
            <a:off x="0" y="2895600"/>
            <a:ext cx="9144000" cy="3962400"/>
          </a:xfrm>
          <a:prstGeom prst="rect">
            <a:avLst/>
          </a:prstGeom>
          <a:noFill/>
          <a:ln w="76200">
            <a:solidFill>
              <a:srgbClr val="CC66FF"/>
            </a:solidFill>
            <a:miter lim="800000"/>
            <a:headEnd/>
            <a:tailEnd/>
          </a:ln>
          <a:extLst>
            <a:ext uri="{909E8E84-426E-40DD-AFC4-6F175D3DCCD1}">
              <a14:hiddenFill xmlns:a14="http://schemas.microsoft.com/office/drawing/2010/main" xmlns="">
                <a:solidFill>
                  <a:srgbClr val="FFFFFF"/>
                </a:solidFill>
              </a14:hiddenFill>
            </a:ext>
          </a:extLst>
        </p:spPr>
      </p:pic>
      <p:sp>
        <p:nvSpPr>
          <p:cNvPr id="22533" name="Text Box 9"/>
          <p:cNvSpPr txBox="1">
            <a:spLocks noChangeArrowheads="1"/>
          </p:cNvSpPr>
          <p:nvPr/>
        </p:nvSpPr>
        <p:spPr bwMode="auto">
          <a:xfrm>
            <a:off x="0" y="2286000"/>
            <a:ext cx="35369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u="sng">
                <a:solidFill>
                  <a:schemeClr val="bg1"/>
                </a:solidFill>
              </a:rPr>
              <a:t>BRAND-BRIDGING STRATEGY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animEffect transition="in" filter="checkerboard(across)">
                                      <p:cBhvr>
                                        <p:cTn id="7" dur="500"/>
                                        <p:tgtEl>
                                          <p:spTgt spid="18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685800" y="533400"/>
            <a:ext cx="2438400" cy="2133600"/>
            <a:chOff x="432" y="336"/>
            <a:chExt cx="1536" cy="1344"/>
          </a:xfrm>
        </p:grpSpPr>
        <p:sp>
          <p:nvSpPr>
            <p:cNvPr id="23570" name="Oval 5"/>
            <p:cNvSpPr>
              <a:spLocks noChangeArrowheads="1"/>
            </p:cNvSpPr>
            <p:nvPr/>
          </p:nvSpPr>
          <p:spPr bwMode="auto">
            <a:xfrm>
              <a:off x="432" y="336"/>
              <a:ext cx="1536" cy="1344"/>
            </a:xfrm>
            <a:prstGeom prst="ellipse">
              <a:avLst/>
            </a:prstGeom>
            <a:solidFill>
              <a:srgbClr val="CC66FF">
                <a:alpha val="58823"/>
              </a:srgbClr>
            </a:solidFill>
            <a:ln w="57150">
              <a:solidFill>
                <a:srgbClr val="FF99FF"/>
              </a:solidFill>
              <a:round/>
              <a:headEnd/>
              <a:tailEnd/>
            </a:ln>
          </p:spPr>
          <p:txBody>
            <a:bodyPr wrap="none" anchor="ctr"/>
            <a:lstStyle/>
            <a:p>
              <a:endParaRPr lang="en-US"/>
            </a:p>
          </p:txBody>
        </p:sp>
        <p:sp>
          <p:nvSpPr>
            <p:cNvPr id="23571" name="Text Box 6"/>
            <p:cNvSpPr txBox="1">
              <a:spLocks noChangeArrowheads="1"/>
            </p:cNvSpPr>
            <p:nvPr/>
          </p:nvSpPr>
          <p:spPr bwMode="auto">
            <a:xfrm>
              <a:off x="720" y="768"/>
              <a:ext cx="1044" cy="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a:solidFill>
                    <a:schemeClr val="bg1"/>
                  </a:solidFill>
                </a:rPr>
                <a:t>DIVESTMENT</a:t>
              </a:r>
            </a:p>
            <a:p>
              <a:pPr algn="ctr" eaLnBrk="1" hangingPunct="1"/>
              <a:r>
                <a:rPr lang="en-US" b="1">
                  <a:solidFill>
                    <a:schemeClr val="bg1"/>
                  </a:solidFill>
                </a:rPr>
                <a:t>CANDIDATE</a:t>
              </a:r>
            </a:p>
          </p:txBody>
        </p:sp>
      </p:grpSp>
      <p:grpSp>
        <p:nvGrpSpPr>
          <p:cNvPr id="3" name="Group 23"/>
          <p:cNvGrpSpPr>
            <a:grpSpLocks/>
          </p:cNvGrpSpPr>
          <p:nvPr/>
        </p:nvGrpSpPr>
        <p:grpSpPr bwMode="auto">
          <a:xfrm>
            <a:off x="2286000" y="1828800"/>
            <a:ext cx="2438400" cy="2133600"/>
            <a:chOff x="1440" y="1152"/>
            <a:chExt cx="1536" cy="1344"/>
          </a:xfrm>
        </p:grpSpPr>
        <p:sp>
          <p:nvSpPr>
            <p:cNvPr id="23568" name="Oval 7"/>
            <p:cNvSpPr>
              <a:spLocks noChangeArrowheads="1"/>
            </p:cNvSpPr>
            <p:nvPr/>
          </p:nvSpPr>
          <p:spPr bwMode="auto">
            <a:xfrm>
              <a:off x="1440" y="1152"/>
              <a:ext cx="1536" cy="1344"/>
            </a:xfrm>
            <a:prstGeom prst="ellipse">
              <a:avLst/>
            </a:prstGeom>
            <a:solidFill>
              <a:srgbClr val="CCCC00">
                <a:alpha val="58823"/>
              </a:srgbClr>
            </a:solidFill>
            <a:ln w="57150">
              <a:solidFill>
                <a:srgbClr val="FFFF00"/>
              </a:solidFill>
              <a:round/>
              <a:headEnd/>
              <a:tailEnd/>
            </a:ln>
          </p:spPr>
          <p:txBody>
            <a:bodyPr wrap="none" anchor="ctr"/>
            <a:lstStyle/>
            <a:p>
              <a:endParaRPr lang="en-US"/>
            </a:p>
          </p:txBody>
        </p:sp>
        <p:sp>
          <p:nvSpPr>
            <p:cNvPr id="23569" name="Text Box 8"/>
            <p:cNvSpPr txBox="1">
              <a:spLocks noChangeArrowheads="1"/>
            </p:cNvSpPr>
            <p:nvPr/>
          </p:nvSpPr>
          <p:spPr bwMode="auto">
            <a:xfrm>
              <a:off x="1872" y="1728"/>
              <a:ext cx="6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a:t>MILKER</a:t>
              </a:r>
            </a:p>
          </p:txBody>
        </p:sp>
      </p:grpSp>
      <p:grpSp>
        <p:nvGrpSpPr>
          <p:cNvPr id="4" name="Group 24"/>
          <p:cNvGrpSpPr>
            <a:grpSpLocks/>
          </p:cNvGrpSpPr>
          <p:nvPr/>
        </p:nvGrpSpPr>
        <p:grpSpPr bwMode="auto">
          <a:xfrm>
            <a:off x="3810000" y="3124200"/>
            <a:ext cx="2438400" cy="2133600"/>
            <a:chOff x="2400" y="1968"/>
            <a:chExt cx="1536" cy="1344"/>
          </a:xfrm>
        </p:grpSpPr>
        <p:sp>
          <p:nvSpPr>
            <p:cNvPr id="23566" name="Oval 9"/>
            <p:cNvSpPr>
              <a:spLocks noChangeArrowheads="1"/>
            </p:cNvSpPr>
            <p:nvPr/>
          </p:nvSpPr>
          <p:spPr bwMode="auto">
            <a:xfrm>
              <a:off x="2400" y="1968"/>
              <a:ext cx="1536" cy="1344"/>
            </a:xfrm>
            <a:prstGeom prst="ellipse">
              <a:avLst/>
            </a:prstGeom>
            <a:solidFill>
              <a:srgbClr val="FF0066">
                <a:alpha val="58823"/>
              </a:srgbClr>
            </a:solidFill>
            <a:ln w="57150">
              <a:solidFill>
                <a:srgbClr val="FFCC00"/>
              </a:solidFill>
              <a:round/>
              <a:headEnd/>
              <a:tailEnd/>
            </a:ln>
          </p:spPr>
          <p:txBody>
            <a:bodyPr wrap="none" anchor="ctr"/>
            <a:lstStyle/>
            <a:p>
              <a:endParaRPr lang="en-US"/>
            </a:p>
          </p:txBody>
        </p:sp>
        <p:sp>
          <p:nvSpPr>
            <p:cNvPr id="23567" name="Text Box 10"/>
            <p:cNvSpPr txBox="1">
              <a:spLocks noChangeArrowheads="1"/>
            </p:cNvSpPr>
            <p:nvPr/>
          </p:nvSpPr>
          <p:spPr bwMode="auto">
            <a:xfrm>
              <a:off x="2736" y="2400"/>
              <a:ext cx="948" cy="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a:solidFill>
                    <a:schemeClr val="bg1"/>
                  </a:solidFill>
                </a:rPr>
                <a:t>STRATEGIC</a:t>
              </a:r>
            </a:p>
            <a:p>
              <a:pPr algn="ctr" eaLnBrk="1" hangingPunct="1"/>
              <a:r>
                <a:rPr lang="en-US" b="1">
                  <a:solidFill>
                    <a:schemeClr val="bg1"/>
                  </a:solidFill>
                </a:rPr>
                <a:t>BRAND</a:t>
              </a:r>
            </a:p>
          </p:txBody>
        </p:sp>
      </p:grpSp>
      <p:grpSp>
        <p:nvGrpSpPr>
          <p:cNvPr id="5" name="Group 25"/>
          <p:cNvGrpSpPr>
            <a:grpSpLocks/>
          </p:cNvGrpSpPr>
          <p:nvPr/>
        </p:nvGrpSpPr>
        <p:grpSpPr bwMode="auto">
          <a:xfrm>
            <a:off x="5410200" y="4343400"/>
            <a:ext cx="2438400" cy="2133600"/>
            <a:chOff x="3408" y="2736"/>
            <a:chExt cx="1536" cy="1344"/>
          </a:xfrm>
        </p:grpSpPr>
        <p:sp>
          <p:nvSpPr>
            <p:cNvPr id="23564" name="Oval 11"/>
            <p:cNvSpPr>
              <a:spLocks noChangeArrowheads="1"/>
            </p:cNvSpPr>
            <p:nvPr/>
          </p:nvSpPr>
          <p:spPr bwMode="auto">
            <a:xfrm>
              <a:off x="3408" y="2736"/>
              <a:ext cx="1536" cy="1344"/>
            </a:xfrm>
            <a:prstGeom prst="ellipse">
              <a:avLst/>
            </a:prstGeom>
            <a:solidFill>
              <a:srgbClr val="0066FF">
                <a:alpha val="58823"/>
              </a:srgbClr>
            </a:solidFill>
            <a:ln w="57150">
              <a:solidFill>
                <a:srgbClr val="CC66FF"/>
              </a:solidFill>
              <a:round/>
              <a:headEnd/>
              <a:tailEnd/>
            </a:ln>
          </p:spPr>
          <p:txBody>
            <a:bodyPr wrap="none" anchor="ctr"/>
            <a:lstStyle/>
            <a:p>
              <a:endParaRPr lang="en-US"/>
            </a:p>
          </p:txBody>
        </p:sp>
        <p:sp>
          <p:nvSpPr>
            <p:cNvPr id="23565" name="Text Box 12"/>
            <p:cNvSpPr txBox="1">
              <a:spLocks noChangeArrowheads="1"/>
            </p:cNvSpPr>
            <p:nvPr/>
          </p:nvSpPr>
          <p:spPr bwMode="auto">
            <a:xfrm>
              <a:off x="3840" y="3312"/>
              <a:ext cx="79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a:solidFill>
                    <a:schemeClr val="bg1"/>
                  </a:solidFill>
                </a:rPr>
                <a:t>LINCHPIN</a:t>
              </a:r>
            </a:p>
          </p:txBody>
        </p:sp>
      </p:grpSp>
      <p:sp>
        <p:nvSpPr>
          <p:cNvPr id="19470" name="Text Box 14"/>
          <p:cNvSpPr txBox="1">
            <a:spLocks noChangeArrowheads="1"/>
          </p:cNvSpPr>
          <p:nvPr/>
        </p:nvSpPr>
        <p:spPr bwMode="auto">
          <a:xfrm>
            <a:off x="228600" y="4114800"/>
            <a:ext cx="2590800" cy="2346325"/>
          </a:xfrm>
          <a:prstGeom prst="rect">
            <a:avLst/>
          </a:prstGeom>
          <a:solidFill>
            <a:schemeClr val="accent1">
              <a:alpha val="50980"/>
            </a:schemeClr>
          </a:solidFill>
          <a:ln w="57150">
            <a:solidFill>
              <a:srgbClr val="FF99FF"/>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solidFill>
                  <a:schemeClr val="bg1"/>
                </a:solidFill>
              </a:rPr>
              <a:t>A divestment candidate is a brand that faces an unattractive market with a weak brand position or that does not fit the future vision of the firm. </a:t>
            </a:r>
          </a:p>
        </p:txBody>
      </p:sp>
      <p:sp>
        <p:nvSpPr>
          <p:cNvPr id="19471" name="Line 15"/>
          <p:cNvSpPr>
            <a:spLocks noChangeShapeType="1"/>
          </p:cNvSpPr>
          <p:nvPr/>
        </p:nvSpPr>
        <p:spPr bwMode="auto">
          <a:xfrm>
            <a:off x="1524000" y="2590800"/>
            <a:ext cx="0" cy="1524000"/>
          </a:xfrm>
          <a:prstGeom prst="line">
            <a:avLst/>
          </a:prstGeom>
          <a:noFill/>
          <a:ln w="76200">
            <a:solidFill>
              <a:srgbClr val="CC66FF"/>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9472" name="Text Box 16"/>
          <p:cNvSpPr txBox="1">
            <a:spLocks noChangeArrowheads="1"/>
          </p:cNvSpPr>
          <p:nvPr/>
        </p:nvSpPr>
        <p:spPr bwMode="auto">
          <a:xfrm>
            <a:off x="3886200" y="304800"/>
            <a:ext cx="4724400" cy="973138"/>
          </a:xfrm>
          <a:prstGeom prst="rect">
            <a:avLst/>
          </a:prstGeom>
          <a:solidFill>
            <a:schemeClr val="tx2">
              <a:alpha val="50980"/>
            </a:schemeClr>
          </a:solidFill>
          <a:ln w="57150">
            <a:solidFill>
              <a:srgbClr val="FFFF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solidFill>
                  <a:schemeClr val="bg1"/>
                </a:solidFill>
              </a:rPr>
              <a:t>Because the brand can be maintained with minimal support, it can provide a positive cash flow to fund other brands. </a:t>
            </a:r>
          </a:p>
        </p:txBody>
      </p:sp>
      <p:sp>
        <p:nvSpPr>
          <p:cNvPr id="19473" name="Line 17"/>
          <p:cNvSpPr>
            <a:spLocks noChangeShapeType="1"/>
          </p:cNvSpPr>
          <p:nvPr/>
        </p:nvSpPr>
        <p:spPr bwMode="auto">
          <a:xfrm flipV="1">
            <a:off x="4495800" y="1295400"/>
            <a:ext cx="1905000" cy="990600"/>
          </a:xfrm>
          <a:prstGeom prst="line">
            <a:avLst/>
          </a:prstGeom>
          <a:noFill/>
          <a:ln w="76200">
            <a:solidFill>
              <a:srgbClr val="CCCC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9474" name="Text Box 18"/>
          <p:cNvSpPr txBox="1">
            <a:spLocks noChangeArrowheads="1"/>
          </p:cNvSpPr>
          <p:nvPr/>
        </p:nvSpPr>
        <p:spPr bwMode="auto">
          <a:xfrm>
            <a:off x="6553200" y="1676400"/>
            <a:ext cx="2209800" cy="1522413"/>
          </a:xfrm>
          <a:prstGeom prst="rect">
            <a:avLst/>
          </a:prstGeom>
          <a:solidFill>
            <a:schemeClr val="hlink">
              <a:alpha val="50980"/>
            </a:schemeClr>
          </a:solidFill>
          <a:ln w="57150">
            <a:solidFill>
              <a:srgbClr val="FFCC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solidFill>
                  <a:schemeClr val="bg1"/>
                </a:solidFill>
              </a:rPr>
              <a:t>A strategic brand is one that is important to the future performance of the organization</a:t>
            </a:r>
            <a:r>
              <a:rPr lang="en-US"/>
              <a:t>. </a:t>
            </a:r>
          </a:p>
        </p:txBody>
      </p:sp>
      <p:sp>
        <p:nvSpPr>
          <p:cNvPr id="19475" name="Line 19"/>
          <p:cNvSpPr>
            <a:spLocks noChangeShapeType="1"/>
          </p:cNvSpPr>
          <p:nvPr/>
        </p:nvSpPr>
        <p:spPr bwMode="auto">
          <a:xfrm flipV="1">
            <a:off x="6096000" y="2971800"/>
            <a:ext cx="381000" cy="685800"/>
          </a:xfrm>
          <a:prstGeom prst="line">
            <a:avLst/>
          </a:prstGeom>
          <a:noFill/>
          <a:ln w="76200">
            <a:solidFill>
              <a:srgbClr val="FF0066"/>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71"/>
                                        </p:tgtEl>
                                        <p:attrNameLst>
                                          <p:attrName>style.visibility</p:attrName>
                                        </p:attrNameLst>
                                      </p:cBhvr>
                                      <p:to>
                                        <p:strVal val="visible"/>
                                      </p:to>
                                    </p:set>
                                    <p:animEffect transition="in" filter="checkerboard(across)">
                                      <p:cBhvr>
                                        <p:cTn id="12" dur="500"/>
                                        <p:tgtEl>
                                          <p:spTgt spid="194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470"/>
                                        </p:tgtEl>
                                        <p:attrNameLst>
                                          <p:attrName>style.visibility</p:attrName>
                                        </p:attrNameLst>
                                      </p:cBhvr>
                                      <p:to>
                                        <p:strVal val="visible"/>
                                      </p:to>
                                    </p:set>
                                    <p:animEffect transition="in" filter="blinds(horizontal)">
                                      <p:cBhvr>
                                        <p:cTn id="17" dur="500"/>
                                        <p:tgtEl>
                                          <p:spTgt spid="1947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edge">
                                      <p:cBhvr>
                                        <p:cTn id="22" dur="20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9473"/>
                                        </p:tgtEl>
                                        <p:attrNameLst>
                                          <p:attrName>style.visibility</p:attrName>
                                        </p:attrNameLst>
                                      </p:cBhvr>
                                      <p:to>
                                        <p:strVal val="visible"/>
                                      </p:to>
                                    </p:set>
                                    <p:animEffect transition="in" filter="checkerboard(across)">
                                      <p:cBhvr>
                                        <p:cTn id="27" dur="500"/>
                                        <p:tgtEl>
                                          <p:spTgt spid="194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472"/>
                                        </p:tgtEl>
                                        <p:attrNameLst>
                                          <p:attrName>style.visibility</p:attrName>
                                        </p:attrNameLst>
                                      </p:cBhvr>
                                      <p:to>
                                        <p:strVal val="visible"/>
                                      </p:to>
                                    </p:set>
                                    <p:animEffect transition="in" filter="blinds(horizontal)">
                                      <p:cBhvr>
                                        <p:cTn id="32" dur="500"/>
                                        <p:tgtEl>
                                          <p:spTgt spid="1947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edge">
                                      <p:cBhvr>
                                        <p:cTn id="37" dur="2000"/>
                                        <p:tgtEl>
                                          <p:spTgt spid="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9475"/>
                                        </p:tgtEl>
                                        <p:attrNameLst>
                                          <p:attrName>style.visibility</p:attrName>
                                        </p:attrNameLst>
                                      </p:cBhvr>
                                      <p:to>
                                        <p:strVal val="visible"/>
                                      </p:to>
                                    </p:set>
                                    <p:animEffect transition="in" filter="checkerboard(across)">
                                      <p:cBhvr>
                                        <p:cTn id="42" dur="500"/>
                                        <p:tgtEl>
                                          <p:spTgt spid="1947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9474"/>
                                        </p:tgtEl>
                                        <p:attrNameLst>
                                          <p:attrName>style.visibility</p:attrName>
                                        </p:attrNameLst>
                                      </p:cBhvr>
                                      <p:to>
                                        <p:strVal val="visible"/>
                                      </p:to>
                                    </p:set>
                                    <p:animEffect transition="in" filter="blinds(horizontal)">
                                      <p:cBhvr>
                                        <p:cTn id="47" dur="500"/>
                                        <p:tgtEl>
                                          <p:spTgt spid="1947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0" presetClass="entr" presetSubtype="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edge">
                                      <p:cBhvr>
                                        <p:cTn id="5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0" grpId="0" animBg="1"/>
      <p:bldP spid="19471" grpId="0" animBg="1"/>
      <p:bldP spid="19472" grpId="0" animBg="1"/>
      <p:bldP spid="19473" grpId="0" animBg="1"/>
      <p:bldP spid="19474" grpId="0" animBg="1"/>
      <p:bldP spid="1947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4"/>
          <p:cNvSpPr>
            <a:spLocks noChangeArrowheads="1"/>
          </p:cNvSpPr>
          <p:nvPr/>
        </p:nvSpPr>
        <p:spPr bwMode="auto">
          <a:xfrm>
            <a:off x="1066800" y="2133600"/>
            <a:ext cx="6934200" cy="3124200"/>
          </a:xfrm>
          <a:prstGeom prst="bevel">
            <a:avLst>
              <a:gd name="adj" fmla="val 12500"/>
            </a:avLst>
          </a:prstGeom>
          <a:solidFill>
            <a:schemeClr val="accent1">
              <a:alpha val="23137"/>
            </a:schemeClr>
          </a:solidFill>
          <a:ln w="9525">
            <a:solidFill>
              <a:schemeClr val="tx1"/>
            </a:solidFill>
            <a:miter lim="800000"/>
            <a:headEnd/>
            <a:tailEnd/>
          </a:ln>
        </p:spPr>
        <p:txBody>
          <a:bodyPr wrap="none" anchor="ctr"/>
          <a:lstStyle/>
          <a:p>
            <a:endParaRPr lang="en-US"/>
          </a:p>
        </p:txBody>
      </p:sp>
      <p:sp>
        <p:nvSpPr>
          <p:cNvPr id="24579" name="Text Box 5"/>
          <p:cNvSpPr txBox="1">
            <a:spLocks noChangeArrowheads="1"/>
          </p:cNvSpPr>
          <p:nvPr/>
        </p:nvSpPr>
        <p:spPr bwMode="auto">
          <a:xfrm rot="10800000" flipV="1">
            <a:off x="1676400" y="2743200"/>
            <a:ext cx="5870575" cy="191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solidFill>
                  <a:schemeClr val="bg1"/>
                </a:solidFill>
              </a:rPr>
              <a:t>A silver bullet is a subbrand or branded benefit that is employed as a vehicle for changing or supporting the brand image of a parent brand. </a:t>
            </a:r>
          </a:p>
          <a:p>
            <a:pPr algn="ctr" eaLnBrk="1" hangingPunct="1"/>
            <a:endParaRPr lang="en-US" sz="2400" b="1">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14"/>
          <p:cNvPicPr>
            <a:picLocks noChangeAspect="1" noChangeArrowheads="1"/>
          </p:cNvPicPr>
          <p:nvPr/>
        </p:nvPicPr>
        <p:blipFill>
          <a:blip r:embed="rId2">
            <a:lum bright="-36000" contrast="30000"/>
            <a:extLst>
              <a:ext uri="{28A0092B-C50C-407E-A947-70E740481C1C}">
                <a14:useLocalDpi xmlns:a14="http://schemas.microsoft.com/office/drawing/2010/main" xmlns="" val="0"/>
              </a:ext>
            </a:extLst>
          </a:blip>
          <a:srcRect l="3334" r="5833" b="1333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3" name="Rectangle 5"/>
          <p:cNvSpPr>
            <a:spLocks noChangeArrowheads="1"/>
          </p:cNvSpPr>
          <p:nvPr/>
        </p:nvSpPr>
        <p:spPr bwMode="auto">
          <a:xfrm>
            <a:off x="0" y="0"/>
            <a:ext cx="1447800" cy="7620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ChangeArrowheads="1"/>
          </p:cNvSpPr>
          <p:nvPr/>
        </p:nvSpPr>
        <p:spPr bwMode="auto">
          <a:xfrm>
            <a:off x="457200" y="274638"/>
            <a:ext cx="8229600" cy="1143000"/>
          </a:xfrm>
          <a:prstGeom prst="rect">
            <a:avLst/>
          </a:prstGeom>
          <a:noFill/>
          <a:ln w="9525">
            <a:noFill/>
            <a:miter lim="800000"/>
            <a:headEnd/>
            <a:tailEnd/>
          </a:ln>
          <a:effectLst/>
        </p:spPr>
        <p:txBody>
          <a:bodyPr anchor="ctr"/>
          <a:lstStyle/>
          <a:p>
            <a:pPr algn="ctr">
              <a:defRPr/>
            </a:pPr>
            <a:r>
              <a:rPr lang="en-US" sz="3200" b="1">
                <a:solidFill>
                  <a:srgbClr val="993300"/>
                </a:solidFill>
                <a:effectLst>
                  <a:outerShdw blurRad="38100" dist="38100" dir="2700000" algn="tl">
                    <a:srgbClr val="C0C0C0"/>
                  </a:outerShdw>
                </a:effectLst>
              </a:rPr>
              <a:t>The Brand Value Chain</a:t>
            </a:r>
            <a:br>
              <a:rPr lang="en-US" sz="3200" b="1">
                <a:solidFill>
                  <a:srgbClr val="993300"/>
                </a:solidFill>
                <a:effectLst>
                  <a:outerShdw blurRad="38100" dist="38100" dir="2700000" algn="tl">
                    <a:srgbClr val="C0C0C0"/>
                  </a:outerShdw>
                </a:effectLst>
              </a:rPr>
            </a:br>
            <a:endParaRPr lang="en-US" sz="3200" b="1">
              <a:solidFill>
                <a:srgbClr val="993300"/>
              </a:solidFill>
              <a:effectLst>
                <a:outerShdw blurRad="38100" dist="38100" dir="2700000" algn="tl">
                  <a:srgbClr val="C0C0C0"/>
                </a:outerShdw>
              </a:effectLst>
            </a:endParaRPr>
          </a:p>
        </p:txBody>
      </p:sp>
      <p:graphicFrame>
        <p:nvGraphicFramePr>
          <p:cNvPr id="1026" name="Object 5"/>
          <p:cNvGraphicFramePr>
            <a:graphicFrameLocks noChangeAspect="1"/>
          </p:cNvGraphicFramePr>
          <p:nvPr/>
        </p:nvGraphicFramePr>
        <p:xfrm>
          <a:off x="533400" y="990600"/>
          <a:ext cx="8077200" cy="5486400"/>
        </p:xfrm>
        <a:graphic>
          <a:graphicData uri="http://schemas.openxmlformats.org/presentationml/2006/ole">
            <p:oleObj spid="_x0000_s1028" name="CorelDRAW" r:id="rId3" imgW="7476840" imgH="5176080" progId="">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masala mix.avi">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xmlns="" val="0"/>
              </a:ext>
            </a:extLst>
          </a:blip>
          <a:srcRect/>
          <a:stretch>
            <a:fillRect/>
          </a:stretch>
        </p:blipFill>
        <p:spPr bwMode="auto">
          <a:xfrm>
            <a:off x="1066800" y="685800"/>
            <a:ext cx="6858000" cy="533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12800" fill="hold"/>
                                        <p:tgtEl>
                                          <p:spTgt spid="2560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5604"/>
                </p:tgtEl>
              </p:cMediaNode>
            </p:video>
            <p:seq concurrent="1" nextAc="seek">
              <p:cTn id="8" restart="whenNotActive" fill="hold" evtFilter="cancelBubble" nodeType="interactiveSeq">
                <p:stCondLst>
                  <p:cond evt="onClick" delay="0">
                    <p:tgtEl>
                      <p:spTgt spid="2560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5604"/>
                                        </p:tgtEl>
                                      </p:cBhvr>
                                    </p:cmd>
                                  </p:childTnLst>
                                </p:cTn>
                              </p:par>
                            </p:childTnLst>
                          </p:cTn>
                        </p:par>
                      </p:childTnLst>
                    </p:cTn>
                  </p:par>
                </p:childTnLst>
              </p:cTn>
              <p:nextCondLst>
                <p:cond evt="onClick" delay="0">
                  <p:tgtEl>
                    <p:spTgt spid="2560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2"/>
          <p:cNvPicPr>
            <a:picLocks noChangeAspect="1" noChangeArrowheads="1"/>
          </p:cNvPicPr>
          <p:nvPr/>
        </p:nvPicPr>
        <p:blipFill>
          <a:blip r:embed="rId2">
            <a:lum bright="-30000" contrast="18000"/>
            <a:extLst>
              <a:ext uri="{28A0092B-C50C-407E-A947-70E740481C1C}">
                <a14:useLocalDpi xmlns:a14="http://schemas.microsoft.com/office/drawing/2010/main" xmlns="" val="0"/>
              </a:ext>
            </a:extLst>
          </a:blip>
          <a:srcRect t="6494"/>
          <a:stretch>
            <a:fillRect/>
          </a:stretch>
        </p:blipFill>
        <p:spPr bwMode="auto">
          <a:xfrm>
            <a:off x="304800" y="533400"/>
            <a:ext cx="8534400" cy="5867400"/>
          </a:xfrm>
          <a:prstGeom prst="rect">
            <a:avLst/>
          </a:prstGeom>
          <a:noFill/>
          <a:ln w="152400">
            <a:solidFill>
              <a:srgbClr val="99FF33"/>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457200" y="685800"/>
            <a:ext cx="8305800" cy="5613400"/>
          </a:xfrm>
          <a:prstGeom prst="rect">
            <a:avLst/>
          </a:prstGeom>
          <a:solidFill>
            <a:srgbClr val="FFCC00"/>
          </a:solidFill>
          <a:ln w="152400">
            <a:solidFill>
              <a:srgbClr val="FF99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600" b="1" u="sng">
                <a:latin typeface="Times New Roman" pitchFamily="18" charset="0"/>
                <a:cs typeface="Times New Roman" pitchFamily="18" charset="0"/>
              </a:rPr>
              <a:t>LINE EXTENSIONS</a:t>
            </a:r>
          </a:p>
          <a:p>
            <a:pPr eaLnBrk="1" hangingPunct="1"/>
            <a:endParaRPr lang="en-US" sz="3600" b="1" u="sng">
              <a:latin typeface="Times New Roman" pitchFamily="18" charset="0"/>
              <a:cs typeface="Times New Roman" pitchFamily="18" charset="0"/>
            </a:endParaRPr>
          </a:p>
          <a:p>
            <a:pPr eaLnBrk="1" hangingPunct="1">
              <a:buClr>
                <a:srgbClr val="FF9900"/>
              </a:buClr>
              <a:buFont typeface="Wingdings" pitchFamily="2" charset="2"/>
              <a:buChar char="v"/>
            </a:pPr>
            <a:r>
              <a:rPr lang="en-US" sz="2800">
                <a:latin typeface="Times New Roman" pitchFamily="18" charset="0"/>
                <a:cs typeface="Times New Roman" pitchFamily="18" charset="0"/>
              </a:rPr>
              <a:t>A line extension is a new version of the product within the same product class. </a:t>
            </a:r>
          </a:p>
          <a:p>
            <a:pPr eaLnBrk="1" hangingPunct="1">
              <a:buClr>
                <a:srgbClr val="FF9900"/>
              </a:buClr>
              <a:buFont typeface="Wingdings" pitchFamily="2" charset="2"/>
              <a:buChar char="v"/>
            </a:pPr>
            <a:r>
              <a:rPr lang="en-US" sz="2800">
                <a:latin typeface="Times New Roman" pitchFamily="18" charset="0"/>
                <a:cs typeface="Times New Roman" pitchFamily="18" charset="0"/>
              </a:rPr>
              <a:t>New flavors, new packaging options, or new sizes are all line extensions.</a:t>
            </a:r>
          </a:p>
          <a:p>
            <a:pPr eaLnBrk="1" hangingPunct="1">
              <a:buClr>
                <a:srgbClr val="FF9900"/>
              </a:buClr>
              <a:buFont typeface="Wingdings" pitchFamily="2" charset="2"/>
              <a:buChar char="v"/>
            </a:pPr>
            <a:r>
              <a:rPr lang="en-US" sz="2800">
                <a:latin typeface="Times New Roman" pitchFamily="18" charset="0"/>
                <a:cs typeface="Times New Roman" pitchFamily="18" charset="0"/>
              </a:rPr>
              <a:t>Line extensions can increase costs without compensating increases in volume and make the brand less focused and more difficult to communicate.</a:t>
            </a:r>
          </a:p>
          <a:p>
            <a:pPr eaLnBrk="1" hangingPunct="1">
              <a:buClr>
                <a:srgbClr val="FF9900"/>
              </a:buClr>
              <a:buFont typeface="Wingdings" pitchFamily="2" charset="2"/>
              <a:buChar char="v"/>
            </a:pPr>
            <a:r>
              <a:rPr lang="en-US" sz="2800">
                <a:latin typeface="Times New Roman" pitchFamily="18" charset="0"/>
                <a:cs typeface="Times New Roman" pitchFamily="18" charset="0"/>
              </a:rPr>
              <a:t>However, line extensions can also expand the user base, provide variety, energize the brand, manage innovation, and block or inhibit competitors.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4"/>
          <p:cNvPicPr>
            <a:picLocks noChangeAspect="1" noChangeArrowheads="1"/>
          </p:cNvPicPr>
          <p:nvPr/>
        </p:nvPicPr>
        <p:blipFill>
          <a:blip r:embed="rId2">
            <a:lum bright="-24000" contrast="18000"/>
            <a:extLst>
              <a:ext uri="{28A0092B-C50C-407E-A947-70E740481C1C}">
                <a14:useLocalDpi xmlns:a14="http://schemas.microsoft.com/office/drawing/2010/main" xmlns="" val="0"/>
              </a:ext>
            </a:extLst>
          </a:blip>
          <a:srcRect l="5150" t="5696" r="9402" b="11710"/>
          <a:stretch>
            <a:fillRect/>
          </a:stretch>
        </p:blipFill>
        <p:spPr bwMode="auto">
          <a:xfrm>
            <a:off x="531813" y="984250"/>
            <a:ext cx="8086725" cy="4953000"/>
          </a:xfrm>
          <a:prstGeom prst="rect">
            <a:avLst/>
          </a:prstGeom>
          <a:noFill/>
          <a:ln w="152400">
            <a:solidFill>
              <a:srgbClr val="99FF33"/>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8"/>
          <p:cNvPicPr>
            <a:picLocks noChangeAspect="1" noChangeArrowheads="1"/>
          </p:cNvPicPr>
          <p:nvPr/>
        </p:nvPicPr>
        <p:blipFill>
          <a:blip r:embed="rId2">
            <a:lum bright="-36000" contrast="36000"/>
            <a:extLst>
              <a:ext uri="{28A0092B-C50C-407E-A947-70E740481C1C}">
                <a14:useLocalDpi xmlns:a14="http://schemas.microsoft.com/office/drawing/2010/main" xmlns="" val="0"/>
              </a:ext>
            </a:extLst>
          </a:blip>
          <a:srcRect t="8000"/>
          <a:stretch>
            <a:fillRect/>
          </a:stretch>
        </p:blipFill>
        <p:spPr bwMode="auto">
          <a:xfrm>
            <a:off x="1371600" y="304800"/>
            <a:ext cx="6477000" cy="6248400"/>
          </a:xfrm>
          <a:prstGeom prst="rect">
            <a:avLst/>
          </a:prstGeom>
          <a:noFill/>
          <a:ln w="152400">
            <a:solidFill>
              <a:srgbClr val="99FF33"/>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609600" y="762000"/>
            <a:ext cx="8153400" cy="4508500"/>
          </a:xfrm>
          <a:prstGeom prst="rect">
            <a:avLst/>
          </a:prstGeom>
          <a:solidFill>
            <a:srgbClr val="FFCC00"/>
          </a:solidFill>
          <a:ln w="152400">
            <a:solidFill>
              <a:srgbClr val="FF990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a:latin typeface="Times New Roman" pitchFamily="18" charset="0"/>
                <a:cs typeface="Times New Roman" pitchFamily="18" charset="0"/>
              </a:rPr>
              <a:t>Examples of range brands at Kraft/General Foods include</a:t>
            </a:r>
            <a:r>
              <a:rPr lang="en-US" sz="2400">
                <a:latin typeface="Times New Roman" pitchFamily="18" charset="0"/>
                <a:cs typeface="Times New Roman" pitchFamily="18" charset="0"/>
              </a:rPr>
              <a:t> </a:t>
            </a:r>
          </a:p>
          <a:p>
            <a:pPr eaLnBrk="1" hangingPunct="1"/>
            <a:endParaRPr lang="en-US" sz="2400">
              <a:latin typeface="Times New Roman" pitchFamily="18" charset="0"/>
              <a:cs typeface="Times New Roman" pitchFamily="18" charset="0"/>
            </a:endParaRPr>
          </a:p>
          <a:p>
            <a:pPr eaLnBrk="1" hangingPunct="1">
              <a:buClr>
                <a:srgbClr val="FF9900"/>
              </a:buClr>
              <a:buFont typeface="Wingdings" pitchFamily="2" charset="2"/>
              <a:buChar char="v"/>
            </a:pPr>
            <a:r>
              <a:rPr lang="en-US" sz="3200">
                <a:latin typeface="Times New Roman" pitchFamily="18" charset="0"/>
                <a:cs typeface="Times New Roman" pitchFamily="18" charset="0"/>
              </a:rPr>
              <a:t>Philadelphia (Regular, Herb, Salmon, Dip &amp; Sauce, and others), </a:t>
            </a:r>
          </a:p>
          <a:p>
            <a:pPr eaLnBrk="1" hangingPunct="1">
              <a:buClr>
                <a:srgbClr val="FF9900"/>
              </a:buClr>
              <a:buFont typeface="Wingdings" pitchFamily="2" charset="2"/>
              <a:buChar char="v"/>
            </a:pPr>
            <a:r>
              <a:rPr lang="en-US" sz="3200">
                <a:latin typeface="Times New Roman" pitchFamily="18" charset="0"/>
                <a:cs typeface="Times New Roman" pitchFamily="18" charset="0"/>
              </a:rPr>
              <a:t>Kraft Slices-regular, flavored and others); and </a:t>
            </a:r>
          </a:p>
          <a:p>
            <a:pPr eaLnBrk="1" hangingPunct="1">
              <a:buClr>
                <a:srgbClr val="FF9900"/>
              </a:buClr>
              <a:buFont typeface="Wingdings" pitchFamily="2" charset="2"/>
              <a:buChar char="v"/>
            </a:pPr>
            <a:r>
              <a:rPr lang="en-US" sz="3200">
                <a:latin typeface="Times New Roman" pitchFamily="18" charset="0"/>
                <a:cs typeface="Times New Roman" pitchFamily="18" charset="0"/>
              </a:rPr>
              <a:t>Kraft Mayonnaise-(Real, Yogurt, Mayoliva, and others)</a:t>
            </a:r>
            <a:r>
              <a:rPr lang="en-US" sz="3200">
                <a:latin typeface="Times New Roman" pitchFamily="18"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472</TotalTime>
  <Words>531</Words>
  <Application>Microsoft Office PowerPoint</Application>
  <PresentationFormat>On-screen Show (4:3)</PresentationFormat>
  <Paragraphs>51</Paragraphs>
  <Slides>29</Slides>
  <Notes>0</Notes>
  <HiddenSlides>0</HiddenSlides>
  <MMClips>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Default Design</vt:lpstr>
      <vt:lpstr>CorelDRAW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NIMS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Zeenat</dc:creator>
  <cp:lastModifiedBy>NTS</cp:lastModifiedBy>
  <cp:revision>52</cp:revision>
  <dcterms:created xsi:type="dcterms:W3CDTF">2004-04-21T05:14:47Z</dcterms:created>
  <dcterms:modified xsi:type="dcterms:W3CDTF">2013-12-05T05:52:56Z</dcterms:modified>
</cp:coreProperties>
</file>