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32" r:id="rId1"/>
  </p:sldMasterIdLst>
  <p:notesMasterIdLst>
    <p:notesMasterId r:id="rId31"/>
  </p:notesMasterIdLst>
  <p:handoutMasterIdLst>
    <p:handoutMasterId r:id="rId32"/>
  </p:handoutMasterIdLst>
  <p:sldIdLst>
    <p:sldId id="301" r:id="rId2"/>
    <p:sldId id="328" r:id="rId3"/>
    <p:sldId id="302" r:id="rId4"/>
    <p:sldId id="303" r:id="rId5"/>
    <p:sldId id="329" r:id="rId6"/>
    <p:sldId id="300" r:id="rId7"/>
    <p:sldId id="304" r:id="rId8"/>
    <p:sldId id="306" r:id="rId9"/>
    <p:sldId id="307" r:id="rId10"/>
    <p:sldId id="308" r:id="rId11"/>
    <p:sldId id="330" r:id="rId12"/>
    <p:sldId id="309" r:id="rId13"/>
    <p:sldId id="310" r:id="rId14"/>
    <p:sldId id="331" r:id="rId15"/>
    <p:sldId id="321" r:id="rId16"/>
    <p:sldId id="322" r:id="rId17"/>
    <p:sldId id="311" r:id="rId18"/>
    <p:sldId id="332" r:id="rId19"/>
    <p:sldId id="312" r:id="rId20"/>
    <p:sldId id="313" r:id="rId21"/>
    <p:sldId id="314" r:id="rId22"/>
    <p:sldId id="333" r:id="rId23"/>
    <p:sldId id="315" r:id="rId24"/>
    <p:sldId id="316" r:id="rId25"/>
    <p:sldId id="334" r:id="rId26"/>
    <p:sldId id="318" r:id="rId27"/>
    <p:sldId id="326" r:id="rId28"/>
    <p:sldId id="335" r:id="rId29"/>
    <p:sldId id="327" r:id="rId30"/>
  </p:sldIdLst>
  <p:sldSz cx="9144000" cy="6858000" type="screen4x3"/>
  <p:notesSz cx="6858000" cy="9296400"/>
  <p:custDataLst>
    <p:tags r:id="rId33"/>
  </p:custData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0D2"/>
    <a:srgbClr val="FAF0DC"/>
    <a:srgbClr val="FF0000"/>
    <a:srgbClr val="E30000"/>
    <a:srgbClr val="D9EB6B"/>
    <a:srgbClr val="FF6666"/>
    <a:srgbClr val="667AFF"/>
    <a:srgbClr val="E37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5" autoAdjust="0"/>
    <p:restoredTop sz="94647" autoAdjust="0"/>
  </p:normalViewPr>
  <p:slideViewPr>
    <p:cSldViewPr>
      <p:cViewPr varScale="1">
        <p:scale>
          <a:sx n="71" d="100"/>
          <a:sy n="71" d="100"/>
        </p:scale>
        <p:origin x="-1302" y="-90"/>
      </p:cViewPr>
      <p:guideLst>
        <p:guide orient="horz" pos="255"/>
        <p:guide orient="horz" pos="4065"/>
        <p:guide orient="horz" pos="3884"/>
        <p:guide orient="horz" pos="845"/>
        <p:guide orient="horz" pos="2160"/>
        <p:guide orient="horz" pos="482"/>
        <p:guide pos="249"/>
        <p:guide pos="5520"/>
        <p:guide pos="385"/>
        <p:guide pos="61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752" y="-84"/>
      </p:cViewPr>
      <p:guideLst>
        <p:guide orient="horz" pos="2928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1587" cy="4647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t" anchorCtr="0" compatLnSpc="1">
            <a:prstTxWarp prst="textNoShape">
              <a:avLst/>
            </a:prstTxWarp>
          </a:bodyPr>
          <a:lstStyle>
            <a:lvl1pPr defTabSz="87467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414" y="0"/>
            <a:ext cx="2971587" cy="4647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t" anchorCtr="0" compatLnSpc="1">
            <a:prstTxWarp prst="textNoShape">
              <a:avLst/>
            </a:prstTxWarp>
          </a:bodyPr>
          <a:lstStyle>
            <a:lvl1pPr algn="r" defTabSz="87467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654"/>
            <a:ext cx="2971587" cy="4647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b" anchorCtr="0" compatLnSpc="1">
            <a:prstTxWarp prst="textNoShape">
              <a:avLst/>
            </a:prstTxWarp>
          </a:bodyPr>
          <a:lstStyle>
            <a:lvl1pPr defTabSz="874677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414" y="8831654"/>
            <a:ext cx="2971587" cy="4647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b" anchorCtr="0" compatLnSpc="1">
            <a:prstTxWarp prst="textNoShape">
              <a:avLst/>
            </a:prstTxWarp>
          </a:bodyPr>
          <a:lstStyle>
            <a:lvl1pPr algn="r" defTabSz="874677">
              <a:defRPr sz="1100"/>
            </a:lvl1pPr>
          </a:lstStyle>
          <a:p>
            <a:pPr>
              <a:defRPr/>
            </a:pPr>
            <a:fld id="{FC361D6D-6DBE-44DE-8A77-D949192384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1587" cy="4647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t" anchorCtr="0" compatLnSpc="1">
            <a:prstTxWarp prst="textNoShape">
              <a:avLst/>
            </a:prstTxWarp>
          </a:bodyPr>
          <a:lstStyle>
            <a:lvl1pPr defTabSz="874677">
              <a:defRPr sz="11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414" y="0"/>
            <a:ext cx="2971587" cy="4647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t" anchorCtr="0" compatLnSpc="1">
            <a:prstTxWarp prst="textNoShape">
              <a:avLst/>
            </a:prstTxWarp>
          </a:bodyPr>
          <a:lstStyle>
            <a:lvl1pPr algn="r" defTabSz="874677">
              <a:defRPr sz="11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6913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827" y="4415828"/>
            <a:ext cx="5028347" cy="418419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654"/>
            <a:ext cx="2971587" cy="4647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b" anchorCtr="0" compatLnSpc="1">
            <a:prstTxWarp prst="textNoShape">
              <a:avLst/>
            </a:prstTxWarp>
          </a:bodyPr>
          <a:lstStyle>
            <a:lvl1pPr defTabSz="874677">
              <a:defRPr sz="11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414" y="8831654"/>
            <a:ext cx="2971587" cy="46474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87421" tIns="43711" rIns="87421" bIns="43711" numCol="1" anchor="b" anchorCtr="0" compatLnSpc="1">
            <a:prstTxWarp prst="textNoShape">
              <a:avLst/>
            </a:prstTxWarp>
          </a:bodyPr>
          <a:lstStyle>
            <a:lvl1pPr algn="r" defTabSz="874677">
              <a:defRPr sz="1100"/>
            </a:lvl1pPr>
          </a:lstStyle>
          <a:p>
            <a:pPr>
              <a:defRPr/>
            </a:pPr>
            <a:fld id="{1706DD09-0AD9-4AAF-B5A1-416C9B96E7C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960747B-0EAA-4537-9B52-647F0BF10371}" type="slidenum">
              <a:rPr lang="en-GB" smtClean="0"/>
              <a:pPr/>
              <a:t>1</a:t>
            </a:fld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9D6C4CC-A38F-4C1E-AD46-8CFCD74271D5}" type="slidenum">
              <a:rPr lang="en-GB" smtClean="0"/>
              <a:pPr/>
              <a:t>3</a:t>
            </a:fld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E8B493E-66A4-472D-A88B-A569B0B41897}" type="slidenum">
              <a:rPr lang="en-GB" smtClean="0"/>
              <a:pPr/>
              <a:t>4</a:t>
            </a:fld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2EA5B2F-5CAC-4C92-85C8-3D6D493187A7}" type="slidenum">
              <a:rPr lang="en-GB" smtClean="0"/>
              <a:pPr/>
              <a:t>6</a:t>
            </a:fld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CA8A83A-86D4-4C2F-ACE2-62E8CD3D1DCA}" type="slidenum">
              <a:rPr lang="en-GB" smtClean="0"/>
              <a:pPr/>
              <a:t>7</a:t>
            </a:fld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AA1AE8A-FBD1-4595-A0F2-A0BEE8881A6C}" type="slidenum">
              <a:rPr lang="en-GB" smtClean="0"/>
              <a:pPr/>
              <a:t>8</a:t>
            </a:fld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01F6D0A-9995-4128-9D40-409E54DDAB4E}" type="slidenum">
              <a:rPr lang="en-GB" smtClean="0"/>
              <a:pPr/>
              <a:t>9</a:t>
            </a:fld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57C1242-ADE6-4D03-909A-76353AB52A6B}" type="slidenum">
              <a:rPr lang="en-GB" smtClean="0"/>
              <a:pPr/>
              <a:t>10</a:t>
            </a:fld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997F34-3245-4532-9F77-4D27F5C3B3BE}" type="slidenum">
              <a:rPr lang="en-GB" smtClean="0"/>
              <a:pPr/>
              <a:t>12</a:t>
            </a:fld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89A61FD-4821-4B49-8C0D-CC87FAC93C6D}" type="slidenum">
              <a:rPr lang="en-GB" smtClean="0"/>
              <a:pPr/>
              <a:t>13</a:t>
            </a:fld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97F219A-871A-445A-8088-73A801002B3B}" type="slidenum">
              <a:rPr lang="en-GB" smtClean="0"/>
              <a:pPr/>
              <a:t>15</a:t>
            </a:fld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91C5B79-CAAB-4044-86BC-6A5DEBEA3D77}" type="slidenum">
              <a:rPr lang="en-GB" smtClean="0"/>
              <a:pPr/>
              <a:t>16</a:t>
            </a:fld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43F1962-8E96-4206-B56A-B269D0A2704C}" type="slidenum">
              <a:rPr lang="en-GB" smtClean="0"/>
              <a:pPr/>
              <a:t>17</a:t>
            </a:fld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27B5033-3944-4FB6-B1AF-5FA3368E9CD8}" type="slidenum">
              <a:rPr lang="en-GB" smtClean="0"/>
              <a:pPr/>
              <a:t>19</a:t>
            </a:fld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9322FB8-AE61-41DF-878F-60073B82CDA4}" type="slidenum">
              <a:rPr lang="en-GB" smtClean="0"/>
              <a:pPr/>
              <a:t>20</a:t>
            </a:fld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D6AF867-F27E-4F3F-8AB7-F5BFDB415B2E}" type="slidenum">
              <a:rPr lang="en-GB" smtClean="0"/>
              <a:pPr/>
              <a:t>21</a:t>
            </a:fld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95784D2-1BAF-4858-A368-B529722ACEA6}" type="slidenum">
              <a:rPr lang="en-GB" smtClean="0"/>
              <a:pPr/>
              <a:t>23</a:t>
            </a:fld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E80120B-F3B2-4D60-A4C0-7608865AB0BB}" type="slidenum">
              <a:rPr lang="en-GB" smtClean="0"/>
              <a:pPr/>
              <a:t>24</a:t>
            </a:fld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B135300-B492-48E9-82F8-1EDEE1FEB4C8}" type="slidenum">
              <a:rPr lang="en-GB" smtClean="0"/>
              <a:pPr/>
              <a:t>26</a:t>
            </a:fld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F97E162-C9AB-4064-B762-6DE322AF9E1B}" type="slidenum">
              <a:rPr lang="en-GB" smtClean="0"/>
              <a:pPr/>
              <a:t>27</a:t>
            </a:fld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06488" y="696913"/>
            <a:ext cx="4646612" cy="348615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3278300-F2DB-49DD-8CA9-801152B65BC2}" type="slidenum">
              <a:rPr lang="en-GB" smtClean="0"/>
              <a:pPr/>
              <a:t>29</a:t>
            </a:fld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4F3553-BB02-4108-8008-0819103D50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54D73F-2168-4979-8DAF-255B710D0C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5B43C5-6730-4E5E-ACE8-879EF4F2EFC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64AEDF-E0A1-4311-8168-DB91E0AF17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604159-8F86-4F5E-AFBA-CD59EE1595F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6FA2D1-D474-4708-92ED-543FE6CA7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6C622CE-4966-4822-A2A0-BD48FA0AA5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532AA7-AF08-4594-B711-53623D4121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CA23301-15DE-4F66-8ADC-8DAEF1E168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BF4B9AA-21D8-4133-A461-F74F076BAA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5401FA-DB29-41E5-9968-F7C3A994B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83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83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83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83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83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8388" y="1196975"/>
            <a:ext cx="4114800" cy="4991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09C35B6-D0B0-4716-BEAC-DBAFAA042E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1"/>
          <p:cNvSpPr txBox="1">
            <a:spLocks/>
          </p:cNvSpPr>
          <p:nvPr userDrawn="1"/>
        </p:nvSpPr>
        <p:spPr bwMode="auto">
          <a:xfrm>
            <a:off x="730250" y="188913"/>
            <a:ext cx="768508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 algn="ctr">
              <a:defRPr/>
            </a:pPr>
            <a:r>
              <a:rPr lang="en-US" sz="3200" b="1">
                <a:solidFill>
                  <a:schemeClr val="bg1"/>
                </a:solidFill>
                <a:latin typeface="Arial" charset="0"/>
              </a:rPr>
              <a:t>Click to edit Master title style</a:t>
            </a:r>
          </a:p>
        </p:txBody>
      </p:sp>
      <p:sp>
        <p:nvSpPr>
          <p:cNvPr id="19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rgbClr val="FF3300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 userDrawn="1"/>
        </p:nvSpPr>
        <p:spPr bwMode="auto">
          <a:xfrm>
            <a:off x="250825" y="6524625"/>
            <a:ext cx="864235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r>
              <a:rPr lang="en-US" sz="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Browaeys &amp; Price</a:t>
            </a:r>
            <a:r>
              <a:rPr lang="en-GB" sz="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</a:t>
            </a:r>
            <a:r>
              <a:rPr lang="en-US" sz="800" i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Understanding Cross-Cultural Management</a:t>
            </a:r>
            <a:r>
              <a:rPr lang="en-GB" sz="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, 2</a:t>
            </a:r>
            <a:r>
              <a:rPr lang="en-GB" sz="800" baseline="300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nd</a:t>
            </a:r>
            <a:r>
              <a:rPr lang="en-GB" sz="80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Edition © Pearson Education Limited 2011</a:t>
            </a:r>
          </a:p>
        </p:txBody>
      </p:sp>
      <p:sp>
        <p:nvSpPr>
          <p:cNvPr id="21" name="Text Box 8"/>
          <p:cNvSpPr txBox="1">
            <a:spLocks noChangeArrowheads="1"/>
          </p:cNvSpPr>
          <p:nvPr userDrawn="1"/>
        </p:nvSpPr>
        <p:spPr bwMode="auto">
          <a:xfrm>
            <a:off x="0" y="0"/>
            <a:ext cx="8064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GB" sz="800">
                <a:solidFill>
                  <a:srgbClr val="000000"/>
                </a:solidFill>
                <a:latin typeface="Arial" charset="0"/>
              </a:rPr>
              <a:t>Slide 6.</a:t>
            </a:r>
            <a:fld id="{FBE617F3-557F-4BFD-89BD-11E37E6BCBFC}" type="slidenum">
              <a:rPr lang="en-GB" sz="800">
                <a:solidFill>
                  <a:srgbClr val="000000"/>
                </a:solidFill>
                <a:latin typeface="Arial" charset="0"/>
              </a:rPr>
              <a:pPr algn="ctr">
                <a:defRPr/>
              </a:pPr>
              <a:t>‹#›</a:t>
            </a:fld>
            <a:endParaRPr lang="en-GB" sz="800">
              <a:solidFill>
                <a:srgbClr val="000000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  <p:sldLayoutId id="2147483849" r:id="rId17"/>
    <p:sldLayoutId id="2147483850" r:id="rId18"/>
    <p:sldLayoutId id="2147483851" r:id="rId19"/>
    <p:sldLayoutId id="2147483852" r:id="rId20"/>
    <p:sldLayoutId id="2147483853" r:id="rId21"/>
    <p:sldLayoutId id="2147483854" r:id="rId22"/>
    <p:sldLayoutId id="2147483855" r:id="rId23"/>
    <p:sldLayoutId id="2147483856" r:id="rId24"/>
    <p:sldLayoutId id="2147483857" r:id="rId25"/>
    <p:sldLayoutId id="2147483858" r:id="rId26"/>
    <p:sldLayoutId id="2147483859" r:id="rId27"/>
    <p:sldLayoutId id="2147483860" r:id="rId28"/>
    <p:sldLayoutId id="2147483861" r:id="rId29"/>
    <p:sldLayoutId id="2147483862" r:id="rId30"/>
    <p:sldLayoutId id="2147483864" r:id="rId31"/>
    <p:sldLayoutId id="2147483865" r:id="rId32"/>
    <p:sldLayoutId id="2147483655" r:id="rId33"/>
    <p:sldLayoutId id="2147483654" r:id="rId34"/>
    <p:sldLayoutId id="2147483650" r:id="rId35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ADOBE%20CAPTIVATE\SPRING%202014\MKT771\LECTURE%2027\CBLEC27\Valley%20of%20Jinns%20Medina.wmv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ADOBE%20CAPTIVATE\SPRING%202014\MKT771\LECTURE%2027\CBLEC27\Facebook%23!_-ref_home-0.wm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ADOBE%20CAPTIVATE\SPRING%202014\MKT771\LECTURE%2027\CBLEC27\bmw.wmv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ADOBE%20CAPTIVATE\SPRING%202014\MKT771\LECTURE%2027\CBLEC27\BEETLE2011.wmv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ADOBE%20CAPTIVATE\SPRING%202014\MKT771\LECTURE%2027\CBLEC27\Apple%20ipod%20-%20International%20TVC%20-%20brandsynario.com.wmv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ADOBE%20CAPTIVATE\SPRING%202014\MKT771\LECTURE%2027\CBLEC27\fashion_tips.wmv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ADOBE%20CAPTIVATE\SPRING%202014\MKT771\LECTURE%2027\CBLEC27\Facebook%20(7).wmv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G:\ADOBE%20CAPTIVATE\SPRING%202014\MKT771\LECTURE%2027\CBLEC27\985.wmv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472" y="5357826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chemeClr val="bg1"/>
                </a:solidFill>
              </a:rPr>
              <a:t>Managing CRM Across Cultures – A Marketing Perspective</a:t>
            </a:r>
            <a:endParaRPr lang="en-US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622CE-4966-4822-A2A0-BD48FA0AA5B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Valley of Jinns Medin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357298"/>
            <a:ext cx="6572296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523875" y="1241425"/>
            <a:ext cx="8382000" cy="49911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nl-NL" sz="2600" b="1" dirty="0" smtClean="0"/>
              <a:t>1.</a:t>
            </a:r>
            <a:r>
              <a:rPr lang="nl-NL" sz="2600" dirty="0" smtClean="0"/>
              <a:t> </a:t>
            </a:r>
            <a:r>
              <a:rPr lang="en-GB" sz="2600" b="1" dirty="0" smtClean="0"/>
              <a:t>Setting Objectives and Targets</a:t>
            </a:r>
            <a:r>
              <a:rPr lang="en-GB" sz="2600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dirty="0" smtClean="0"/>
              <a:t>–  Setting up CRM goals and objectives of a brand</a:t>
            </a:r>
            <a:endParaRPr lang="en-GB" sz="26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l-NL" sz="2600" b="1" dirty="0" smtClean="0"/>
              <a:t>2.</a:t>
            </a:r>
            <a:r>
              <a:rPr lang="nl-NL" sz="2600" dirty="0" smtClean="0"/>
              <a:t> </a:t>
            </a:r>
            <a:r>
              <a:rPr lang="en-GB" sz="2600" b="1" dirty="0" smtClean="0"/>
              <a:t>Planning</a:t>
            </a:r>
            <a:r>
              <a:rPr lang="en-GB" sz="2600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dirty="0" smtClean="0"/>
              <a:t>– Organizing actions needed to achieve these goals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/>
              <a:t>3. Organising</a:t>
            </a:r>
            <a:r>
              <a:rPr lang="en-GB" sz="2600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dirty="0" smtClean="0"/>
              <a:t>– allocating resources to accomplish targets</a:t>
            </a:r>
            <a:r>
              <a:rPr lang="en-US" sz="2600" dirty="0" smtClean="0"/>
              <a:t> </a:t>
            </a:r>
            <a:endParaRPr lang="en-GB" sz="26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/>
              <a:t>4.</a:t>
            </a:r>
            <a:r>
              <a:rPr lang="en-GB" sz="2600" dirty="0" smtClean="0"/>
              <a:t> </a:t>
            </a:r>
            <a:r>
              <a:rPr lang="en-GB" sz="2600" b="1" dirty="0" smtClean="0"/>
              <a:t>Directing</a:t>
            </a:r>
            <a:r>
              <a:rPr lang="en-GB" sz="2600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400" dirty="0" smtClean="0"/>
              <a:t>– leading the organization towards its goals</a:t>
            </a:r>
            <a:r>
              <a:rPr lang="en-US" sz="2400" dirty="0" smtClean="0"/>
              <a:t> </a:t>
            </a:r>
            <a:endParaRPr lang="en-GB" sz="2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/>
              <a:t>5.</a:t>
            </a:r>
            <a:r>
              <a:rPr lang="en-GB" sz="2600" dirty="0" smtClean="0"/>
              <a:t> </a:t>
            </a:r>
            <a:r>
              <a:rPr lang="en-GB" sz="2600" b="1" dirty="0" smtClean="0"/>
              <a:t>Controlling</a:t>
            </a:r>
            <a:r>
              <a:rPr lang="en-US" sz="2600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800" dirty="0" smtClean="0"/>
              <a:t>–</a:t>
            </a:r>
            <a:r>
              <a:rPr lang="en-GB" sz="2600" dirty="0" smtClean="0"/>
              <a:t> Monitoring performance of the </a:t>
            </a:r>
            <a:r>
              <a:rPr lang="en-US" sz="2600" dirty="0" smtClean="0"/>
              <a:t>brand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14325"/>
            <a:ext cx="8316912" cy="5794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dirty="0" smtClean="0"/>
              <a:t>CRM tasks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265238"/>
            <a:ext cx="8382000" cy="4991100"/>
          </a:xfrm>
        </p:spPr>
        <p:txBody>
          <a:bodyPr>
            <a:normAutofit/>
          </a:bodyPr>
          <a:lstStyle/>
          <a:p>
            <a:pPr marL="368300" indent="-368300" eaLnBrk="1" hangingPunct="1">
              <a:lnSpc>
                <a:spcPct val="90000"/>
              </a:lnSpc>
            </a:pPr>
            <a:r>
              <a:rPr lang="en-GB" smtClean="0"/>
              <a:t>The way</a:t>
            </a:r>
            <a:r>
              <a:rPr lang="en-US" smtClean="0"/>
              <a:t> </a:t>
            </a:r>
            <a:r>
              <a:rPr lang="en-GB" smtClean="0"/>
              <a:t>tasks and responsibilities are performed will be examined in the light of key number of cultural values (model of culture). </a:t>
            </a:r>
          </a:p>
          <a:p>
            <a:pPr marL="368300" indent="-368300" eaLnBrk="1" hangingPunct="1">
              <a:lnSpc>
                <a:spcPct val="90000"/>
              </a:lnSpc>
            </a:pPr>
            <a:r>
              <a:rPr lang="en-US" smtClean="0"/>
              <a:t>These cultural values emerged from cultural dimensions found by scholars.</a:t>
            </a:r>
          </a:p>
          <a:p>
            <a:pPr marL="368300" indent="-368300" eaLnBrk="1" hangingPunct="1">
              <a:lnSpc>
                <a:spcPct val="90000"/>
              </a:lnSpc>
            </a:pPr>
            <a:r>
              <a:rPr lang="en-US" smtClean="0"/>
              <a:t>Eight cultural value orientations have a considerable influence on the way managers perform their activities.</a:t>
            </a:r>
          </a:p>
          <a:p>
            <a:pPr marL="368300" indent="-368300" eaLnBrk="1" hangingPunct="1">
              <a:lnSpc>
                <a:spcPct val="90000"/>
              </a:lnSpc>
            </a:pPr>
            <a:r>
              <a:rPr lang="en-GB" smtClean="0"/>
              <a:t>These cultural value orientations will be examined together with their impact on the management activities. </a:t>
            </a:r>
            <a:endParaRPr lang="en-US" smtClean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309563"/>
            <a:ext cx="8382000" cy="5232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nl-NL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Effect of cultural values on marketing</a:t>
            </a:r>
            <a:endPara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acebook#!_-ref_home-0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142984"/>
            <a:ext cx="6453222" cy="48399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214282" y="5929330"/>
            <a:ext cx="85344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GB" sz="1050" i="1" dirty="0" smtClean="0">
                <a:latin typeface="Arial" charset="0"/>
              </a:rPr>
              <a:t>Source</a:t>
            </a:r>
            <a:r>
              <a:rPr lang="en-GB" sz="1050" dirty="0">
                <a:latin typeface="Arial" charset="0"/>
              </a:rPr>
              <a:t>: Adapted from Doing Business Internationally, Participant Workbook: 2.3</a:t>
            </a:r>
          </a:p>
        </p:txBody>
      </p:sp>
      <p:sp>
        <p:nvSpPr>
          <p:cNvPr id="7171" name="Rectangle 7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12738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nl-NL" sz="3200" b="1" dirty="0" smtClean="0"/>
              <a:t>Model of culture</a:t>
            </a:r>
            <a:endParaRPr lang="en-US" sz="3200" b="1" dirty="0" smtClean="0"/>
          </a:p>
        </p:txBody>
      </p:sp>
      <p:pic>
        <p:nvPicPr>
          <p:cNvPr id="7172" name="Picture 7" descr="M06NF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863" y="2071678"/>
            <a:ext cx="8339137" cy="2814638"/>
          </a:xfrm>
          <a:prstGeom prst="rect">
            <a:avLst/>
          </a:prstGeom>
          <a:ln w="57150">
            <a:solidFill>
              <a:srgbClr val="92D05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504825" y="1212850"/>
            <a:ext cx="8382000" cy="4795838"/>
          </a:xfrm>
        </p:spPr>
        <p:txBody>
          <a:bodyPr>
            <a:spAutoFit/>
          </a:bodyPr>
          <a:lstStyle/>
          <a:p>
            <a:pPr eaLnBrk="1" hangingPunct="1"/>
            <a:r>
              <a:rPr lang="en-GB" sz="2800" smtClean="0"/>
              <a:t>Different cultures have different perceptions of time according to their environment, history, traditions and general practices.</a:t>
            </a:r>
            <a:r>
              <a:rPr lang="en-US" sz="2800" smtClean="0"/>
              <a:t> </a:t>
            </a:r>
          </a:p>
          <a:p>
            <a:pPr eaLnBrk="1" hangingPunct="1"/>
            <a:r>
              <a:rPr lang="en-GB" sz="2800" smtClean="0"/>
              <a:t>Hall and Hall (1990) distinguish two prominent time systems that are of particular relevance to management: </a:t>
            </a:r>
          </a:p>
          <a:p>
            <a:pPr eaLnBrk="1" hangingPunct="1"/>
            <a:r>
              <a:rPr lang="en-GB" sz="2800" b="1" smtClean="0"/>
              <a:t>Monochronic</a:t>
            </a:r>
          </a:p>
          <a:p>
            <a:pPr lvl="1" eaLnBrk="1" hangingPunct="1"/>
            <a:r>
              <a:rPr lang="en-GB" sz="2600" smtClean="0"/>
              <a:t>time is used in a linear way: one activity at a time </a:t>
            </a:r>
          </a:p>
          <a:p>
            <a:pPr eaLnBrk="1" hangingPunct="1"/>
            <a:r>
              <a:rPr lang="en-GB" sz="2800" b="1" smtClean="0"/>
              <a:t>Polychronic</a:t>
            </a:r>
            <a:r>
              <a:rPr lang="en-GB" sz="2800" smtClean="0"/>
              <a:t> </a:t>
            </a:r>
          </a:p>
          <a:p>
            <a:pPr lvl="1" eaLnBrk="1" hangingPunct="1"/>
            <a:r>
              <a:rPr lang="en-GB" sz="2600" smtClean="0"/>
              <a:t>people tend to focus on multiple tasks.</a:t>
            </a:r>
            <a:r>
              <a:rPr lang="en-US" sz="2600" smtClean="0"/>
              <a:t> </a:t>
            </a:r>
          </a:p>
        </p:txBody>
      </p:sp>
      <p:sp>
        <p:nvSpPr>
          <p:cNvPr id="8195" name="Rectangle 2"/>
          <p:cNvSpPr txBox="1">
            <a:spLocks noChangeArrowheads="1"/>
          </p:cNvSpPr>
          <p:nvPr/>
        </p:nvSpPr>
        <p:spPr bwMode="auto">
          <a:xfrm>
            <a:off x="414338" y="309563"/>
            <a:ext cx="8316912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nl-NL" sz="3200" b="1" dirty="0">
                <a:latin typeface="Arial" charset="0"/>
              </a:rPr>
              <a:t>Time focus</a:t>
            </a:r>
            <a:endParaRPr lang="en-US" sz="32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85750" y="1225550"/>
            <a:ext cx="4572000" cy="4281488"/>
          </a:xfrm>
        </p:spPr>
        <p:txBody>
          <a:bodyPr>
            <a:spAutoFit/>
          </a:bodyPr>
          <a:lstStyle/>
          <a:p>
            <a:pPr marL="495300" indent="-495300" eaLnBrk="1" hangingPunct="1"/>
            <a:r>
              <a:rPr lang="nl-NL" b="1" smtClean="0"/>
              <a:t>Monochronic cultures</a:t>
            </a:r>
          </a:p>
          <a:p>
            <a:pPr marL="495300" indent="-495300" eaLnBrk="1" hangingPunct="1">
              <a:buFontTx/>
              <a:buNone/>
            </a:pPr>
            <a:endParaRPr lang="nl-NL" sz="2600" b="1" smtClean="0"/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Making schedules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Linear and task-focused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Concerns focused on shorter term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Distribution of detailed information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Use control systems and strict deadlines</a:t>
            </a:r>
            <a:endParaRPr lang="en-US" sz="2400" smtClean="0"/>
          </a:p>
        </p:txBody>
      </p:sp>
      <p:sp>
        <p:nvSpPr>
          <p:cNvPr id="922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787900" y="1223963"/>
            <a:ext cx="4205288" cy="4281487"/>
          </a:xfrm>
        </p:spPr>
        <p:txBody>
          <a:bodyPr>
            <a:spAutoFit/>
          </a:bodyPr>
          <a:lstStyle/>
          <a:p>
            <a:pPr marL="495300" indent="-495300" eaLnBrk="1" hangingPunct="1"/>
            <a:r>
              <a:rPr lang="nl-NL" b="1" smtClean="0"/>
              <a:t>Polychronic cultures</a:t>
            </a:r>
          </a:p>
          <a:p>
            <a:pPr marL="495300" indent="-495300" eaLnBrk="1" hangingPunct="1">
              <a:buFontTx/>
              <a:buNone/>
            </a:pPr>
            <a:endParaRPr lang="nl-NL" sz="2600" b="1" smtClean="0"/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Relationship in planning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More holistic and people-focused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Focus on longer term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Sharing of implicit knowledge/information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nl-NL" sz="2400" smtClean="0"/>
              <a:t>Flexible control systems involving people</a:t>
            </a:r>
            <a:endParaRPr lang="en-US" sz="2400" smtClean="0"/>
          </a:p>
        </p:txBody>
      </p:sp>
      <p:sp>
        <p:nvSpPr>
          <p:cNvPr id="9218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12738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Time focus and management tasks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196975"/>
            <a:ext cx="8382000" cy="3281363"/>
          </a:xfrm>
        </p:spPr>
        <p:txBody>
          <a:bodyPr>
            <a:spAutoFit/>
          </a:bodyPr>
          <a:lstStyle/>
          <a:p>
            <a:pPr eaLnBrk="1" hangingPunct="1">
              <a:buFontTx/>
              <a:buNone/>
            </a:pPr>
            <a:r>
              <a:rPr lang="nl-NL" sz="2800" b="1" smtClean="0"/>
              <a:t>Past, present, future</a:t>
            </a:r>
          </a:p>
          <a:p>
            <a:pPr eaLnBrk="1" hangingPunct="1"/>
            <a:r>
              <a:rPr lang="nl-NL" sz="2800" smtClean="0"/>
              <a:t>Cultures focused on the:</a:t>
            </a:r>
          </a:p>
          <a:p>
            <a:pPr marL="641350" lvl="1" indent="-273050" eaLnBrk="1" hangingPunct="1"/>
            <a:r>
              <a:rPr lang="nl-NL" sz="2600" b="1" smtClean="0"/>
              <a:t>Past</a:t>
            </a:r>
            <a:r>
              <a:rPr lang="nl-NL" sz="2600" smtClean="0"/>
              <a:t>: upholding tradition in line with the history of the company</a:t>
            </a:r>
          </a:p>
          <a:p>
            <a:pPr marL="641350" lvl="1" indent="-273050" eaLnBrk="1" hangingPunct="1"/>
            <a:r>
              <a:rPr lang="nl-NL" sz="2600" b="1" smtClean="0"/>
              <a:t>Present</a:t>
            </a:r>
            <a:r>
              <a:rPr lang="nl-NL" sz="2600" smtClean="0"/>
              <a:t>: quick results and short-term gain</a:t>
            </a:r>
          </a:p>
          <a:p>
            <a:pPr marL="641350" lvl="1" indent="-273050" eaLnBrk="1" hangingPunct="1"/>
            <a:r>
              <a:rPr lang="nl-NL" sz="2600" b="1" smtClean="0"/>
              <a:t>Future</a:t>
            </a:r>
            <a:r>
              <a:rPr lang="nl-NL" sz="2600" smtClean="0"/>
              <a:t>: plans are assessed in the light of expected future benefit.</a:t>
            </a:r>
            <a:endParaRPr lang="en-US" sz="2600" smtClean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00113" y="314325"/>
            <a:ext cx="8243887" cy="5794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Time orientation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11175" y="1252538"/>
            <a:ext cx="4114800" cy="4511675"/>
          </a:xfrm>
        </p:spPr>
        <p:txBody>
          <a:bodyPr>
            <a:spAutoFit/>
          </a:bodyPr>
          <a:lstStyle/>
          <a:p>
            <a:pPr marL="495300" indent="-495300" eaLnBrk="1" hangingPunct="1">
              <a:lnSpc>
                <a:spcPct val="90000"/>
              </a:lnSpc>
            </a:pPr>
            <a:r>
              <a:rPr lang="nl-NL" b="1" smtClean="0"/>
              <a:t>Past-oriented cultures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Building in long-term time frames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Past goals guide the process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Slower in adapting criteria by selection 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Continuation of the company’s values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Develop performance in keeping customary goals</a:t>
            </a:r>
            <a:endParaRPr lang="en-US" sz="2400" smtClean="0"/>
          </a:p>
        </p:txBody>
      </p:sp>
      <p:sp>
        <p:nvSpPr>
          <p:cNvPr id="1126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711700" y="1262063"/>
            <a:ext cx="4114800" cy="4511675"/>
          </a:xfrm>
        </p:spPr>
        <p:txBody>
          <a:bodyPr>
            <a:spAutoFit/>
          </a:bodyPr>
          <a:lstStyle/>
          <a:p>
            <a:pPr marL="495300" indent="-495300" eaLnBrk="1" hangingPunct="1">
              <a:lnSpc>
                <a:spcPct val="90000"/>
              </a:lnSpc>
            </a:pPr>
            <a:r>
              <a:rPr lang="nl-NL" b="1" smtClean="0"/>
              <a:t>Future-oriented cultures</a:t>
            </a:r>
            <a:endParaRPr lang="nl-NL" sz="2600" b="1" smtClean="0"/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Long-term plans and results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Co-ordinated to meet longer-range goals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Selection to meet long-term business goals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Achieving long-term benefits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Develop objectives in the long-term context</a:t>
            </a:r>
            <a:endParaRPr lang="en-US" sz="2400" smtClean="0"/>
          </a:p>
        </p:txBody>
      </p:sp>
      <p:sp>
        <p:nvSpPr>
          <p:cNvPr id="11266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12738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Time orientation and management tasks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mw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214546" y="1571612"/>
            <a:ext cx="5048285" cy="3786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511175" y="1219200"/>
            <a:ext cx="8632825" cy="3452813"/>
          </a:xfrm>
        </p:spPr>
        <p:txBody>
          <a:bodyPr>
            <a:spAutoFit/>
          </a:bodyPr>
          <a:lstStyle/>
          <a:p>
            <a:pPr marL="0" indent="0" eaLnBrk="1" hangingPunct="1">
              <a:buFontTx/>
              <a:buNone/>
              <a:tabLst>
                <a:tab pos="344488" algn="l"/>
              </a:tabLst>
              <a:defRPr/>
            </a:pPr>
            <a:r>
              <a:rPr lang="nl-NL" sz="2800" b="1" dirty="0" smtClean="0"/>
              <a:t>Power value orientation</a:t>
            </a:r>
            <a:r>
              <a:rPr lang="nl-NL" sz="2800" dirty="0" smtClean="0"/>
              <a:t>: the extent to which a society expect or accept that power is distributed unequally.</a:t>
            </a:r>
          </a:p>
          <a:p>
            <a:pPr marL="0" indent="0" eaLnBrk="1" hangingPunct="1">
              <a:tabLst>
                <a:tab pos="344488" algn="l"/>
              </a:tabLst>
              <a:defRPr/>
            </a:pPr>
            <a:r>
              <a:rPr lang="nl-NL" b="1" dirty="0" smtClean="0"/>
              <a:t>	</a:t>
            </a:r>
            <a:r>
              <a:rPr lang="nl-NL" sz="2800" b="1" dirty="0" smtClean="0"/>
              <a:t>Hierarchy</a:t>
            </a:r>
          </a:p>
          <a:p>
            <a:pPr marL="400050" lvl="1" indent="-44450" eaLnBrk="1" hangingPunct="1">
              <a:buFont typeface="Arial" pitchFamily="34" charset="0"/>
              <a:buChar char="–"/>
              <a:tabLst>
                <a:tab pos="344488" algn="l"/>
              </a:tabLst>
              <a:defRPr/>
            </a:pPr>
            <a:r>
              <a:rPr lang="en-GB" sz="2600" dirty="0" smtClean="0"/>
              <a:t> </a:t>
            </a:r>
            <a:r>
              <a:rPr lang="nl-NL" sz="2600" dirty="0" smtClean="0"/>
              <a:t>Level of power and authority are strictly marked</a:t>
            </a:r>
          </a:p>
          <a:p>
            <a:pPr marL="0" indent="0" eaLnBrk="1" hangingPunct="1">
              <a:tabLst>
                <a:tab pos="344488" algn="l"/>
              </a:tabLst>
              <a:defRPr/>
            </a:pPr>
            <a:r>
              <a:rPr lang="nl-NL" sz="2800" dirty="0" smtClean="0"/>
              <a:t>	</a:t>
            </a:r>
            <a:r>
              <a:rPr lang="nl-NL" sz="2800" b="1" dirty="0" smtClean="0"/>
              <a:t>Equality</a:t>
            </a:r>
          </a:p>
          <a:p>
            <a:pPr marL="628650" lvl="1" indent="-273050" eaLnBrk="1" hangingPunct="1">
              <a:tabLst>
                <a:tab pos="344488" algn="l"/>
              </a:tabLst>
              <a:defRPr/>
            </a:pPr>
            <a:r>
              <a:rPr lang="nl-NL" sz="2600" dirty="0" smtClean="0"/>
              <a:t>Status and formal position have less influence. </a:t>
            </a:r>
            <a:endParaRPr lang="en-US" sz="2600" dirty="0" smtClean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00113" y="309563"/>
            <a:ext cx="8243887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Power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06413" y="1265238"/>
            <a:ext cx="4114800" cy="49911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l-NL" b="1" smtClean="0"/>
              <a:t>Hierarchy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l-NL" sz="2400" smtClean="0"/>
              <a:t>1.More autocratic or paternalistic planning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l-NL" sz="2400" smtClean="0"/>
              <a:t>2. Organizational structure is tightly controlled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l-NL" sz="2400" smtClean="0"/>
              <a:t>3. Subordinates expect bosses to take initiatives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l-NL" sz="2400" smtClean="0"/>
              <a:t>4. Employees like being closely supervised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nl-NL" sz="2400" smtClean="0"/>
              <a:t>5. Employees prefer the personal control of superiors</a:t>
            </a:r>
            <a:endParaRPr lang="en-US" sz="2400" smtClean="0"/>
          </a:p>
        </p:txBody>
      </p:sp>
      <p:sp>
        <p:nvSpPr>
          <p:cNvPr id="13316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716463" y="1281113"/>
            <a:ext cx="4276725" cy="4991100"/>
          </a:xfrm>
        </p:spPr>
        <p:txBody>
          <a:bodyPr/>
          <a:lstStyle/>
          <a:p>
            <a:pPr marL="495300" indent="-495300" eaLnBrk="1" hangingPunct="1">
              <a:lnSpc>
                <a:spcPct val="90000"/>
              </a:lnSpc>
            </a:pPr>
            <a:r>
              <a:rPr lang="nl-NL" b="1" smtClean="0"/>
              <a:t>Equality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More participative planning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Organizational structure encourages individual autonomy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Work relations should not be strictly prescribed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Managers exhibit consultative style</a:t>
            </a:r>
          </a:p>
          <a:p>
            <a:pPr marL="495300" indent="-495300" eaLnBrk="1" hangingPunct="1">
              <a:lnSpc>
                <a:spcPct val="90000"/>
              </a:lnSpc>
              <a:buFontTx/>
              <a:buAutoNum type="arabicPeriod"/>
            </a:pPr>
            <a:r>
              <a:rPr lang="nl-NL" sz="2400" smtClean="0"/>
              <a:t>Subordinates develop performance objectives with their bosses</a:t>
            </a:r>
            <a:endParaRPr lang="en-US" sz="2400" smtClean="0"/>
          </a:p>
        </p:txBody>
      </p:sp>
      <p:sp>
        <p:nvSpPr>
          <p:cNvPr id="13314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09563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Power and management tasks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EETLE201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00166" y="135729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506413" y="1201738"/>
            <a:ext cx="8382000" cy="5284787"/>
          </a:xfrm>
        </p:spPr>
        <p:txBody>
          <a:bodyPr>
            <a:spAutoFit/>
          </a:bodyPr>
          <a:lstStyle/>
          <a:p>
            <a:pPr marL="368300" indent="-368300" eaLnBrk="1" hangingPunct="1">
              <a:defRPr/>
            </a:pPr>
            <a:r>
              <a:rPr lang="en-GB" b="1" dirty="0" smtClean="0"/>
              <a:t>Competitive</a:t>
            </a:r>
            <a:r>
              <a:rPr lang="en-GB" dirty="0" smtClean="0"/>
              <a:t> </a:t>
            </a:r>
          </a:p>
          <a:p>
            <a:pPr marL="368300" indent="-368300" eaLnBrk="1" hangingPunct="1">
              <a:buFontTx/>
              <a:buNone/>
              <a:defRPr/>
            </a:pPr>
            <a:r>
              <a:rPr lang="en-GB" sz="3200" dirty="0" smtClean="0"/>
              <a:t>	</a:t>
            </a:r>
            <a:r>
              <a:rPr lang="en-GB" sz="2800" dirty="0" smtClean="0"/>
              <a:t>When competitiveness is valued, the culture is focused on: </a:t>
            </a:r>
          </a:p>
          <a:p>
            <a:pPr marL="700088" lvl="1" indent="-320675" eaLnBrk="1" hangingPunct="1">
              <a:buFont typeface="Arial" charset="0"/>
              <a:buChar char="–"/>
              <a:defRPr/>
            </a:pPr>
            <a:r>
              <a:rPr lang="en-GB" sz="2600" dirty="0" smtClean="0"/>
              <a:t>acquiring wealth</a:t>
            </a:r>
          </a:p>
          <a:p>
            <a:pPr marL="700088" lvl="1" indent="-320675" eaLnBrk="1" hangingPunct="1">
              <a:buFont typeface="Arial" charset="0"/>
              <a:buChar char="–"/>
              <a:defRPr/>
            </a:pPr>
            <a:r>
              <a:rPr lang="en-GB" sz="2600" dirty="0" smtClean="0"/>
              <a:t>performing well</a:t>
            </a:r>
          </a:p>
          <a:p>
            <a:pPr marL="700088" lvl="1" indent="-320675" eaLnBrk="1" hangingPunct="1">
              <a:buFont typeface="Arial" charset="0"/>
              <a:buChar char="–"/>
              <a:defRPr/>
            </a:pPr>
            <a:r>
              <a:rPr lang="en-GB" sz="2600" dirty="0" smtClean="0"/>
              <a:t>achieving ambitions.</a:t>
            </a:r>
          </a:p>
          <a:p>
            <a:pPr marL="368300" indent="-368300" eaLnBrk="1" hangingPunct="1">
              <a:defRPr/>
            </a:pPr>
            <a:r>
              <a:rPr lang="en-GB" b="1" dirty="0" smtClean="0"/>
              <a:t>Co-operative</a:t>
            </a:r>
          </a:p>
          <a:p>
            <a:pPr marL="700088" lvl="1" indent="-331788" eaLnBrk="1" hangingPunct="1">
              <a:defRPr/>
            </a:pPr>
            <a:r>
              <a:rPr lang="en-GB" sz="2600" dirty="0" smtClean="0"/>
              <a:t>Competition is not considered to be the main purpose of business</a:t>
            </a:r>
          </a:p>
          <a:p>
            <a:pPr marL="700088" lvl="1" indent="-331788" eaLnBrk="1" hangingPunct="1">
              <a:defRPr/>
            </a:pPr>
            <a:r>
              <a:rPr lang="en-GB" sz="2600" dirty="0" smtClean="0"/>
              <a:t>Stress is on the quality of life, relationships and consensus.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09563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Competitiveness (Competition)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11175" y="1214438"/>
            <a:ext cx="4259263" cy="4991100"/>
          </a:xfrm>
        </p:spPr>
        <p:txBody>
          <a:bodyPr/>
          <a:lstStyle/>
          <a:p>
            <a:pPr eaLnBrk="1" hangingPunct="1"/>
            <a:r>
              <a:rPr lang="nl-NL" b="1" smtClean="0"/>
              <a:t>Competitive</a:t>
            </a:r>
          </a:p>
          <a:p>
            <a:pPr eaLnBrk="1" hangingPunct="1">
              <a:buFontTx/>
              <a:buNone/>
            </a:pPr>
            <a:r>
              <a:rPr lang="en-GB" sz="2400" b="1" smtClean="0"/>
              <a:t>1. </a:t>
            </a:r>
            <a:r>
              <a:rPr lang="en-GB" sz="2400" smtClean="0"/>
              <a:t>Task performance when implementing plans.</a:t>
            </a:r>
            <a:r>
              <a:rPr lang="en-US" sz="2400" smtClean="0"/>
              <a:t> </a:t>
            </a:r>
          </a:p>
          <a:p>
            <a:pPr eaLnBrk="1" hangingPunct="1">
              <a:buFontTx/>
              <a:buNone/>
            </a:pPr>
            <a:r>
              <a:rPr lang="en-GB" sz="2400" b="1" smtClean="0"/>
              <a:t>2. </a:t>
            </a:r>
            <a:r>
              <a:rPr lang="en-GB" sz="2400" smtClean="0"/>
              <a:t>Managers have more of a leadership role.</a:t>
            </a:r>
            <a:r>
              <a:rPr lang="en-US" sz="2400" smtClean="0"/>
              <a:t> </a:t>
            </a:r>
          </a:p>
          <a:p>
            <a:pPr eaLnBrk="1" hangingPunct="1">
              <a:buFontTx/>
              <a:buNone/>
            </a:pPr>
            <a:r>
              <a:rPr lang="en-GB" sz="2400" b="1" smtClean="0"/>
              <a:t>3. </a:t>
            </a:r>
            <a:r>
              <a:rPr lang="en-GB" sz="2400" smtClean="0"/>
              <a:t>Selection of employees on ability to act independently.</a:t>
            </a:r>
            <a:r>
              <a:rPr lang="en-US" sz="2400" smtClean="0"/>
              <a:t> </a:t>
            </a:r>
          </a:p>
          <a:p>
            <a:pPr eaLnBrk="1" hangingPunct="1">
              <a:buFontTx/>
              <a:buNone/>
            </a:pPr>
            <a:r>
              <a:rPr lang="en-GB" sz="2400" b="1" smtClean="0"/>
              <a:t>4. </a:t>
            </a:r>
            <a:r>
              <a:rPr lang="en-GB" sz="2400" smtClean="0"/>
              <a:t>The leader’s role is to track and reward achievement.</a:t>
            </a:r>
            <a:r>
              <a:rPr lang="en-US" sz="2400" smtClean="0"/>
              <a:t> </a:t>
            </a:r>
          </a:p>
          <a:p>
            <a:pPr eaLnBrk="1" hangingPunct="1">
              <a:buFontTx/>
              <a:buNone/>
            </a:pPr>
            <a:r>
              <a:rPr lang="en-GB" sz="2400" b="1" smtClean="0"/>
              <a:t>5.</a:t>
            </a:r>
            <a:r>
              <a:rPr lang="en-GB" sz="2400" smtClean="0"/>
              <a:t> Preferred control systems are performance-based.</a:t>
            </a:r>
            <a:endParaRPr lang="en-US" sz="2400" smtClean="0"/>
          </a:p>
        </p:txBody>
      </p:sp>
      <p:sp>
        <p:nvSpPr>
          <p:cNvPr id="15364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787900" y="1219200"/>
            <a:ext cx="4205288" cy="5265738"/>
          </a:xfrm>
        </p:spPr>
        <p:txBody>
          <a:bodyPr>
            <a:spAutoFit/>
          </a:bodyPr>
          <a:lstStyle/>
          <a:p>
            <a:pPr eaLnBrk="1" hangingPunct="1"/>
            <a:r>
              <a:rPr lang="nl-NL" b="1" smtClean="0"/>
              <a:t>Co-operative</a:t>
            </a:r>
          </a:p>
          <a:p>
            <a:pPr eaLnBrk="1" hangingPunct="1">
              <a:buFontTx/>
              <a:buNone/>
            </a:pPr>
            <a:r>
              <a:rPr lang="en-GB" sz="2200" b="1" smtClean="0"/>
              <a:t>1.</a:t>
            </a:r>
            <a:r>
              <a:rPr lang="en-GB" sz="2200" smtClean="0"/>
              <a:t> </a:t>
            </a:r>
            <a:r>
              <a:rPr lang="en-GB" sz="2400" smtClean="0"/>
              <a:t>Maintaining relationships in plan implementation.</a:t>
            </a:r>
          </a:p>
          <a:p>
            <a:pPr eaLnBrk="1" hangingPunct="1">
              <a:buFontTx/>
              <a:buNone/>
            </a:pPr>
            <a:r>
              <a:rPr lang="en-US" sz="2400" b="1" smtClean="0"/>
              <a:t>2.</a:t>
            </a:r>
            <a:r>
              <a:rPr lang="en-US" sz="2400" smtClean="0"/>
              <a:t> </a:t>
            </a:r>
            <a:r>
              <a:rPr lang="en-GB" sz="2400" smtClean="0"/>
              <a:t>Managers have more of a facilitating role.</a:t>
            </a:r>
            <a:r>
              <a:rPr lang="en-US" sz="2400" smtClean="0"/>
              <a:t> </a:t>
            </a:r>
          </a:p>
          <a:p>
            <a:pPr eaLnBrk="1" hangingPunct="1">
              <a:buFontTx/>
              <a:buNone/>
            </a:pPr>
            <a:r>
              <a:rPr lang="en-GB" sz="2400" b="1" smtClean="0"/>
              <a:t>3.</a:t>
            </a:r>
            <a:r>
              <a:rPr lang="en-GB" sz="2400" smtClean="0"/>
              <a:t> Employees elected on ability to work well in groups.</a:t>
            </a:r>
            <a:r>
              <a:rPr lang="en-US" sz="2400" smtClean="0"/>
              <a:t> </a:t>
            </a:r>
          </a:p>
          <a:p>
            <a:pPr eaLnBrk="1" hangingPunct="1">
              <a:buFontTx/>
              <a:buNone/>
            </a:pPr>
            <a:r>
              <a:rPr lang="en-GB" sz="2400" b="1" smtClean="0"/>
              <a:t>4. </a:t>
            </a:r>
            <a:r>
              <a:rPr lang="en-GB" sz="2400" smtClean="0"/>
              <a:t>The leader’s role is to facilitate relationships.</a:t>
            </a:r>
            <a:r>
              <a:rPr lang="en-US" sz="2400" smtClean="0"/>
              <a:t> </a:t>
            </a:r>
          </a:p>
          <a:p>
            <a:pPr eaLnBrk="1" hangingPunct="1">
              <a:buFontTx/>
              <a:buNone/>
            </a:pPr>
            <a:r>
              <a:rPr lang="en-GB" sz="2400" b="1" smtClean="0"/>
              <a:t>5. </a:t>
            </a:r>
            <a:r>
              <a:rPr lang="en-GB" sz="2400" smtClean="0"/>
              <a:t>Task performance is recognized as a standard for success</a:t>
            </a:r>
            <a:r>
              <a:rPr lang="en-GB" sz="2200" smtClean="0"/>
              <a:t>. </a:t>
            </a:r>
            <a:endParaRPr lang="en-US" sz="2200" smtClean="0"/>
          </a:p>
        </p:txBody>
      </p:sp>
      <p:sp>
        <p:nvSpPr>
          <p:cNvPr id="15362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09563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Competition and management tasks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46100" y="1208088"/>
            <a:ext cx="8382000" cy="5035550"/>
          </a:xfrm>
        </p:spPr>
        <p:txBody>
          <a:bodyPr>
            <a:spAutoFit/>
          </a:bodyPr>
          <a:lstStyle/>
          <a:p>
            <a:pPr eaLnBrk="1" hangingPunct="1">
              <a:buFontTx/>
              <a:buNone/>
              <a:defRPr/>
            </a:pPr>
            <a:r>
              <a:rPr lang="nl-NL" dirty="0" smtClean="0"/>
              <a:t>   Human expression as resulting in some form of activity:</a:t>
            </a:r>
          </a:p>
          <a:p>
            <a:pPr eaLnBrk="1" hangingPunct="1">
              <a:defRPr/>
            </a:pPr>
            <a:r>
              <a:rPr lang="nl-NL" b="1" dirty="0" smtClean="0"/>
              <a:t>Doing</a:t>
            </a:r>
          </a:p>
          <a:p>
            <a:pPr eaLnBrk="1" hangingPunct="1">
              <a:buFontTx/>
              <a:buNone/>
              <a:defRPr/>
            </a:pPr>
            <a:r>
              <a:rPr lang="nl-NL" sz="2800" dirty="0" smtClean="0"/>
              <a:t>	The stress in doing cultures is placed on:</a:t>
            </a:r>
          </a:p>
          <a:p>
            <a:pPr marL="712788" lvl="1" indent="-392113" eaLnBrk="1" hangingPunct="1">
              <a:buFont typeface="Arial" charset="0"/>
              <a:buChar char="–"/>
              <a:defRPr/>
            </a:pPr>
            <a:r>
              <a:rPr lang="nl-NL" sz="2600" dirty="0" smtClean="0"/>
              <a:t>action </a:t>
            </a:r>
          </a:p>
          <a:p>
            <a:pPr marL="712788" lvl="1" indent="-392113" eaLnBrk="1" hangingPunct="1">
              <a:buFont typeface="Arial" charset="0"/>
              <a:buChar char="–"/>
              <a:defRPr/>
            </a:pPr>
            <a:r>
              <a:rPr lang="nl-NL" sz="2600" dirty="0" smtClean="0"/>
              <a:t>achieving personal goals. </a:t>
            </a:r>
          </a:p>
          <a:p>
            <a:pPr eaLnBrk="1" hangingPunct="1">
              <a:defRPr/>
            </a:pPr>
            <a:r>
              <a:rPr lang="nl-NL" b="1" dirty="0" smtClean="0"/>
              <a:t>Being</a:t>
            </a:r>
          </a:p>
          <a:p>
            <a:pPr marL="320675" indent="-320675" eaLnBrk="1" hangingPunct="1">
              <a:buFontTx/>
              <a:buNone/>
              <a:defRPr/>
            </a:pPr>
            <a:r>
              <a:rPr lang="nl-NL" sz="2800" dirty="0" smtClean="0"/>
              <a:t>	The stress is placed on:</a:t>
            </a:r>
          </a:p>
          <a:p>
            <a:pPr marL="700088" lvl="1" indent="-379413" eaLnBrk="1" hangingPunct="1">
              <a:defRPr/>
            </a:pPr>
            <a:r>
              <a:rPr lang="nl-NL" sz="2600" dirty="0" smtClean="0"/>
              <a:t>working for the moment	</a:t>
            </a:r>
          </a:p>
          <a:p>
            <a:pPr marL="700088" lvl="1" indent="-379413" eaLnBrk="1" hangingPunct="1">
              <a:defRPr/>
            </a:pPr>
            <a:r>
              <a:rPr lang="nl-NL" sz="2600" dirty="0" smtClean="0"/>
              <a:t>living the experience.</a:t>
            </a:r>
            <a:endParaRPr lang="en-US" sz="2600" dirty="0" smtClean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09563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Activity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pple ipod - International TVC - brandsynario.co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142984"/>
            <a:ext cx="6453222" cy="48399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03238" y="1230313"/>
            <a:ext cx="3925887" cy="4991100"/>
          </a:xfrm>
        </p:spPr>
        <p:txBody>
          <a:bodyPr/>
          <a:lstStyle/>
          <a:p>
            <a:pPr marL="368300" indent="-368300" eaLnBrk="1" hangingPunct="1"/>
            <a:r>
              <a:rPr lang="nl-NL" b="1" smtClean="0"/>
              <a:t>Doing cultures</a:t>
            </a:r>
          </a:p>
          <a:p>
            <a:pPr marL="368300" indent="-368300" eaLnBrk="1" hangingPunct="1">
              <a:buFontTx/>
              <a:buAutoNum type="arabicPeriod"/>
            </a:pPr>
            <a:r>
              <a:rPr lang="en-GB" sz="2400" smtClean="0"/>
              <a:t>Developing time-framed action steps.</a:t>
            </a:r>
            <a:r>
              <a:rPr lang="en-US" sz="2400" smtClean="0"/>
              <a:t> </a:t>
            </a:r>
          </a:p>
          <a:p>
            <a:pPr marL="368300" indent="-368300" eaLnBrk="1" hangingPunct="1">
              <a:buFontTx/>
              <a:buAutoNum type="arabicPeriod"/>
            </a:pPr>
            <a:r>
              <a:rPr lang="en-GB" sz="2400" smtClean="0"/>
              <a:t>Action-oriented documentation.</a:t>
            </a:r>
          </a:p>
          <a:p>
            <a:pPr marL="368300" indent="-368300" eaLnBrk="1" hangingPunct="1">
              <a:buFontTx/>
              <a:buAutoNum type="arabicPeriod"/>
            </a:pPr>
            <a:r>
              <a:rPr lang="en-GB" sz="2400" smtClean="0"/>
              <a:t>Ability to fulfil organizational tasks.</a:t>
            </a:r>
            <a:endParaRPr lang="en-US" sz="2400" smtClean="0"/>
          </a:p>
          <a:p>
            <a:pPr marL="368300" indent="-368300" eaLnBrk="1" hangingPunct="1">
              <a:buFontTx/>
              <a:buAutoNum type="arabicPeriod"/>
            </a:pPr>
            <a:r>
              <a:rPr lang="en-GB" sz="2400" smtClean="0"/>
              <a:t>Expertise and competence. </a:t>
            </a:r>
            <a:r>
              <a:rPr lang="en-US" sz="2400" smtClean="0"/>
              <a:t> </a:t>
            </a:r>
          </a:p>
          <a:p>
            <a:pPr marL="368300" indent="-368300" eaLnBrk="1" hangingPunct="1">
              <a:buFontTx/>
              <a:buAutoNum type="arabicPeriod"/>
            </a:pPr>
            <a:r>
              <a:rPr lang="en-GB" sz="2400" smtClean="0"/>
              <a:t>The ways the tasks are done</a:t>
            </a:r>
            <a:r>
              <a:rPr lang="en-GB" sz="2200" smtClean="0"/>
              <a:t>.</a:t>
            </a:r>
            <a:r>
              <a:rPr lang="en-US" sz="2200" smtClean="0"/>
              <a:t> </a:t>
            </a:r>
          </a:p>
        </p:txBody>
      </p:sp>
      <p:sp>
        <p:nvSpPr>
          <p:cNvPr id="1741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476750" y="1212850"/>
            <a:ext cx="4492625" cy="4991100"/>
          </a:xfrm>
        </p:spPr>
        <p:txBody>
          <a:bodyPr/>
          <a:lstStyle/>
          <a:p>
            <a:pPr marL="495300" indent="-495300" eaLnBrk="1" hangingPunct="1"/>
            <a:r>
              <a:rPr lang="nl-NL" b="1" smtClean="0"/>
              <a:t>Being cultures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Strong focus on the vision.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Based on common vision and personal trust. 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Career development based on personal or social criteria.</a:t>
            </a:r>
            <a:endParaRPr lang="en-US" sz="2400" smtClean="0"/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Personal philosophy, values and style.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Management of performance measurement less systematic.</a:t>
            </a:r>
            <a:r>
              <a:rPr lang="en-US" sz="2400" smtClean="0"/>
              <a:t> </a:t>
            </a:r>
            <a:endParaRPr lang="en-GB" sz="2400" smtClean="0"/>
          </a:p>
        </p:txBody>
      </p:sp>
      <p:sp>
        <p:nvSpPr>
          <p:cNvPr id="17410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09563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Activity and management tasks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196975"/>
            <a:ext cx="8382000" cy="4117975"/>
          </a:xfrm>
        </p:spPr>
        <p:txBody>
          <a:bodyPr>
            <a:spAutoFit/>
          </a:bodyPr>
          <a:lstStyle/>
          <a:p>
            <a:pPr marL="355600" indent="-355600" eaLnBrk="1" hangingPunct="1"/>
            <a:r>
              <a:rPr lang="nl-NL" b="1" smtClean="0"/>
              <a:t>Private/Public</a:t>
            </a:r>
          </a:p>
          <a:p>
            <a:pPr marL="355600" indent="-355600" eaLnBrk="1" hangingPunct="1">
              <a:buFontTx/>
              <a:buNone/>
            </a:pPr>
            <a:endParaRPr lang="nl-NL" smtClean="0"/>
          </a:p>
          <a:p>
            <a:pPr marL="355600" indent="-355600" eaLnBrk="1" hangingPunct="1"/>
            <a:r>
              <a:rPr lang="nl-NL" smtClean="0"/>
              <a:t>One aspect of space orientation is related to private or public space</a:t>
            </a:r>
          </a:p>
          <a:p>
            <a:pPr marL="355600" indent="-355600" eaLnBrk="1" hangingPunct="1"/>
            <a:r>
              <a:rPr lang="nl-NL" smtClean="0"/>
              <a:t>Another aspect related to invisible boundary around every person</a:t>
            </a:r>
          </a:p>
          <a:p>
            <a:pPr marL="355600" indent="-355600" eaLnBrk="1" hangingPunct="1"/>
            <a:r>
              <a:rPr lang="nl-NL" smtClean="0"/>
              <a:t>The concept of space can be seen in terms of personality.</a:t>
            </a:r>
            <a:endParaRPr lang="en-US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09563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Space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511175" y="1219200"/>
            <a:ext cx="4114800" cy="4991100"/>
          </a:xfrm>
        </p:spPr>
        <p:txBody>
          <a:bodyPr>
            <a:normAutofit lnSpcReduction="10000"/>
          </a:bodyPr>
          <a:lstStyle/>
          <a:p>
            <a:pPr marL="495300" indent="-495300" eaLnBrk="1" hangingPunct="1"/>
            <a:r>
              <a:rPr lang="nl-NL" b="1" smtClean="0"/>
              <a:t>Private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Forms of planning: individualistic or systematic.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More task-centred.</a:t>
            </a:r>
            <a:r>
              <a:rPr lang="en-US" sz="2400" smtClean="0"/>
              <a:t> 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Explicit information about how staff are to be employed.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Managers and employees do not share the same office.</a:t>
            </a:r>
            <a:r>
              <a:rPr lang="en-US" sz="2400" smtClean="0"/>
              <a:t> </a:t>
            </a:r>
          </a:p>
          <a:p>
            <a:pPr marL="495300" indent="-495300" eaLnBrk="1" hangingPunct="1">
              <a:buFontTx/>
              <a:buAutoNum type="arabicPeriod"/>
            </a:pPr>
            <a:r>
              <a:rPr lang="en-GB" sz="2400" smtClean="0"/>
              <a:t>Explicit measures of performance.</a:t>
            </a:r>
            <a:r>
              <a:rPr lang="en-US" sz="2400" smtClean="0"/>
              <a:t> </a:t>
            </a:r>
          </a:p>
        </p:txBody>
      </p:sp>
      <p:sp>
        <p:nvSpPr>
          <p:cNvPr id="1946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878388" y="1223963"/>
            <a:ext cx="4114800" cy="4991100"/>
          </a:xfrm>
        </p:spPr>
        <p:txBody>
          <a:bodyPr/>
          <a:lstStyle/>
          <a:p>
            <a:pPr marL="419100" indent="-419100" eaLnBrk="1" hangingPunct="1"/>
            <a:r>
              <a:rPr lang="nl-NL" b="1" smtClean="0"/>
              <a:t>Public</a:t>
            </a:r>
          </a:p>
          <a:p>
            <a:pPr marL="419100" indent="-419100" eaLnBrk="1" hangingPunct="1">
              <a:buFontTx/>
              <a:buAutoNum type="arabicPeriod"/>
            </a:pPr>
            <a:r>
              <a:rPr lang="en-GB" sz="2400" smtClean="0"/>
              <a:t>Group-oriented or authoritative forms.</a:t>
            </a:r>
          </a:p>
          <a:p>
            <a:pPr marL="419100" indent="-419100" eaLnBrk="1" hangingPunct="1">
              <a:buFontTx/>
              <a:buAutoNum type="arabicPeriod"/>
            </a:pPr>
            <a:r>
              <a:rPr lang="en-GB" sz="2400" smtClean="0"/>
              <a:t>Relationship-centred</a:t>
            </a:r>
            <a:r>
              <a:rPr lang="en-US" sz="2400" smtClean="0"/>
              <a:t> approaches.</a:t>
            </a:r>
          </a:p>
          <a:p>
            <a:pPr marL="419100" indent="-419100" eaLnBrk="1" hangingPunct="1">
              <a:buFontTx/>
              <a:buAutoNum type="arabicPeriod"/>
            </a:pPr>
            <a:r>
              <a:rPr lang="en-GB" sz="2400" smtClean="0"/>
              <a:t> Implicit information.</a:t>
            </a:r>
            <a:r>
              <a:rPr lang="en-US" sz="2400" smtClean="0"/>
              <a:t> </a:t>
            </a:r>
          </a:p>
          <a:p>
            <a:pPr marL="419100" indent="-419100" eaLnBrk="1" hangingPunct="1">
              <a:buFontTx/>
              <a:buAutoNum type="arabicPeriod"/>
            </a:pPr>
            <a:r>
              <a:rPr lang="en-GB" sz="2400" smtClean="0"/>
              <a:t>Size of the place where an employee works does not reflect the person’s rank.</a:t>
            </a:r>
          </a:p>
          <a:p>
            <a:pPr marL="419100" indent="-419100" eaLnBrk="1" hangingPunct="1">
              <a:buFontTx/>
              <a:buAutoNum type="arabicPeriod"/>
            </a:pPr>
            <a:r>
              <a:rPr lang="en-GB" sz="2400" smtClean="0"/>
              <a:t>Informal checks on performance.</a:t>
            </a:r>
            <a:r>
              <a:rPr lang="en-US" sz="2400" smtClean="0"/>
              <a:t> </a:t>
            </a:r>
          </a:p>
        </p:txBody>
      </p:sp>
      <p:sp>
        <p:nvSpPr>
          <p:cNvPr id="19458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298450"/>
            <a:ext cx="8316912" cy="5794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Space and management tasks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ashion_tip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17525" y="1220788"/>
            <a:ext cx="8382000" cy="4540250"/>
          </a:xfr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nl-NL" sz="2800" dirty="0" smtClean="0"/>
              <a:t>Role of the context in the communication process (Hall &amp; Hall, 1990) </a:t>
            </a:r>
            <a:r>
              <a:rPr lang="nl-NL" sz="2800" b="1" dirty="0" smtClean="0"/>
              <a:t>.</a:t>
            </a:r>
          </a:p>
          <a:p>
            <a:pPr eaLnBrk="1" hangingPunct="1">
              <a:defRPr/>
            </a:pPr>
            <a:r>
              <a:rPr lang="nl-NL" sz="2800" dirty="0" smtClean="0"/>
              <a:t>Context related to framework, background and surrounding circumstances. </a:t>
            </a:r>
          </a:p>
          <a:p>
            <a:pPr eaLnBrk="1" hangingPunct="1">
              <a:defRPr/>
            </a:pPr>
            <a:r>
              <a:rPr lang="nl-NL" sz="2800" b="1" dirty="0" smtClean="0"/>
              <a:t>High-context</a:t>
            </a:r>
          </a:p>
          <a:p>
            <a:pPr marL="641350" lvl="1" indent="-273050" eaLnBrk="1" hangingPunct="1">
              <a:defRPr/>
            </a:pPr>
            <a:r>
              <a:rPr lang="nl-NL" sz="2600" dirty="0" smtClean="0"/>
              <a:t>Information is ‘hidden’ in the context</a:t>
            </a:r>
          </a:p>
          <a:p>
            <a:pPr marL="641350" lvl="1" indent="-273050" eaLnBrk="1" hangingPunct="1">
              <a:defRPr/>
            </a:pPr>
            <a:r>
              <a:rPr lang="nl-NL" sz="2600" dirty="0" smtClean="0"/>
              <a:t>Situation carries most of the information</a:t>
            </a:r>
          </a:p>
          <a:p>
            <a:pPr eaLnBrk="1" hangingPunct="1">
              <a:defRPr/>
            </a:pPr>
            <a:r>
              <a:rPr lang="nl-NL" sz="2800" b="1" dirty="0" smtClean="0"/>
              <a:t>Low-context</a:t>
            </a:r>
          </a:p>
          <a:p>
            <a:pPr marL="628650" lvl="1" indent="-260350" eaLnBrk="1" hangingPunct="1">
              <a:defRPr/>
            </a:pPr>
            <a:r>
              <a:rPr lang="nl-NL" sz="2600" dirty="0" smtClean="0"/>
              <a:t>The messages are clear and explicit.</a:t>
            </a:r>
            <a:endParaRPr lang="en-US" sz="2600" dirty="0" smtClean="0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09563"/>
            <a:ext cx="8316912" cy="57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Communication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90513" y="5878513"/>
            <a:ext cx="8534400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GB" sz="1800" dirty="0" smtClean="0">
                <a:latin typeface="Arial" charset="0"/>
              </a:rPr>
              <a:t>Messages </a:t>
            </a:r>
            <a:r>
              <a:rPr lang="en-GB" sz="1800" dirty="0">
                <a:latin typeface="Arial" charset="0"/>
              </a:rPr>
              <a:t>and context (adapted from Hall)</a:t>
            </a:r>
          </a:p>
          <a:p>
            <a:pPr>
              <a:spcBef>
                <a:spcPct val="20000"/>
              </a:spcBef>
            </a:pPr>
            <a:r>
              <a:rPr lang="en-GB" sz="800" i="1" dirty="0">
                <a:latin typeface="Arial" charset="0"/>
              </a:rPr>
              <a:t>Source:</a:t>
            </a:r>
            <a:r>
              <a:rPr lang="en-GB" sz="800" dirty="0">
                <a:latin typeface="Arial" charset="0"/>
              </a:rPr>
              <a:t> </a:t>
            </a:r>
            <a:r>
              <a:rPr lang="en-GB" sz="800" dirty="0" err="1">
                <a:latin typeface="Arial" charset="0"/>
              </a:rPr>
              <a:t>Usunier</a:t>
            </a:r>
            <a:r>
              <a:rPr lang="en-GB" sz="800" dirty="0">
                <a:latin typeface="Arial" charset="0"/>
              </a:rPr>
              <a:t> (1993: 103)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11150"/>
            <a:ext cx="8316912" cy="5794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Messages and context</a:t>
            </a:r>
            <a:endParaRPr lang="en-US" sz="3200" smtClean="0"/>
          </a:p>
        </p:txBody>
      </p:sp>
      <p:pic>
        <p:nvPicPr>
          <p:cNvPr id="21508" name="Picture 7" descr="M06NF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1138" y="1319213"/>
            <a:ext cx="6180137" cy="447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acebook (7)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71604" y="1357298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0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220788"/>
            <a:ext cx="8382000" cy="4137025"/>
          </a:xfrm>
        </p:spPr>
        <p:txBody>
          <a:bodyPr>
            <a:spAutoFit/>
          </a:bodyPr>
          <a:lstStyle/>
          <a:p>
            <a:pPr marL="368300" indent="-368300" eaLnBrk="1" hangingPunct="1">
              <a:defRPr/>
            </a:pPr>
            <a:r>
              <a:rPr lang="nl-NL" dirty="0" smtClean="0"/>
              <a:t>The term ‘structure’ refers in business to an organizational structure. </a:t>
            </a:r>
          </a:p>
          <a:p>
            <a:pPr marL="368300" indent="-368300" eaLnBrk="1" hangingPunct="1">
              <a:defRPr/>
            </a:pPr>
            <a:r>
              <a:rPr lang="nl-NL" dirty="0" smtClean="0"/>
              <a:t>Value orientation concerns the relation between the individual and the group.</a:t>
            </a:r>
          </a:p>
          <a:p>
            <a:pPr eaLnBrk="1" hangingPunct="1">
              <a:defRPr/>
            </a:pPr>
            <a:r>
              <a:rPr lang="nl-NL" b="1" dirty="0" smtClean="0"/>
              <a:t>Individualism</a:t>
            </a:r>
          </a:p>
          <a:p>
            <a:pPr marL="723900" lvl="1" indent="-355600" eaLnBrk="1" hangingPunct="1">
              <a:defRPr/>
            </a:pPr>
            <a:r>
              <a:rPr lang="nl-NL" dirty="0" smtClean="0"/>
              <a:t>‘I’ predominates over the ‘We’</a:t>
            </a:r>
          </a:p>
          <a:p>
            <a:pPr marL="368300" indent="-368300" eaLnBrk="1" hangingPunct="1">
              <a:defRPr/>
            </a:pPr>
            <a:r>
              <a:rPr lang="nl-NL" b="1" dirty="0" smtClean="0"/>
              <a:t>Collectivism</a:t>
            </a:r>
          </a:p>
          <a:p>
            <a:pPr marL="700088" lvl="1" indent="-331788" eaLnBrk="1" hangingPunct="1">
              <a:defRPr/>
            </a:pPr>
            <a:r>
              <a:rPr lang="nl-NL" dirty="0" smtClean="0"/>
              <a:t>Interests of the group prevail over individuals.</a:t>
            </a:r>
            <a:endParaRPr lang="en-US" dirty="0" smtClean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27088" y="311150"/>
            <a:ext cx="8316912" cy="5794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nl-NL" sz="3200" smtClean="0"/>
              <a:t>Structure</a:t>
            </a: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/>
          <p:cNvSpPr>
            <a:spLocks noGrp="1"/>
          </p:cNvSpPr>
          <p:nvPr>
            <p:ph idx="1"/>
          </p:nvPr>
        </p:nvSpPr>
        <p:spPr>
          <a:xfrm>
            <a:off x="506413" y="1219200"/>
            <a:ext cx="8382000" cy="5305425"/>
          </a:xfrm>
        </p:spPr>
        <p:txBody>
          <a:bodyPr>
            <a:spAutoFit/>
          </a:bodyPr>
          <a:lstStyle/>
          <a:p>
            <a:pPr marL="379413" indent="-379413"/>
            <a:r>
              <a:rPr lang="en-US" smtClean="0"/>
              <a:t>Culture can be seen as </a:t>
            </a:r>
            <a:r>
              <a:rPr lang="en-GB" smtClean="0"/>
              <a:t>a sharing of ‘patterns of meaning and interpretation’ resulting from interaction with others.</a:t>
            </a:r>
          </a:p>
          <a:p>
            <a:pPr marL="379413" indent="-379413"/>
            <a:r>
              <a:rPr lang="en-US" smtClean="0"/>
              <a:t>Multinational managers may relate to this idea, since their role is to ensure effective interaction between multicultural teams, rather than to deal with cultures in isolation.</a:t>
            </a:r>
          </a:p>
          <a:p>
            <a:pPr marL="379413" indent="-379413"/>
            <a:r>
              <a:rPr lang="en-US" smtClean="0"/>
              <a:t> Earley (2006) claims that ‘culture </a:t>
            </a:r>
            <a:r>
              <a:rPr lang="en-GB" smtClean="0"/>
              <a:t>is not a value or set of values; culture is the meaning which we attach to aspects of the world around us’.</a:t>
            </a:r>
          </a:p>
        </p:txBody>
      </p:sp>
      <p:sp>
        <p:nvSpPr>
          <p:cNvPr id="24579" name="Rectangle 2"/>
          <p:cNvSpPr txBox="1">
            <a:spLocks noChangeArrowheads="1"/>
          </p:cNvSpPr>
          <p:nvPr/>
        </p:nvSpPr>
        <p:spPr bwMode="auto">
          <a:xfrm>
            <a:off x="414338" y="298450"/>
            <a:ext cx="8316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nl-NL" sz="3200" b="1">
                <a:latin typeface="Arial" charset="0"/>
              </a:rPr>
              <a:t>Culture and context</a:t>
            </a:r>
            <a:endParaRPr lang="en-US" sz="32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85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571612"/>
            <a:ext cx="6350034" cy="3571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1"/>
          <p:cNvSpPr>
            <a:spLocks noGrp="1"/>
          </p:cNvSpPr>
          <p:nvPr>
            <p:ph idx="1"/>
          </p:nvPr>
        </p:nvSpPr>
        <p:spPr>
          <a:xfrm>
            <a:off x="501650" y="1219200"/>
            <a:ext cx="8382000" cy="4991100"/>
          </a:xfrm>
        </p:spPr>
        <p:txBody>
          <a:bodyPr>
            <a:normAutofit/>
          </a:bodyPr>
          <a:lstStyle/>
          <a:p>
            <a:pPr marL="368300" indent="-368300"/>
            <a:r>
              <a:rPr lang="en-GB" smtClean="0"/>
              <a:t>Earley calls for a greater focus on meaning as culture. Values are only one element allowing meaning to be attached to the environment. </a:t>
            </a:r>
          </a:p>
          <a:p>
            <a:pPr marL="368300" indent="-368300"/>
            <a:r>
              <a:rPr lang="en-GB" smtClean="0"/>
              <a:t>He proposes (more) research into culture as a psychological construct whereby an individual is subject to a number of influences.</a:t>
            </a:r>
            <a:endParaRPr lang="en-US" smtClean="0"/>
          </a:p>
          <a:p>
            <a:pPr marL="368300" indent="-368300"/>
            <a:r>
              <a:rPr lang="en-US" smtClean="0"/>
              <a:t>Need to understand linkage among cultures, perceptions, actions, organizations etc.</a:t>
            </a:r>
          </a:p>
          <a:p>
            <a:pPr marL="368300" indent="-368300"/>
            <a:r>
              <a:rPr lang="en-US" smtClean="0"/>
              <a:t>Cultural intelligence: the extent to which individuals can adapt to cultural settings.</a:t>
            </a:r>
            <a:endParaRPr lang="en-GB" smtClean="0"/>
          </a:p>
        </p:txBody>
      </p:sp>
      <p:sp>
        <p:nvSpPr>
          <p:cNvPr id="25603" name="Rectangle 2"/>
          <p:cNvSpPr txBox="1">
            <a:spLocks noChangeArrowheads="1"/>
          </p:cNvSpPr>
          <p:nvPr/>
        </p:nvSpPr>
        <p:spPr bwMode="auto">
          <a:xfrm>
            <a:off x="414338" y="293688"/>
            <a:ext cx="83169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nl-NL" sz="3200" b="1" dirty="0">
                <a:latin typeface="Arial" charset="0"/>
              </a:rPr>
              <a:t>Culture as a psychological construct</a:t>
            </a:r>
            <a:endParaRPr lang="en-US" sz="3200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5"/>
  <p:tag name="MMPROD_UIDATA" val="&lt;database version=&quot;6.0&quot;&gt;&lt;object type=&quot;1&quot; unique_id=&quot;10001&quot;&gt;&lt;property id=&quot;20141&quot; value=&quot;Chapter 6_Final&quot;/&gt;&lt;property id=&quot;20148&quot; value=&quot;5&quot;/&gt;&lt;object type=&quot;8&quot; unique_id=&quot;14944&quot;&gt;&lt;/object&gt;&lt;object type=&quot;2&quot; unique_id=&quot;14945&quot;&gt;&lt;object type=&quot;3&quot; unique_id=&quot;14946&quot;&gt;&lt;property id=&quot;20148&quot; value=&quot;5&quot;/&gt;&lt;property id=&quot;20300&quot; value=&quot;Slide 1&quot;/&gt;&lt;property id=&quot;20307&quot; value=&quot;301&quot;/&gt;&lt;/object&gt;&lt;object type=&quot;3&quot; unique_id=&quot;14947&quot;&gt;&lt;property id=&quot;20148&quot; value=&quot;5&quot;/&gt;&lt;property id=&quot;20300&quot; value=&quot;Slide 2&quot;/&gt;&lt;property id=&quot;20307&quot; value=&quot;323&quot;/&gt;&lt;/object&gt;&lt;object type=&quot;3&quot; unique_id=&quot;14948&quot;&gt;&lt;property id=&quot;20148&quot; value=&quot;5&quot;/&gt;&lt;property id=&quot;20300&quot; value=&quot;Slide 3 - &amp;quot;Management tasks&amp;quot;&quot;/&gt;&lt;property id=&quot;20307&quot; value=&quot;302&quot;/&gt;&lt;/object&gt;&lt;object type=&quot;3&quot; unique_id=&quot;14949&quot;&gt;&lt;property id=&quot;20148&quot; value=&quot;5&quot;/&gt;&lt;property id=&quot;20300&quot; value=&quot;Slide 4 - &amp;quot;Effect of cultural values on management&amp;quot;&quot;/&gt;&lt;property id=&quot;20307&quot; value=&quot;303&quot;/&gt;&lt;/object&gt;&lt;object type=&quot;3&quot; unique_id=&quot;14950&quot;&gt;&lt;property id=&quot;20148&quot; value=&quot;5&quot;/&gt;&lt;property id=&quot;20300&quot; value=&quot;Slide 5&quot;/&gt;&lt;property id=&quot;20307&quot; value=&quot;324&quot;/&gt;&lt;/object&gt;&lt;object type=&quot;3&quot; unique_id=&quot;14951&quot;&gt;&lt;property id=&quot;20148&quot; value=&quot;5&quot;/&gt;&lt;property id=&quot;20300&quot; value=&quot;Slide 6 - &amp;quot;Model of culture&amp;quot;&quot;/&gt;&lt;property id=&quot;20307&quot; value=&quot;300&quot;/&gt;&lt;/object&gt;&lt;object type=&quot;3&quot; unique_id=&quot;14952&quot;&gt;&lt;property id=&quot;20148&quot; value=&quot;5&quot;/&gt;&lt;property id=&quot;20300&quot; value=&quot;Slide 7&quot;/&gt;&lt;property id=&quot;20307&quot; value=&quot;304&quot;/&gt;&lt;/object&gt;&lt;object type=&quot;3&quot; unique_id=&quot;14953&quot;&gt;&lt;property id=&quot;20148&quot; value=&quot;5&quot;/&gt;&lt;property id=&quot;20300&quot; value=&quot;Slide 8 - &amp;quot;Time focus and management tasks&amp;quot;&quot;/&gt;&lt;property id=&quot;20307&quot; value=&quot;306&quot;/&gt;&lt;/object&gt;&lt;object type=&quot;3&quot; unique_id=&quot;14954&quot;&gt;&lt;property id=&quot;20148&quot; value=&quot;5&quot;/&gt;&lt;property id=&quot;20300&quot; value=&quot;Slide 9 - &amp;quot;Time orientation&amp;quot;&quot;/&gt;&lt;property id=&quot;20307&quot; value=&quot;307&quot;/&gt;&lt;/object&gt;&lt;object type=&quot;3&quot; unique_id=&quot;14955&quot;&gt;&lt;property id=&quot;20148&quot; value=&quot;5&quot;/&gt;&lt;property id=&quot;20300&quot; value=&quot;Slide 10 - &amp;quot;Time orientation and management tasks&amp;quot;&quot;/&gt;&lt;property id=&quot;20307&quot; value=&quot;308&quot;/&gt;&lt;/object&gt;&lt;object type=&quot;3&quot; unique_id=&quot;14956&quot;&gt;&lt;property id=&quot;20148&quot; value=&quot;5&quot;/&gt;&lt;property id=&quot;20300&quot; value=&quot;Slide 11 - &amp;quot;Power&amp;quot;&quot;/&gt;&lt;property id=&quot;20307&quot; value=&quot;309&quot;/&gt;&lt;/object&gt;&lt;object type=&quot;3&quot; unique_id=&quot;14957&quot;&gt;&lt;property id=&quot;20148&quot; value=&quot;5&quot;/&gt;&lt;property id=&quot;20300&quot; value=&quot;Slide 12 - &amp;quot;Power and management tasks&amp;quot;&quot;/&gt;&lt;property id=&quot;20307&quot; value=&quot;310&quot;/&gt;&lt;/object&gt;&lt;object type=&quot;3&quot; unique_id=&quot;14958&quot;&gt;&lt;property id=&quot;20148&quot; value=&quot;5&quot;/&gt;&lt;property id=&quot;20300&quot; value=&quot;Slide 13 - &amp;quot;Competitiveness (Competition)&amp;quot;&quot;/&gt;&lt;property id=&quot;20307&quot; value=&quot;321&quot;/&gt;&lt;/object&gt;&lt;object type=&quot;3&quot; unique_id=&quot;14959&quot;&gt;&lt;property id=&quot;20148&quot; value=&quot;5&quot;/&gt;&lt;property id=&quot;20300&quot; value=&quot;Slide 14 - &amp;quot;Competition and management tasks&amp;quot;&quot;/&gt;&lt;property id=&quot;20307&quot; value=&quot;322&quot;/&gt;&lt;/object&gt;&lt;object type=&quot;3&quot; unique_id=&quot;14960&quot;&gt;&lt;property id=&quot;20148&quot; value=&quot;5&quot;/&gt;&lt;property id=&quot;20300&quot; value=&quot;Slide 15 - &amp;quot;Activity&amp;quot;&quot;/&gt;&lt;property id=&quot;20307&quot; value=&quot;311&quot;/&gt;&lt;/object&gt;&lt;object type=&quot;3&quot; unique_id=&quot;14961&quot;&gt;&lt;property id=&quot;20148&quot; value=&quot;5&quot;/&gt;&lt;property id=&quot;20300&quot; value=&quot;Slide 16 - &amp;quot;Activity and management tasks&amp;quot;&quot;/&gt;&lt;property id=&quot;20307&quot; value=&quot;312&quot;/&gt;&lt;/object&gt;&lt;object type=&quot;3&quot; unique_id=&quot;14962&quot;&gt;&lt;property id=&quot;20148&quot; value=&quot;5&quot;/&gt;&lt;property id=&quot;20300&quot; value=&quot;Slide 17 - &amp;quot;Space&amp;quot;&quot;/&gt;&lt;property id=&quot;20307&quot; value=&quot;313&quot;/&gt;&lt;/object&gt;&lt;object type=&quot;3&quot; unique_id=&quot;14963&quot;&gt;&lt;property id=&quot;20148&quot; value=&quot;5&quot;/&gt;&lt;property id=&quot;20300&quot; value=&quot;Slide 18 - &amp;quot;Space and management tasks&amp;quot;&quot;/&gt;&lt;property id=&quot;20307&quot; value=&quot;314&quot;/&gt;&lt;/object&gt;&lt;object type=&quot;3&quot; unique_id=&quot;14964&quot;&gt;&lt;property id=&quot;20148&quot; value=&quot;5&quot;/&gt;&lt;property id=&quot;20300&quot; value=&quot;Slide 19 - &amp;quot;Communication&amp;quot;&quot;/&gt;&lt;property id=&quot;20307&quot; value=&quot;315&quot;/&gt;&lt;/object&gt;&lt;object type=&quot;3&quot; unique_id=&quot;14965&quot;&gt;&lt;property id=&quot;20148&quot; value=&quot;5&quot;/&gt;&lt;property id=&quot;20300&quot; value=&quot;Slide 20 - &amp;quot;Messages and context&amp;quot;&quot;/&gt;&lt;property id=&quot;20307&quot; value=&quot;316&quot;/&gt;&lt;/object&gt;&lt;object type=&quot;3&quot; unique_id=&quot;14966&quot;&gt;&lt;property id=&quot;20148&quot; value=&quot;5&quot;/&gt;&lt;property id=&quot;20300&quot; value=&quot;Slide 21 - &amp;quot;Structure&amp;quot;&quot;/&gt;&lt;property id=&quot;20307&quot; value=&quot;318&quot;/&gt;&lt;/object&gt;&lt;object type=&quot;3&quot; unique_id=&quot;14967&quot;&gt;&lt;property id=&quot;20148&quot; value=&quot;5&quot;/&gt;&lt;property id=&quot;20300&quot; value=&quot;Slide 22&quot;/&gt;&lt;property id=&quot;20307&quot; value=&quot;325&quot;/&gt;&lt;/object&gt;&lt;object type=&quot;3&quot; unique_id=&quot;14968&quot;&gt;&lt;property id=&quot;20148&quot; value=&quot;5&quot;/&gt;&lt;property id=&quot;20300&quot; value=&quot;Slide 23&quot;/&gt;&lt;property id=&quot;20307&quot; value=&quot;326&quot;/&gt;&lt;/object&gt;&lt;object type=&quot;3&quot; unique_id=&quot;14969&quot;&gt;&lt;property id=&quot;20148&quot; value=&quot;5&quot;/&gt;&lt;property id=&quot;20300&quot; value=&quot;Slide 24&quot;/&gt;&lt;property id=&quot;20307&quot; value=&quot;327&quot;/&gt;&lt;/object&gt;&lt;object type=&quot;3&quot; unique_id=&quot;14970&quot;&gt;&lt;property id=&quot;20148&quot; value=&quot;5&quot;/&gt;&lt;property id=&quot;20300&quot; value=&quot;Slide 25 - &amp;quot;Conclusion to Chapter 6&amp;quot;&quot;/&gt;&lt;property id=&quot;20307&quot; value=&quot;320&quot;/&gt;&lt;/object&gt;&lt;/object&gt;&lt;object type=&quot;4&quot; unique_id=&quot;15052&quot;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2377</TotalTime>
  <Words>1064</Words>
  <Application>Microsoft Office PowerPoint</Application>
  <PresentationFormat>On-screen Show (4:3)</PresentationFormat>
  <Paragraphs>192</Paragraphs>
  <Slides>29</Slides>
  <Notes>21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Metro</vt:lpstr>
      <vt:lpstr>Slide 1</vt:lpstr>
      <vt:lpstr>Slide 2</vt:lpstr>
      <vt:lpstr>CRM tasks</vt:lpstr>
      <vt:lpstr>Effect of cultural values on marketing</vt:lpstr>
      <vt:lpstr>Slide 5</vt:lpstr>
      <vt:lpstr>Model of culture</vt:lpstr>
      <vt:lpstr>Slide 7</vt:lpstr>
      <vt:lpstr>Time focus and management tasks</vt:lpstr>
      <vt:lpstr>Time orientation</vt:lpstr>
      <vt:lpstr>Time orientation and management tasks</vt:lpstr>
      <vt:lpstr>Slide 11</vt:lpstr>
      <vt:lpstr>Power</vt:lpstr>
      <vt:lpstr>Power and management tasks</vt:lpstr>
      <vt:lpstr>Slide 14</vt:lpstr>
      <vt:lpstr>Competitiveness (Competition)</vt:lpstr>
      <vt:lpstr>Competition and management tasks</vt:lpstr>
      <vt:lpstr>Activity</vt:lpstr>
      <vt:lpstr>Slide 18</vt:lpstr>
      <vt:lpstr>Activity and management tasks</vt:lpstr>
      <vt:lpstr>Space</vt:lpstr>
      <vt:lpstr>Space and management tasks</vt:lpstr>
      <vt:lpstr>Slide 22</vt:lpstr>
      <vt:lpstr>Communication</vt:lpstr>
      <vt:lpstr>Messages and context</vt:lpstr>
      <vt:lpstr>Slide 25</vt:lpstr>
      <vt:lpstr>Structure</vt:lpstr>
      <vt:lpstr>Slide 27</vt:lpstr>
      <vt:lpstr>Slide 28</vt:lpstr>
      <vt:lpstr>Slide 29</vt:lpstr>
    </vt:vector>
  </TitlesOfParts>
  <Company>FP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RB</dc:creator>
  <cp:lastModifiedBy>Administrator</cp:lastModifiedBy>
  <cp:revision>143</cp:revision>
  <cp:lastPrinted>2002-12-31T10:27:27Z</cp:lastPrinted>
  <dcterms:created xsi:type="dcterms:W3CDTF">2002-01-09T07:28:14Z</dcterms:created>
  <dcterms:modified xsi:type="dcterms:W3CDTF">2013-12-03T08:13:38Z</dcterms:modified>
</cp:coreProperties>
</file>