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79" r:id="rId4"/>
    <p:sldId id="258" r:id="rId5"/>
    <p:sldId id="280" r:id="rId6"/>
    <p:sldId id="259" r:id="rId7"/>
    <p:sldId id="260" r:id="rId8"/>
    <p:sldId id="281" r:id="rId9"/>
    <p:sldId id="261" r:id="rId10"/>
    <p:sldId id="272" r:id="rId11"/>
    <p:sldId id="282" r:id="rId12"/>
    <p:sldId id="273" r:id="rId13"/>
    <p:sldId id="274" r:id="rId14"/>
    <p:sldId id="275" r:id="rId15"/>
    <p:sldId id="276" r:id="rId16"/>
    <p:sldId id="284" r:id="rId17"/>
    <p:sldId id="262" r:id="rId18"/>
    <p:sldId id="263" r:id="rId19"/>
    <p:sldId id="264" r:id="rId20"/>
    <p:sldId id="265" r:id="rId21"/>
    <p:sldId id="293" r:id="rId22"/>
    <p:sldId id="286" r:id="rId23"/>
    <p:sldId id="287" r:id="rId24"/>
    <p:sldId id="266" r:id="rId25"/>
    <p:sldId id="267" r:id="rId26"/>
    <p:sldId id="277" r:id="rId27"/>
    <p:sldId id="278" r:id="rId28"/>
    <p:sldId id="288" r:id="rId29"/>
    <p:sldId id="289" r:id="rId30"/>
    <p:sldId id="290" r:id="rId31"/>
    <p:sldId id="291" r:id="rId32"/>
    <p:sldId id="292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6" d="100"/>
          <a:sy n="46" d="100"/>
        </p:scale>
        <p:origin x="-1944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00AD5FF1-AD3E-4D49-8022-4EA66951D160}" type="datetimeFigureOut">
              <a:rPr lang="en-US" smtClean="0"/>
              <a:pPr/>
              <a:t>19-Nov-13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89DCAB2E-251A-473A-90EE-768A8522D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317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A8D6F2BC-0712-450D-AE5D-B105FEE6F033}" type="datetimeFigureOut">
              <a:rPr lang="en-US" smtClean="0"/>
              <a:pPr/>
              <a:t>19-Nov-13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CE59CBE2-078C-488B-80E1-A5E38F7F6B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2972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4EFA-E07B-4F48-A5E6-CCCAC75A897E}" type="datetime1">
              <a:rPr lang="en-US" smtClean="0"/>
              <a:t>19-Nov-13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F0EE7-AF5D-4B69-8AA2-823507FB81BD}" type="datetime1">
              <a:rPr lang="en-US" smtClean="0"/>
              <a:t>19-Nov-13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1AC3E-E148-4EDB-9C9D-992FD7CF0644}" type="datetime1">
              <a:rPr lang="en-US" smtClean="0"/>
              <a:t>19-Nov-13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2B1F6-5E51-4798-9E1D-FB534B75AE1A}" type="datetime1">
              <a:rPr lang="en-US" smtClean="0"/>
              <a:t>19-Nov-13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42951-5C0E-4650-95C1-7E967646118A}" type="datetime1">
              <a:rPr lang="en-US" smtClean="0"/>
              <a:t>19-Nov-13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8E535-FB56-4AF5-AD5F-73E7E3A97935}" type="datetime1">
              <a:rPr lang="en-US" smtClean="0"/>
              <a:t>19-Nov-13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46A6-4387-4417-8404-DD77587CAE63}" type="datetime1">
              <a:rPr lang="en-US" smtClean="0"/>
              <a:t>19-Nov-13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C8699-5F66-481A-9BF5-2B0824464C5C}" type="datetime1">
              <a:rPr lang="en-US" smtClean="0"/>
              <a:t>19-Nov-13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C3DF7-F817-4EBD-B440-D909E9358E71}" type="datetime1">
              <a:rPr lang="en-US" smtClean="0"/>
              <a:t>19-Nov-13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871D8BB-FA73-46D2-97E9-8858B7DF48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2A04A-B7FD-431C-8B1C-D1210F29BB26}" type="datetime1">
              <a:rPr lang="en-US" smtClean="0"/>
              <a:t>19-Nov-13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5463-9D45-4171-8202-97658718D403}" type="datetime1">
              <a:rPr lang="en-US" smtClean="0"/>
              <a:t>19-Nov-13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F5D8A56-E53E-44A6-BB08-16890E934A5C}" type="datetime1">
              <a:rPr lang="en-US" smtClean="0"/>
              <a:t>19-Nov-13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71D8BB-FA73-46D2-97E9-8858B7DF484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5\ulta%20seedha%202.M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5\Mentos%2020sec.wmv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5\CLOSE%20UP.wmv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5\Coca%20Cola.mpe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5\CAMLIN%20THE%20ULTIMATE%20MARKER.wmv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5\Ufone%20-%20Local%20TVC%20-%20brandsynario.com.wmv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5\Pagal.mpg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5\Ufone%20Prepaid%20-%20Local%20TVC%20-%20brandsynario.com.wmv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5\Jazz%20-%20Local%20TVC%20-%20brandsynario.com_2.wmv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5\Ufone%20Uth%20Package%20-%20Local%20TVC%20-%20brandsynario.com.wmv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Videos%20Posted%20by%20Simply%20Mobilink-%20Jazz%20Na%20Qabil-e-Yaqeen%20TVC%20(Alternate%20Ending)%20-%20Facebook.wmv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ufone-latest.flv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90600" y="3088121"/>
            <a:ext cx="5672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u="sng" dirty="0" smtClean="0"/>
              <a:t>CUSTOMER RELATIONSHIP</a:t>
            </a:r>
            <a:endParaRPr lang="en-US" sz="32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CRM means Dealing with the People Aspect of the Project</a:t>
            </a:r>
          </a:p>
        </p:txBody>
      </p:sp>
      <p:pic>
        <p:nvPicPr>
          <p:cNvPr id="4" name="Picture 7" descr="0302.jpg                                                       00035187Macintosh HD                   B906C56A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024063"/>
            <a:ext cx="6324600" cy="1755775"/>
          </a:xfrm>
          <a:prstGeom prst="rect">
            <a:avLst/>
          </a:prstGeom>
          <a:noFill/>
        </p:spPr>
      </p:pic>
      <p:pic>
        <p:nvPicPr>
          <p:cNvPr id="5" name="Picture 8" descr=" ifthe.jpg                                                      0005C1A6NCCER                          B4051FE2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4038600"/>
            <a:ext cx="7239000" cy="16732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ulta seedha 2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52600" y="1143000"/>
            <a:ext cx="5715000" cy="46759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5943600"/>
            <a:ext cx="1704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ULTA SEEDHA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4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5334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Effect of Change on People</a:t>
            </a:r>
          </a:p>
        </p:txBody>
      </p:sp>
      <p:pic>
        <p:nvPicPr>
          <p:cNvPr id="4" name="Picture 7" descr="0303.jpg                                                       00035187Macintosh HD                   B906C56A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524000"/>
            <a:ext cx="4335463" cy="3263900"/>
          </a:xfrm>
          <a:prstGeom prst="rect">
            <a:avLst/>
          </a:prstGeom>
          <a:noFill/>
        </p:spPr>
      </p:pic>
      <p:pic>
        <p:nvPicPr>
          <p:cNvPr id="5" name="Picture 8" descr="&#10;itsnot.jpg                                                     0005C1A6NCCER                          B4051FE2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4953000"/>
            <a:ext cx="4800600" cy="90805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Mentos 20sec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00200" y="914400"/>
            <a:ext cx="60960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5943600"/>
            <a:ext cx="857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ASIA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381000"/>
            <a:ext cx="7772400" cy="1524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Reptile Talk™ of </a:t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People Going Through Change</a:t>
            </a:r>
          </a:p>
        </p:txBody>
      </p:sp>
      <p:pic>
        <p:nvPicPr>
          <p:cNvPr id="4" name="Picture 7" descr="0304.jpg                                                       00035187Macintosh HD                   B906C56A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922463"/>
            <a:ext cx="6553200" cy="4037012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4572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Valley of Tears</a:t>
            </a:r>
          </a:p>
        </p:txBody>
      </p:sp>
      <p:pic>
        <p:nvPicPr>
          <p:cNvPr id="4" name="Picture 7" descr="0305.jpg                                                       00035187Macintosh HD                   B906C56A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447800"/>
            <a:ext cx="4194175" cy="2584450"/>
          </a:xfrm>
          <a:prstGeom prst="rect">
            <a:avLst/>
          </a:prstGeom>
          <a:noFill/>
        </p:spPr>
      </p:pic>
      <p:pic>
        <p:nvPicPr>
          <p:cNvPr id="5" name="Picture 8" descr="weve.jpg                                                       0005C1A6NCCER                          B4051FE2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4114800"/>
            <a:ext cx="5715000" cy="2087563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029200" y="1600200"/>
            <a:ext cx="457200" cy="76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CLOSE UP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00200" y="1066800"/>
            <a:ext cx="60960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5943600"/>
            <a:ext cx="107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CAMLIN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Successful People Profile </a:t>
            </a:r>
          </a:p>
        </p:txBody>
      </p:sp>
      <p:pic>
        <p:nvPicPr>
          <p:cNvPr id="4" name="Picture 7" descr="fig0401.jpg                                                    0005C1A6NCCER                          B4051FE2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752600"/>
            <a:ext cx="4249738" cy="42672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382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Reactive vs. Proactive Thinkers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Picture 6" descr="0405.jpg                                                       00035187Macintosh HD                   B906C56A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447800"/>
            <a:ext cx="5181600" cy="4691674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Coca Cola.mpe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47800" y="990600"/>
            <a:ext cx="6399213" cy="47994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5943600"/>
            <a:ext cx="800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COKE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609600"/>
            <a:ext cx="8077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Business Process Mapping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Picture 5" descr=" 0411a.jpg                                                      00035187Macintosh HD                   B906C56A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538288"/>
            <a:ext cx="4724400" cy="4579937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33400" y="609600"/>
            <a:ext cx="8077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Business Process Mapping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Picture 5" descr=" 0411b.jpg                                                      00035187Macintosh HD                   B906C56A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981200"/>
            <a:ext cx="6781800" cy="39370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609600"/>
            <a:ext cx="8077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Business Process Mapping </a:t>
            </a:r>
          </a:p>
        </p:txBody>
      </p:sp>
      <p:pic>
        <p:nvPicPr>
          <p:cNvPr id="4" name="Picture 5" descr=" 0411c.jpg                                                      00035187Macintosh HD                   B906C56A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057400"/>
            <a:ext cx="6324600" cy="3851275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609600"/>
            <a:ext cx="8077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Business Process Mapping </a:t>
            </a:r>
          </a:p>
        </p:txBody>
      </p:sp>
      <p:pic>
        <p:nvPicPr>
          <p:cNvPr id="4" name="Picture 5" descr=" 0411d.jpg                                                      00035187Macintosh HD                   B906C56A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981200"/>
            <a:ext cx="7086600" cy="37973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CAMLIN THE ULTIMATE MARKER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8800" y="1295400"/>
            <a:ext cx="5791200" cy="4343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5943600"/>
            <a:ext cx="1262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 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Customer’s Are People, Too!</a:t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They Have Needs</a:t>
            </a:r>
          </a:p>
        </p:txBody>
      </p:sp>
      <p:pic>
        <p:nvPicPr>
          <p:cNvPr id="4" name="Picture 5" descr="0312.jpg                                                       00035187Macintosh HD                   B906C56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286000"/>
            <a:ext cx="5410200" cy="315595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Customer Relationships</a:t>
            </a:r>
          </a:p>
        </p:txBody>
      </p:sp>
      <p:pic>
        <p:nvPicPr>
          <p:cNvPr id="4" name="Picture 5" descr="0314.jpg                                                       00035187Macintosh HD                   B906C56A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535113"/>
            <a:ext cx="5334000" cy="4459287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81000" y="762000"/>
            <a:ext cx="83820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SIMPLIFIED MODEL OF CUSTOMER DECISION MAKING</a:t>
            </a:r>
          </a:p>
        </p:txBody>
      </p:sp>
      <p:sp>
        <p:nvSpPr>
          <p:cNvPr id="4" name="AutoShape 14"/>
          <p:cNvSpPr>
            <a:spLocks noChangeArrowheads="1"/>
          </p:cNvSpPr>
          <p:nvPr/>
        </p:nvSpPr>
        <p:spPr bwMode="auto">
          <a:xfrm>
            <a:off x="2771775" y="1916113"/>
            <a:ext cx="3455988" cy="720725"/>
          </a:xfrm>
          <a:prstGeom prst="flowChartProcess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1000" dirty="0">
                <a:solidFill>
                  <a:schemeClr val="bg1"/>
                </a:solidFill>
              </a:rPr>
              <a:t>STAGE ONE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</a:rPr>
              <a:t>The external factors which influence customers' behaviour</a:t>
            </a:r>
          </a:p>
          <a:p>
            <a:pPr algn="ctr">
              <a:buFontTx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Marketing  by organisations – the 4Ps</a:t>
            </a:r>
          </a:p>
          <a:p>
            <a:pPr algn="ctr">
              <a:buFontTx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Customer's environment – culture, subcultures, groups</a:t>
            </a:r>
          </a:p>
        </p:txBody>
      </p:sp>
      <p:sp>
        <p:nvSpPr>
          <p:cNvPr id="5" name="AutoShape 15"/>
          <p:cNvSpPr>
            <a:spLocks noChangeArrowheads="1"/>
          </p:cNvSpPr>
          <p:nvPr/>
        </p:nvSpPr>
        <p:spPr bwMode="auto">
          <a:xfrm>
            <a:off x="2771775" y="3213100"/>
            <a:ext cx="3529013" cy="1368425"/>
          </a:xfrm>
          <a:prstGeom prst="flowChartProcess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1000">
                <a:solidFill>
                  <a:schemeClr val="bg1"/>
                </a:solidFill>
              </a:rPr>
              <a:t>STAGE TWO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The customer decision making process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Recognition of needs, information search, alternative product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evaluation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+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Individual factors – motivation, attitudes, learning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+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Experience gained through life</a:t>
            </a:r>
          </a:p>
        </p:txBody>
      </p:sp>
      <p:sp>
        <p:nvSpPr>
          <p:cNvPr id="6" name="AutoShape 16"/>
          <p:cNvSpPr>
            <a:spLocks noChangeArrowheads="1"/>
          </p:cNvSpPr>
          <p:nvPr/>
        </p:nvSpPr>
        <p:spPr bwMode="auto">
          <a:xfrm>
            <a:off x="2843213" y="5013325"/>
            <a:ext cx="3529012" cy="792163"/>
          </a:xfrm>
          <a:prstGeom prst="flowChartProcess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1000">
                <a:solidFill>
                  <a:schemeClr val="bg1"/>
                </a:solidFill>
              </a:rPr>
              <a:t>STAGE THREE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Purchase and post-purchase behaviour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Purchase  then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Post-purchase evaluation  and maybe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Repeat purchase</a:t>
            </a: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3635375" y="2781300"/>
            <a:ext cx="23764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/>
              <a:t>WHICH INFLUENCES</a:t>
            </a: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3419475" y="4652963"/>
            <a:ext cx="25209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dirty="0"/>
              <a:t>WHICH LEADS TO</a:t>
            </a:r>
          </a:p>
        </p:txBody>
      </p:sp>
      <p:sp>
        <p:nvSpPr>
          <p:cNvPr id="9" name="Line 19"/>
          <p:cNvSpPr>
            <a:spLocks noChangeShapeType="1"/>
          </p:cNvSpPr>
          <p:nvPr/>
        </p:nvSpPr>
        <p:spPr bwMode="auto">
          <a:xfrm>
            <a:off x="1763713" y="1916113"/>
            <a:ext cx="0" cy="36004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81000" y="762000"/>
            <a:ext cx="83820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Customer decision-making process</a:t>
            </a: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1187450" y="1941513"/>
            <a:ext cx="65532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400" b="1" dirty="0"/>
              <a:t>Problem Recognition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Information Search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Evaluation &amp; Selection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Store Choice &amp; Purchase</a:t>
            </a:r>
            <a:r>
              <a:rPr lang="en-GB" sz="2400" dirty="0"/>
              <a:t> </a:t>
            </a:r>
          </a:p>
          <a:p>
            <a:pPr algn="ctr"/>
            <a:endParaRPr lang="en-GB" sz="2400" dirty="0"/>
          </a:p>
          <a:p>
            <a:pPr algn="ctr"/>
            <a:r>
              <a:rPr lang="en-US" sz="2400" b="1" dirty="0"/>
              <a:t>Post Purchase </a:t>
            </a:r>
            <a:r>
              <a:rPr lang="en-US" sz="2400" b="1" dirty="0" smtClean="0"/>
              <a:t>Processes</a:t>
            </a:r>
            <a:endParaRPr lang="en-US" sz="2400" b="1" dirty="0"/>
          </a:p>
          <a:p>
            <a:pPr algn="ctr"/>
            <a:endParaRPr lang="en-US" b="1" dirty="0"/>
          </a:p>
          <a:p>
            <a:pPr algn="ctr"/>
            <a:r>
              <a:rPr lang="en-GB" dirty="0"/>
              <a:t> </a:t>
            </a:r>
          </a:p>
        </p:txBody>
      </p:sp>
      <p:sp>
        <p:nvSpPr>
          <p:cNvPr id="5" name="Line 22"/>
          <p:cNvSpPr>
            <a:spLocks noChangeShapeType="1"/>
          </p:cNvSpPr>
          <p:nvPr/>
        </p:nvSpPr>
        <p:spPr bwMode="auto">
          <a:xfrm>
            <a:off x="1692275" y="2060575"/>
            <a:ext cx="0" cy="302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Line 24"/>
          <p:cNvSpPr>
            <a:spLocks noChangeShapeType="1"/>
          </p:cNvSpPr>
          <p:nvPr/>
        </p:nvSpPr>
        <p:spPr bwMode="auto">
          <a:xfrm>
            <a:off x="1692275" y="2060575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Line 25"/>
          <p:cNvSpPr>
            <a:spLocks noChangeShapeType="1"/>
          </p:cNvSpPr>
          <p:nvPr/>
        </p:nvSpPr>
        <p:spPr bwMode="auto">
          <a:xfrm>
            <a:off x="1692275" y="5084763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27"/>
          <p:cNvSpPr>
            <a:spLocks noChangeShapeType="1"/>
          </p:cNvSpPr>
          <p:nvPr/>
        </p:nvSpPr>
        <p:spPr bwMode="auto">
          <a:xfrm>
            <a:off x="2484438" y="2924175"/>
            <a:ext cx="0" cy="144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>
            <a:off x="2484438" y="4365625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29"/>
          <p:cNvSpPr>
            <a:spLocks noChangeShapeType="1"/>
          </p:cNvSpPr>
          <p:nvPr/>
        </p:nvSpPr>
        <p:spPr bwMode="auto">
          <a:xfrm>
            <a:off x="6084888" y="3644900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Line 31"/>
          <p:cNvSpPr>
            <a:spLocks noChangeShapeType="1"/>
          </p:cNvSpPr>
          <p:nvPr/>
        </p:nvSpPr>
        <p:spPr bwMode="auto">
          <a:xfrm flipH="1">
            <a:off x="6011863" y="2133600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Line 32"/>
          <p:cNvSpPr>
            <a:spLocks noChangeShapeType="1"/>
          </p:cNvSpPr>
          <p:nvPr/>
        </p:nvSpPr>
        <p:spPr bwMode="auto">
          <a:xfrm flipH="1">
            <a:off x="5940425" y="2852738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 flipV="1">
            <a:off x="6877050" y="2133600"/>
            <a:ext cx="0" cy="151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7" name="Straight Arrow Connector 16"/>
          <p:cNvCxnSpPr>
            <a:stCxn id="9" idx="0"/>
          </p:cNvCxnSpPr>
          <p:nvPr/>
        </p:nvCxnSpPr>
        <p:spPr>
          <a:xfrm rot="5400000" flipH="1" flipV="1">
            <a:off x="2790032" y="2590006"/>
            <a:ext cx="28575" cy="6397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343400" y="5943600"/>
            <a:ext cx="2062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COKE   HAPINESS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Ufone - Local TVC - brandsynario.com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6000" y="1676400"/>
            <a:ext cx="5105400" cy="3829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5943600"/>
            <a:ext cx="1772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UFONE LOCAL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Pagal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09800" y="1143000"/>
            <a:ext cx="5410200" cy="44265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5943600"/>
            <a:ext cx="1604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ZONG PAGAL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81000" y="762000"/>
            <a:ext cx="83820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Types of customer decision processes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graphicFrame>
        <p:nvGraphicFramePr>
          <p:cNvPr id="4" name="Group 76"/>
          <p:cNvGraphicFramePr>
            <a:graphicFrameLocks noGrp="1"/>
          </p:cNvGraphicFramePr>
          <p:nvPr/>
        </p:nvGraphicFramePr>
        <p:xfrm>
          <a:off x="1219200" y="2438400"/>
          <a:ext cx="6677025" cy="3733801"/>
        </p:xfrm>
        <a:graphic>
          <a:graphicData uri="http://schemas.openxmlformats.org/drawingml/2006/table">
            <a:tbl>
              <a:tblPr/>
              <a:tblGrid>
                <a:gridCol w="2231733"/>
                <a:gridCol w="2222647"/>
                <a:gridCol w="2222645"/>
              </a:tblGrid>
              <a:tr h="11717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       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INVOLVEMENT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DECISION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MAKING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HIGH INVOLVEMENT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PURCHASE DECISION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LOW INVOLVEMENT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PURCHASE DECISION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655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DECISION MAKING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en-US" sz="1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Information search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Alternative evaluation etc.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COMPLEX DECISION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MAKING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Homes, cars, major appliances etc.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VARIETY SEEKING</a:t>
                      </a:r>
                      <a:endParaRPr kumimoji="0" 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Cigarettes, chocolates, tea, etc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55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HABIT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 information search, one brand only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BRAND LOYALTY</a:t>
                      </a:r>
                      <a:endParaRPr kumimoji="0" 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Toothpaste, milk, etc.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INERTIA</a:t>
                      </a:r>
                      <a:endParaRPr kumimoji="0" 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Toilet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tissue,  </a:t>
                      </a:r>
                      <a:r>
                        <a:rPr kumimoji="0" lang="fr-FR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phenyl</a:t>
                      </a: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, </a:t>
                      </a:r>
                      <a:r>
                        <a:rPr kumimoji="0" lang="fr-FR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etc</a:t>
                      </a:r>
                      <a:endParaRPr kumimoji="0" lang="fr-F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81000" y="762000"/>
            <a:ext cx="83820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Consumer decision processes for high and low involvement purchase decisions</a:t>
            </a:r>
            <a:endParaRPr kumimoji="0" lang="en-GB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Group 120"/>
          <p:cNvGraphicFramePr>
            <a:graphicFrameLocks noGrp="1"/>
          </p:cNvGraphicFramePr>
          <p:nvPr/>
        </p:nvGraphicFramePr>
        <p:xfrm>
          <a:off x="1447800" y="1981200"/>
          <a:ext cx="5975350" cy="4324352"/>
        </p:xfrm>
        <a:graphic>
          <a:graphicData uri="http://schemas.openxmlformats.org/drawingml/2006/table">
            <a:tbl>
              <a:tblPr/>
              <a:tblGrid>
                <a:gridCol w="1844675"/>
                <a:gridCol w="1989138"/>
                <a:gridCol w="2141537"/>
              </a:tblGrid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Low involvement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Purchase decisions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High involvement 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Purchase decisions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Problem recognition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Trivial to minor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Important &amp; personally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meaningful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Information search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Internal to limited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external search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Extensive internal &amp;</a:t>
                      </a:r>
                      <a:endParaRPr kumimoji="0" 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external search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3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Alternative evaluation &amp; selection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Few alternatives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evaluated on few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performance criteria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Many alternatives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evaluated on many 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performance criteria 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3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Store choice &amp; purchase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One-stop shopping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substitution very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possible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Multiple store visits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with substitution less</a:t>
                      </a:r>
                      <a:endParaRPr kumimoji="0" lang="en-GB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likely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1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Postpurchase activities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Simple evaluation of </a:t>
                      </a:r>
                      <a:endParaRPr kumimoji="0" 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performance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Extensive performance</a:t>
                      </a:r>
                      <a:endParaRPr kumimoji="0" 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evaluation, use, and</a:t>
                      </a:r>
                      <a:endParaRPr kumimoji="0" 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eventual disposal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676400" y="304800"/>
            <a:ext cx="5562600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Steps in the 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Market Segmentation Process</a:t>
            </a: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2057400" y="2514601"/>
            <a:ext cx="5257800" cy="762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Segment your market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2057400" y="3429001"/>
            <a:ext cx="5257800" cy="762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Target a segment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2057400" y="4343401"/>
            <a:ext cx="5257800" cy="762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Position your product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2057400" y="5334001"/>
            <a:ext cx="5257800" cy="762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Communicate your positioning</a:t>
            </a:r>
          </a:p>
        </p:txBody>
      </p:sp>
      <p:cxnSp>
        <p:nvCxnSpPr>
          <p:cNvPr id="8" name="AutoShape 9"/>
          <p:cNvCxnSpPr>
            <a:cxnSpLocks noChangeShapeType="1"/>
            <a:stCxn id="5" idx="1"/>
            <a:endCxn id="6" idx="1"/>
          </p:cNvCxnSpPr>
          <p:nvPr/>
        </p:nvCxnSpPr>
        <p:spPr bwMode="auto">
          <a:xfrm rot="10800000" flipV="1">
            <a:off x="2057400" y="3810001"/>
            <a:ext cx="1588" cy="914400"/>
          </a:xfrm>
          <a:prstGeom prst="bentConnector3">
            <a:avLst>
              <a:gd name="adj1" fmla="val 1439546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9" name="AutoShape 10"/>
          <p:cNvCxnSpPr>
            <a:cxnSpLocks noChangeShapeType="1"/>
            <a:stCxn id="6" idx="1"/>
            <a:endCxn id="7" idx="1"/>
          </p:cNvCxnSpPr>
          <p:nvPr/>
        </p:nvCxnSpPr>
        <p:spPr bwMode="auto">
          <a:xfrm rot="10800000" flipV="1">
            <a:off x="2057400" y="4724401"/>
            <a:ext cx="1588" cy="990600"/>
          </a:xfrm>
          <a:prstGeom prst="bentConnector3">
            <a:avLst>
              <a:gd name="adj1" fmla="val 1439546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0" name="AutoShape 10"/>
          <p:cNvCxnSpPr>
            <a:cxnSpLocks noChangeShapeType="1"/>
          </p:cNvCxnSpPr>
          <p:nvPr/>
        </p:nvCxnSpPr>
        <p:spPr bwMode="auto">
          <a:xfrm rot="10800000" flipV="1">
            <a:off x="2055811" y="2819400"/>
            <a:ext cx="1588" cy="990600"/>
          </a:xfrm>
          <a:prstGeom prst="bentConnector3">
            <a:avLst>
              <a:gd name="adj1" fmla="val 1439546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1" name="TextBox 10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2209800" y="381000"/>
            <a:ext cx="4953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Target Generations</a:t>
            </a: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1981200" y="2286000"/>
            <a:ext cx="5181600" cy="609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Good warriors (1909-1928)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1981200" y="2971800"/>
            <a:ext cx="5181600" cy="609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Matures (1929-1945)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1981200" y="3657600"/>
            <a:ext cx="5181600" cy="609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Baby boomers (1946-1964)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1981200" y="4343400"/>
            <a:ext cx="5181600" cy="609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Gen Xers (1965-1982)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981200" y="5029200"/>
            <a:ext cx="5181600" cy="609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Gen Yers (1983-2001)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1981200" y="5715000"/>
            <a:ext cx="5181600" cy="609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Generation Zers (2002+)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Ufone Prepaid - Local TVC - brandsynario.com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57400" y="1447800"/>
            <a:ext cx="5410200" cy="4057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5943600"/>
            <a:ext cx="1962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UFONE PREPAID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Jazz - Local TVC - brandsynario.com_2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00200" y="1143000"/>
            <a:ext cx="60960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5943600"/>
            <a:ext cx="1670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JAZZ PREPAID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pic>
        <p:nvPicPr>
          <p:cNvPr id="4" name="Ufone Uth Package - Local TVC - brandsynario.com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76400" y="1143000"/>
            <a:ext cx="60960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5943600"/>
            <a:ext cx="152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UFONE UTH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3400" y="4724400"/>
            <a:ext cx="1053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 action="ppaction://hlinkfile"/>
              </a:rPr>
              <a:t>ADVERT1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43400" y="5943600"/>
            <a:ext cx="21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MOBILINK LATEST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1D8BB-FA73-46D2-97E9-8858B7DF4849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2390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5800" y="5334000"/>
            <a:ext cx="1053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 action="ppaction://hlinkfile"/>
              </a:rPr>
              <a:t>ADVERT2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43400" y="5943600"/>
            <a:ext cx="1836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UFONE LATEST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288</TotalTime>
  <Words>477</Words>
  <Application>Microsoft Office PowerPoint</Application>
  <PresentationFormat>On-screen Show (4:3)</PresentationFormat>
  <Paragraphs>194</Paragraphs>
  <Slides>32</Slides>
  <Notes>0</Notes>
  <HiddenSlides>0</HiddenSlides>
  <MMClips>10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NIMS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Ch. M. Qaiser</dc:creator>
  <cp:lastModifiedBy>vcomsats</cp:lastModifiedBy>
  <cp:revision>39</cp:revision>
  <dcterms:created xsi:type="dcterms:W3CDTF">2011-10-10T04:33:02Z</dcterms:created>
  <dcterms:modified xsi:type="dcterms:W3CDTF">2013-11-19T07:04:48Z</dcterms:modified>
</cp:coreProperties>
</file>