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90" r:id="rId4"/>
    <p:sldId id="283" r:id="rId5"/>
    <p:sldId id="284" r:id="rId6"/>
    <p:sldId id="285" r:id="rId7"/>
    <p:sldId id="258" r:id="rId8"/>
    <p:sldId id="259" r:id="rId9"/>
    <p:sldId id="292" r:id="rId10"/>
    <p:sldId id="293" r:id="rId11"/>
    <p:sldId id="278" r:id="rId12"/>
    <p:sldId id="277" r:id="rId13"/>
    <p:sldId id="260" r:id="rId14"/>
    <p:sldId id="262" r:id="rId15"/>
    <p:sldId id="279" r:id="rId16"/>
    <p:sldId id="289" r:id="rId17"/>
    <p:sldId id="281" r:id="rId18"/>
  </p:sldIdLst>
  <p:sldSz cx="9144000" cy="6858000" type="screen4x3"/>
  <p:notesSz cx="6980238" cy="92360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8F8F8"/>
    <a:srgbClr val="808000"/>
    <a:srgbClr val="00FF00"/>
    <a:srgbClr val="3366CC"/>
    <a:srgbClr val="0000FF"/>
    <a:srgbClr val="0066CC"/>
    <a:srgbClr val="EAEAEA"/>
    <a:srgbClr val="CC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584" autoAdjust="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20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909"/>
        <p:guide pos="219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21702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698500"/>
            <a:ext cx="4602162" cy="3451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96875" y="328613"/>
            <a:ext cx="3740150" cy="264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268288" y="8832850"/>
            <a:ext cx="64436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49632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noFill/>
          <a:ln/>
          <a:effectLst>
            <a:outerShdw dist="8980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lIns="91691" tIns="45041" rIns="91691" bIns="4504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noFill/>
          <a:ln/>
          <a:effectLst>
            <a:outerShdw dist="8980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lIns="91691" tIns="45041" rIns="91691" bIns="4504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noFill/>
          <a:ln/>
          <a:effectLst>
            <a:outerShdw dist="8980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lIns="91691" tIns="45041" rIns="91691" bIns="4504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noFill/>
          <a:ln/>
          <a:effectLst>
            <a:outerShdw dist="8980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lIns="91691" tIns="45041" rIns="91691" bIns="4504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noFill/>
          <a:ln/>
          <a:effectLst>
            <a:outerShdw dist="8980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lIns="91691" tIns="45041" rIns="91691" bIns="45041"/>
          <a:lstStyle/>
          <a:p>
            <a:pPr marL="228600" indent="-228600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noFill/>
          <a:ln/>
          <a:effectLst>
            <a:outerShdw dist="8980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lIns="91691" tIns="45041" rIns="91691" bIns="45041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60E1A4FA-6860-43FF-86BD-74AB7553AAA0}" type="datetime1">
              <a:rPr lang="en-US" smtClean="0"/>
              <a:t>11/7/2013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30C7094-9F18-48D1-B8B0-47FACE17F23C}" type="datetime1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D02D2987-BC34-4A78-9881-8BA5AF9DAEF4}" type="datetime1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C2FF2C1-FB7F-40FF-A4E0-1C0DE15468FC}" type="datetime1">
              <a:rPr lang="en-US" smtClean="0"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9F4737F-A1EF-4D94-8B89-5EDD3CA2B2F8}" type="datetime1">
              <a:rPr lang="en-US" smtClean="0"/>
              <a:t>11/7/2013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02E0281-5432-4840-B704-68AA69462110}" type="datetime1">
              <a:rPr lang="en-US" smtClean="0"/>
              <a:t>11/7/2013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8614250-53C8-408A-A52C-D4A524ADF635}" type="datetime1">
              <a:rPr lang="en-US" smtClean="0"/>
              <a:t>11/7/2013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BEAF38A-D492-4AEB-88D0-26258897B602}" type="datetime1">
              <a:rPr lang="en-US" smtClean="0"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894CBBA-5202-423A-BAC6-0EB9148A12F9}" type="datetime1">
              <a:rPr lang="en-US" smtClean="0"/>
              <a:t>11/7/2013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3D4378B-3D07-4018-A922-053AE90B2D9B}" type="datetime1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25DE2A8-AFC1-4CED-8DA5-A32E56B3BADE}" type="datetime1">
              <a:rPr lang="en-US" smtClean="0"/>
              <a:t>11/7/2013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6829D844-0629-4608-811F-09FB0E9AE3EE}" type="datetime1">
              <a:rPr lang="en-US" smtClean="0"/>
              <a:t>11/7/2013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762000" y="2743200"/>
            <a:ext cx="7620000" cy="1981200"/>
          </a:xfrm>
          <a:solidFill>
            <a:srgbClr val="FC0128">
              <a:alpha val="46001"/>
            </a:srgbClr>
          </a:solidFill>
          <a:ln w="76200">
            <a:solidFill>
              <a:srgbClr val="FE9B03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lnSpc>
                <a:spcPct val="90000"/>
              </a:lnSpc>
            </a:pPr>
            <a:r>
              <a:rPr lang="en-US" sz="5400">
                <a:latin typeface="Old English Text MT" pitchFamily="66" charset="0"/>
              </a:rPr>
              <a:t>Cultural Influences on</a:t>
            </a:r>
          </a:p>
          <a:p>
            <a:pPr marL="285750" indent="-285750">
              <a:lnSpc>
                <a:spcPct val="90000"/>
              </a:lnSpc>
            </a:pPr>
            <a:r>
              <a:rPr lang="en-US" sz="5400">
                <a:latin typeface="Old English Text MT" pitchFamily="66" charset="0"/>
              </a:rPr>
              <a:t>Consumer Behavior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04800" y="533400"/>
            <a:ext cx="8531225" cy="1682750"/>
          </a:xfrm>
          <a:prstGeom prst="rect">
            <a:avLst/>
          </a:prstGeom>
          <a:solidFill>
            <a:srgbClr val="B760F9">
              <a:alpha val="35001"/>
            </a:srgbClr>
          </a:solidFill>
          <a:ln w="57150">
            <a:solidFill>
              <a:srgbClr val="B760F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800" b="1" dirty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Culture</a:t>
            </a:r>
            <a:r>
              <a:rPr lang="en-US" sz="2800" b="1" dirty="0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en-US" sz="2800" b="1" dirty="0">
                <a:latin typeface="Helvetica" charset="0"/>
              </a:rPr>
              <a:t>is the Accumulation of Shared Meanings, Rituals, Norms, and Traditions Among the Members of an Organization or Society and Determines:</a:t>
            </a:r>
          </a:p>
        </p:txBody>
      </p:sp>
      <p:grpSp>
        <p:nvGrpSpPr>
          <p:cNvPr id="6150" name="Group 6"/>
          <p:cNvGrpSpPr>
            <a:grpSpLocks/>
          </p:cNvGrpSpPr>
          <p:nvPr/>
        </p:nvGrpSpPr>
        <p:grpSpPr bwMode="auto">
          <a:xfrm>
            <a:off x="887413" y="3067050"/>
            <a:ext cx="7399337" cy="3105150"/>
            <a:chOff x="559" y="1932"/>
            <a:chExt cx="4661" cy="1956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576" y="1932"/>
              <a:ext cx="4631" cy="938"/>
            </a:xfrm>
            <a:prstGeom prst="rect">
              <a:avLst/>
            </a:prstGeom>
            <a:gradFill rotWithShape="0">
              <a:gsLst>
                <a:gs pos="0">
                  <a:srgbClr val="EAEC5E">
                    <a:gamma/>
                    <a:tint val="60000"/>
                    <a:invGamma/>
                  </a:srgbClr>
                </a:gs>
                <a:gs pos="100000">
                  <a:srgbClr val="EAEC5E">
                    <a:alpha val="56000"/>
                  </a:srgbClr>
                </a:gs>
              </a:gsLst>
              <a:lin ang="18900000" scaled="1"/>
            </a:gradFill>
            <a:ln w="5715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919191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pPr algn="ctr">
                <a:lnSpc>
                  <a:spcPct val="90000"/>
                </a:lnSpc>
              </a:pPr>
              <a:r>
                <a:rPr lang="en-US" sz="2600" b="1" i="1">
                  <a:solidFill>
                    <a:srgbClr val="000000"/>
                  </a:solidFill>
                  <a:latin typeface="Arial" pitchFamily="34" charset="0"/>
                </a:rPr>
                <a:t>Overall Priorities A Consumer Attaches</a:t>
              </a:r>
            </a:p>
            <a:p>
              <a:pPr algn="ctr">
                <a:lnSpc>
                  <a:spcPct val="90000"/>
                </a:lnSpc>
              </a:pPr>
              <a:r>
                <a:rPr lang="en-US" sz="2600" b="1" i="1">
                  <a:solidFill>
                    <a:srgbClr val="000000"/>
                  </a:solidFill>
                  <a:latin typeface="Arial" pitchFamily="34" charset="0"/>
                </a:rPr>
                <a:t>to Different Activities and Products</a:t>
              </a:r>
            </a:p>
          </p:txBody>
        </p:sp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559" y="2925"/>
              <a:ext cx="4661" cy="963"/>
            </a:xfrm>
            <a:prstGeom prst="rect">
              <a:avLst/>
            </a:prstGeom>
            <a:solidFill>
              <a:srgbClr val="0000FF">
                <a:alpha val="50999"/>
              </a:srgbClr>
            </a:solidFill>
            <a:ln w="5715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rgbClr val="919191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pPr algn="ctr">
                <a:lnSpc>
                  <a:spcPct val="90000"/>
                </a:lnSpc>
              </a:pPr>
              <a:r>
                <a:rPr lang="en-US" sz="2600" b="1" i="1">
                  <a:solidFill>
                    <a:srgbClr val="FFFFFF"/>
                  </a:solidFill>
                  <a:latin typeface="Arial" pitchFamily="34" charset="0"/>
                </a:rPr>
                <a:t>Success or Failure of  Specific Products </a:t>
              </a:r>
            </a:p>
            <a:p>
              <a:pPr algn="ctr">
                <a:lnSpc>
                  <a:spcPct val="90000"/>
                </a:lnSpc>
              </a:pPr>
              <a:r>
                <a:rPr lang="en-US" sz="2600" b="1" i="1">
                  <a:solidFill>
                    <a:srgbClr val="FFFFFF"/>
                  </a:solidFill>
                  <a:latin typeface="Arial" pitchFamily="34" charset="0"/>
                </a:rPr>
                <a:t>and Services </a:t>
              </a: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scan0010"/>
          <p:cNvPicPr>
            <a:picLocks noChangeAspect="1" noChangeArrowheads="1"/>
          </p:cNvPicPr>
          <p:nvPr/>
        </p:nvPicPr>
        <p:blipFill>
          <a:blip r:embed="rId2">
            <a:lum bright="-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87" t="3519" r="4587"/>
          <a:stretch>
            <a:fillRect/>
          </a:stretch>
        </p:blipFill>
        <p:spPr bwMode="auto">
          <a:xfrm>
            <a:off x="377825" y="385763"/>
            <a:ext cx="8462963" cy="6243637"/>
          </a:xfrm>
          <a:prstGeom prst="rect">
            <a:avLst/>
          </a:prstGeom>
          <a:noFill/>
          <a:ln w="114300">
            <a:solidFill>
              <a:srgbClr val="0066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7848600" y="381000"/>
            <a:ext cx="914400" cy="228600"/>
          </a:xfrm>
          <a:prstGeom prst="rect">
            <a:avLst/>
          </a:prstGeom>
          <a:solidFill>
            <a:srgbClr val="78502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3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scan0007"/>
          <p:cNvPicPr>
            <a:picLocks noChangeAspect="1" noChangeArrowheads="1"/>
          </p:cNvPicPr>
          <p:nvPr/>
        </p:nvPicPr>
        <p:blipFill>
          <a:blip r:embed="rId2">
            <a:lum bright="-24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78" t="2333" r="4585" b="14639"/>
          <a:stretch>
            <a:fillRect/>
          </a:stretch>
        </p:blipFill>
        <p:spPr bwMode="auto">
          <a:xfrm>
            <a:off x="984250" y="307975"/>
            <a:ext cx="6934200" cy="6243638"/>
          </a:xfrm>
          <a:prstGeom prst="rect">
            <a:avLst/>
          </a:prstGeom>
          <a:noFill/>
          <a:ln w="114300">
            <a:solidFill>
              <a:srgbClr val="0066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4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scan0008"/>
          <p:cNvPicPr>
            <a:picLocks noChangeAspect="1" noChangeArrowheads="1"/>
          </p:cNvPicPr>
          <p:nvPr/>
        </p:nvPicPr>
        <p:blipFill>
          <a:blip r:embed="rId2">
            <a:lum bright="-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63" r="44167" b="9085"/>
          <a:stretch>
            <a:fillRect/>
          </a:stretch>
        </p:blipFill>
        <p:spPr bwMode="auto">
          <a:xfrm>
            <a:off x="228600" y="1295400"/>
            <a:ext cx="86106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5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4" descr="scan0010"/>
          <p:cNvPicPr>
            <a:picLocks noChangeAspect="1" noChangeArrowheads="1"/>
          </p:cNvPicPr>
          <p:nvPr/>
        </p:nvPicPr>
        <p:blipFill>
          <a:blip r:embed="rId2">
            <a:lum bright="-18000" contras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45" t="16603" r="31430" b="26050"/>
          <a:stretch>
            <a:fillRect/>
          </a:stretch>
        </p:blipFill>
        <p:spPr bwMode="auto">
          <a:xfrm>
            <a:off x="449263" y="1371600"/>
            <a:ext cx="8077200" cy="4579938"/>
          </a:xfrm>
          <a:prstGeom prst="rect">
            <a:avLst/>
          </a:prstGeom>
          <a:noFill/>
          <a:ln w="114300">
            <a:solidFill>
              <a:srgbClr val="0066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6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4637088" cy="682625"/>
          </a:xfrm>
          <a:solidFill>
            <a:srgbClr val="063DE8">
              <a:alpha val="56000"/>
            </a:srgbClr>
          </a:solidFill>
          <a:ln w="38100">
            <a:solidFill>
              <a:srgbClr val="FAFD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00279F"/>
                  </a:outerShdw>
                </a:effectLst>
              </a14:hiddenEffects>
            </a:ext>
          </a:extLst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Aspects of Culture</a:t>
            </a:r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609600" y="1390650"/>
            <a:ext cx="3767138" cy="3087688"/>
          </a:xfrm>
          <a:prstGeom prst="ellipse">
            <a:avLst/>
          </a:prstGeom>
          <a:gradFill rotWithShape="0">
            <a:gsLst>
              <a:gs pos="0">
                <a:srgbClr val="618FFD">
                  <a:gamma/>
                  <a:tint val="0"/>
                  <a:invGamma/>
                </a:srgbClr>
              </a:gs>
              <a:gs pos="100000">
                <a:srgbClr val="618FFD">
                  <a:alpha val="70000"/>
                </a:srgb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sz="2800" b="1" u="sng">
                <a:solidFill>
                  <a:srgbClr val="0000FF"/>
                </a:solidFill>
              </a:rPr>
              <a:t>Social Structure</a:t>
            </a:r>
          </a:p>
          <a:p>
            <a:pPr algn="ctr">
              <a:lnSpc>
                <a:spcPct val="90000"/>
              </a:lnSpc>
            </a:pPr>
            <a:endParaRPr lang="en-US" b="1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</a:rPr>
              <a:t>Way in Which Orderly</a:t>
            </a: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</a:rPr>
              <a:t>Social Life is </a:t>
            </a: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</a:rPr>
              <a:t>Maintained</a:t>
            </a:r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4710113" y="1314450"/>
            <a:ext cx="3767137" cy="3087688"/>
          </a:xfrm>
          <a:prstGeom prst="ellipse">
            <a:avLst/>
          </a:prstGeom>
          <a:gradFill rotWithShape="0">
            <a:gsLst>
              <a:gs pos="0">
                <a:srgbClr val="00B7A5">
                  <a:gamma/>
                  <a:tint val="0"/>
                  <a:invGamma/>
                </a:srgbClr>
              </a:gs>
              <a:gs pos="100000">
                <a:srgbClr val="00B7A5">
                  <a:alpha val="71001"/>
                </a:srgb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sz="2800" b="1" u="sng">
                <a:solidFill>
                  <a:srgbClr val="003300"/>
                </a:solidFill>
              </a:rPr>
              <a:t>Ecology</a:t>
            </a:r>
            <a:endParaRPr lang="en-US" sz="2800" b="1" u="sng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lnSpc>
                <a:spcPct val="90000"/>
              </a:lnSpc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</a:rPr>
              <a:t>Way a System is </a:t>
            </a: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</a:rPr>
              <a:t>Adapted to </a:t>
            </a: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</a:rPr>
              <a:t>Its Habitat</a:t>
            </a:r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2708275" y="3275013"/>
            <a:ext cx="3767138" cy="3087687"/>
          </a:xfrm>
          <a:prstGeom prst="ellipse">
            <a:avLst/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>
                  <a:alpha val="66000"/>
                </a:srgb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9900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pPr algn="ctr">
              <a:lnSpc>
                <a:spcPct val="90000"/>
              </a:lnSpc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>
              <a:lnSpc>
                <a:spcPct val="90000"/>
              </a:lnSpc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800" b="1" u="sng">
                <a:solidFill>
                  <a:srgbClr val="9900CC"/>
                </a:solidFill>
              </a:rPr>
              <a:t>Ideology</a:t>
            </a:r>
            <a:endParaRPr lang="en-US" sz="2800" b="1" u="sng">
              <a:solidFill>
                <a:srgbClr val="9900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lnSpc>
                <a:spcPct val="90000"/>
              </a:lnSpc>
            </a:pPr>
            <a:endParaRPr lang="en-US" sz="28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</a:rPr>
              <a:t>Way in Which People</a:t>
            </a: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</a:rPr>
              <a:t>Relate to Their</a:t>
            </a: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</a:rPr>
              <a:t>Environment and</a:t>
            </a: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</a:rPr>
              <a:t>Social Groups</a:t>
            </a:r>
          </a:p>
          <a:p>
            <a:pPr algn="ctr" latinLnBrk="1">
              <a:lnSpc>
                <a:spcPct val="90000"/>
              </a:lnSpc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57200" y="838200"/>
            <a:ext cx="8359775" cy="503238"/>
          </a:xfrm>
          <a:prstGeom prst="rect">
            <a:avLst/>
          </a:prstGeom>
          <a:solidFill>
            <a:srgbClr val="FFCCFF">
              <a:alpha val="53999"/>
            </a:srgbClr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600" b="1">
                <a:solidFill>
                  <a:srgbClr val="000000"/>
                </a:solidFill>
                <a:latin typeface="Helvetica" charset="0"/>
              </a:rPr>
              <a:t>A </a:t>
            </a:r>
            <a:r>
              <a:rPr lang="en-US" sz="26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Cultural System </a:t>
            </a:r>
            <a:r>
              <a:rPr lang="en-US" sz="2600" b="1">
                <a:solidFill>
                  <a:srgbClr val="000000"/>
                </a:solidFill>
                <a:latin typeface="Helvetica" charset="0"/>
              </a:rPr>
              <a:t>Consists of 3 Functional Areas: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7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34100" cy="682625"/>
          </a:xfrm>
          <a:solidFill>
            <a:srgbClr val="063DE8">
              <a:alpha val="45000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00279F"/>
                  </a:outerShdw>
                </a:effectLst>
              </a14:hiddenEffects>
            </a:ext>
          </a:extLst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Other Aspects of Culture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81000" y="762000"/>
            <a:ext cx="8474075" cy="841375"/>
          </a:xfrm>
          <a:prstGeom prst="rect">
            <a:avLst/>
          </a:prstGeom>
          <a:solidFill>
            <a:schemeClr val="folHlink">
              <a:alpha val="64999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600" b="1">
                <a:solidFill>
                  <a:srgbClr val="000000"/>
                </a:solidFill>
                <a:latin typeface="Helvetica" charset="0"/>
              </a:rPr>
              <a:t>Although Every Culture is Different, 4 Dimensions Appear to Account for Much of This Variability.</a:t>
            </a:r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 rot="5400000">
            <a:off x="1824038" y="784225"/>
            <a:ext cx="755650" cy="3498850"/>
          </a:xfrm>
          <a:prstGeom prst="cube">
            <a:avLst>
              <a:gd name="adj" fmla="val 11657"/>
            </a:avLst>
          </a:prstGeom>
          <a:solidFill>
            <a:srgbClr val="0000FF">
              <a:alpha val="32001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Power Distance</a:t>
            </a: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 rot="5400000">
            <a:off x="1819275" y="1854201"/>
            <a:ext cx="758825" cy="3530600"/>
          </a:xfrm>
          <a:prstGeom prst="cube">
            <a:avLst>
              <a:gd name="adj" fmla="val 11657"/>
            </a:avLst>
          </a:prstGeom>
          <a:solidFill>
            <a:srgbClr val="0000FF">
              <a:alpha val="33000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Uncertainty Avoidance</a:t>
            </a:r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 rot="5400000">
            <a:off x="1835150" y="2890838"/>
            <a:ext cx="736600" cy="3575050"/>
          </a:xfrm>
          <a:prstGeom prst="cube">
            <a:avLst>
              <a:gd name="adj" fmla="val 11657"/>
            </a:avLst>
          </a:prstGeom>
          <a:solidFill>
            <a:srgbClr val="0000FF">
              <a:alpha val="27000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Masculinity/ Femininity</a:t>
            </a: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 rot="5400000">
            <a:off x="1852613" y="4044950"/>
            <a:ext cx="736600" cy="3540125"/>
          </a:xfrm>
          <a:prstGeom prst="cube">
            <a:avLst>
              <a:gd name="adj" fmla="val 11657"/>
            </a:avLst>
          </a:prstGeom>
          <a:solidFill>
            <a:srgbClr val="0000FF">
              <a:alpha val="30000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Individualism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4419600" y="1922463"/>
            <a:ext cx="4419600" cy="4478337"/>
          </a:xfrm>
          <a:prstGeom prst="rect">
            <a:avLst/>
          </a:prstGeom>
          <a:solidFill>
            <a:srgbClr val="990033">
              <a:alpha val="42000"/>
            </a:srgbClr>
          </a:solidFill>
          <a:ln w="76200">
            <a:solidFill>
              <a:srgbClr val="FF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wrap="none" lIns="93662" tIns="46038" rIns="93662" bIns="46038" anchor="ctr"/>
          <a:lstStyle/>
          <a:p>
            <a:pPr algn="ctr" defTabSz="927100"/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defTabSz="927100" eaLnBrk="1"/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3986213" y="2187575"/>
            <a:ext cx="509587" cy="542925"/>
          </a:xfrm>
          <a:prstGeom prst="rightArrow">
            <a:avLst>
              <a:gd name="adj1" fmla="val 50000"/>
              <a:gd name="adj2" fmla="val 50014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3946525" y="3351213"/>
            <a:ext cx="549275" cy="542925"/>
          </a:xfrm>
          <a:prstGeom prst="rightArrow">
            <a:avLst>
              <a:gd name="adj1" fmla="val 50000"/>
              <a:gd name="adj2" fmla="val 50599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3944938" y="4427538"/>
            <a:ext cx="474662" cy="541337"/>
          </a:xfrm>
          <a:prstGeom prst="rightArrow">
            <a:avLst>
              <a:gd name="adj1" fmla="val 50000"/>
              <a:gd name="adj2" fmla="val 50014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3944938" y="5561013"/>
            <a:ext cx="474662" cy="541337"/>
          </a:xfrm>
          <a:prstGeom prst="rightArrow">
            <a:avLst>
              <a:gd name="adj1" fmla="val 50000"/>
              <a:gd name="adj2" fmla="val 50014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4433888" y="1749425"/>
            <a:ext cx="4329112" cy="463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endParaRPr lang="en-US" sz="1800" b="1" i="1">
              <a:solidFill>
                <a:srgbClr val="000000"/>
              </a:solidFill>
              <a:latin typeface="Arial" pitchFamily="34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How Interpersonal Relationships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Form When Power Differences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Exist.</a:t>
            </a:r>
          </a:p>
          <a:p>
            <a:pPr algn="ctr"/>
            <a:endParaRPr lang="en-US" sz="2000" b="1">
              <a:solidFill>
                <a:srgbClr val="FFFFFF"/>
              </a:solidFill>
              <a:latin typeface="Arial" pitchFamily="34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Degree to Which People Feel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Threatened by Ambiguous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Situations.</a:t>
            </a:r>
          </a:p>
          <a:p>
            <a:pPr algn="ctr"/>
            <a:endParaRPr lang="en-US" sz="2000" b="1">
              <a:solidFill>
                <a:srgbClr val="FFFFFF"/>
              </a:solidFill>
              <a:latin typeface="Arial" pitchFamily="34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Degree to Which Sex Roles Are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Clearly Delineated.</a:t>
            </a:r>
          </a:p>
          <a:p>
            <a:pPr algn="ctr"/>
            <a:endParaRPr lang="en-US" sz="2000" b="1">
              <a:solidFill>
                <a:srgbClr val="FFFFFF"/>
              </a:solidFill>
              <a:latin typeface="Arial" pitchFamily="34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Extent to Which the Welfare of the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Individual Versus the Group is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pitchFamily="34" charset="0"/>
              </a:rPr>
              <a:t>Valued.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8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2667000" y="0"/>
            <a:ext cx="464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000" b="1" u="sng">
                <a:solidFill>
                  <a:srgbClr val="FAFD00"/>
                </a:solidFill>
                <a:latin typeface="Helvetica" charset="0"/>
              </a:rPr>
              <a:t>UA versus PD</a:t>
            </a:r>
          </a:p>
        </p:txBody>
      </p:sp>
      <p:graphicFrame>
        <p:nvGraphicFramePr>
          <p:cNvPr id="63493" name="Object 5"/>
          <p:cNvGraphicFramePr>
            <a:graphicFrameLocks noChangeAspect="1"/>
          </p:cNvGraphicFramePr>
          <p:nvPr/>
        </p:nvGraphicFramePr>
        <p:xfrm>
          <a:off x="762000" y="762000"/>
          <a:ext cx="7700963" cy="5857875"/>
        </p:xfrm>
        <a:graphic>
          <a:graphicData uri="http://schemas.openxmlformats.org/presentationml/2006/ole">
            <p:oleObj spid="_x0000_s63495" name="Worksheet" r:id="rId3" imgW="4869360" imgH="4244040" progId="Excel.Sheet.8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9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2895600" y="0"/>
            <a:ext cx="3429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4000" b="1" u="sng">
                <a:solidFill>
                  <a:srgbClr val="FAFD00"/>
                </a:solidFill>
                <a:latin typeface="Helvetica" charset="0"/>
              </a:rPr>
              <a:t>M versus I</a:t>
            </a:r>
          </a:p>
        </p:txBody>
      </p:sp>
      <p:graphicFrame>
        <p:nvGraphicFramePr>
          <p:cNvPr id="64517" name="Object 5"/>
          <p:cNvGraphicFramePr>
            <a:graphicFrameLocks noChangeAspect="1"/>
          </p:cNvGraphicFramePr>
          <p:nvPr/>
        </p:nvGraphicFramePr>
        <p:xfrm>
          <a:off x="762000" y="1066800"/>
          <a:ext cx="7548563" cy="5562600"/>
        </p:xfrm>
        <a:graphic>
          <a:graphicData uri="http://schemas.openxmlformats.org/presentationml/2006/ole">
            <p:oleObj spid="_x0000_s64519" name="Worksheet" r:id="rId3" imgW="4869360" imgH="4244040" progId="Excel.Sheet.8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10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scan0001"/>
          <p:cNvPicPr>
            <a:picLocks noChangeAspect="1" noChangeArrowheads="1"/>
          </p:cNvPicPr>
          <p:nvPr/>
        </p:nvPicPr>
        <p:blipFill>
          <a:blip r:embed="rId2">
            <a:lum bright="-24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7" t="2180" r="8125" b="18628"/>
          <a:stretch>
            <a:fillRect/>
          </a:stretch>
        </p:blipFill>
        <p:spPr bwMode="auto">
          <a:xfrm>
            <a:off x="609600" y="304800"/>
            <a:ext cx="8001000" cy="6019800"/>
          </a:xfrm>
          <a:prstGeom prst="rect">
            <a:avLst/>
          </a:prstGeom>
          <a:noFill/>
          <a:ln w="127000">
            <a:solidFill>
              <a:srgbClr val="3366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11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scan0010"/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73" t="3145" r="9546" b="4980"/>
          <a:stretch>
            <a:fillRect/>
          </a:stretch>
        </p:blipFill>
        <p:spPr bwMode="auto">
          <a:xfrm>
            <a:off x="842963" y="1216025"/>
            <a:ext cx="7240587" cy="4340225"/>
          </a:xfrm>
          <a:prstGeom prst="rect">
            <a:avLst/>
          </a:prstGeom>
          <a:noFill/>
          <a:ln w="127000">
            <a:solidFill>
              <a:srgbClr val="CC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12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0"/>
            <a:ext cx="4721225" cy="682625"/>
          </a:xfrm>
          <a:solidFill>
            <a:srgbClr val="063DE8">
              <a:alpha val="42000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00279F"/>
                  </a:outerShdw>
                </a:effectLst>
              </a14:hiddenEffects>
            </a:ext>
          </a:extLst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Values of a Culture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 rot="5400000">
            <a:off x="4176712" y="-3033712"/>
            <a:ext cx="720725" cy="8616950"/>
          </a:xfrm>
          <a:prstGeom prst="cube">
            <a:avLst>
              <a:gd name="adj" fmla="val 14051"/>
            </a:avLst>
          </a:prstGeom>
          <a:solidFill>
            <a:srgbClr val="006600">
              <a:alpha val="42000"/>
            </a:srgbClr>
          </a:solidFill>
          <a:ln w="5080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Values are Very General Ideas About Good and Bad Goals</a:t>
            </a:r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 rot="5400000">
            <a:off x="1476375" y="1381125"/>
            <a:ext cx="1476375" cy="3482975"/>
          </a:xfrm>
          <a:prstGeom prst="cube">
            <a:avLst>
              <a:gd name="adj" fmla="val 18241"/>
            </a:avLst>
          </a:prstGeom>
          <a:solidFill>
            <a:schemeClr val="accent2">
              <a:alpha val="49001"/>
            </a:schemeClr>
          </a:solidFill>
          <a:ln w="50800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latin typeface="Arial" pitchFamily="34" charset="0"/>
              </a:rPr>
              <a:t>Enacted Norms</a:t>
            </a:r>
            <a:endParaRPr lang="en-US" sz="2200" b="1">
              <a:latin typeface="Arial" pitchFamily="34" charset="0"/>
            </a:endParaRPr>
          </a:p>
          <a:p>
            <a:pPr algn="ctr">
              <a:lnSpc>
                <a:spcPct val="90000"/>
              </a:lnSpc>
            </a:pPr>
            <a:endParaRPr lang="en-US" sz="2200" b="1">
              <a:latin typeface="Arial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Explicitly Decided On</a:t>
            </a:r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 rot="5400000">
            <a:off x="6186488" y="1409700"/>
            <a:ext cx="1533525" cy="3482975"/>
          </a:xfrm>
          <a:prstGeom prst="cube">
            <a:avLst>
              <a:gd name="adj" fmla="val 18241"/>
            </a:avLst>
          </a:prstGeom>
          <a:solidFill>
            <a:srgbClr val="006666">
              <a:alpha val="33000"/>
            </a:srgbClr>
          </a:solidFill>
          <a:ln w="50800">
            <a:solidFill>
              <a:srgbClr val="CCFF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endParaRPr lang="en-US" b="1">
              <a:latin typeface="Arial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FFFFFF"/>
                </a:solidFill>
                <a:latin typeface="Arial" pitchFamily="34" charset="0"/>
              </a:rPr>
              <a:t>Crescive Norms</a:t>
            </a:r>
          </a:p>
          <a:p>
            <a:pPr algn="ctr">
              <a:lnSpc>
                <a:spcPct val="90000"/>
              </a:lnSpc>
            </a:pPr>
            <a:endParaRPr lang="en-US" b="1">
              <a:solidFill>
                <a:srgbClr val="FFFFFF"/>
              </a:solidFill>
              <a:latin typeface="Arial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Embedded in Culture</a:t>
            </a:r>
          </a:p>
          <a:p>
            <a:pPr algn="ctr" latinLnBrk="1">
              <a:lnSpc>
                <a:spcPct val="90000"/>
              </a:lnSpc>
            </a:pPr>
            <a:endParaRPr lang="en-US" sz="2200" b="1">
              <a:latin typeface="Arial" pitchFamily="34" charset="0"/>
            </a:endParaRP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 rot="16200000" flipH="1">
            <a:off x="2012950" y="1982788"/>
            <a:ext cx="301625" cy="476250"/>
          </a:xfrm>
          <a:prstGeom prst="rightArrow">
            <a:avLst>
              <a:gd name="adj1" fmla="val 75000"/>
              <a:gd name="adj2" fmla="val 50014"/>
            </a:avLst>
          </a:prstGeom>
          <a:solidFill>
            <a:srgbClr val="6E0043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19191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 rot="16200000" flipH="1">
            <a:off x="6778625" y="1998663"/>
            <a:ext cx="269875" cy="476250"/>
          </a:xfrm>
          <a:prstGeom prst="rightArrow">
            <a:avLst>
              <a:gd name="adj1" fmla="val 75000"/>
              <a:gd name="adj2" fmla="val 50014"/>
            </a:avLst>
          </a:prstGeom>
          <a:solidFill>
            <a:srgbClr val="6E0043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19191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auto">
          <a:xfrm rot="5400000">
            <a:off x="6686550" y="3124200"/>
            <a:ext cx="781050" cy="2711450"/>
          </a:xfrm>
          <a:prstGeom prst="cube">
            <a:avLst>
              <a:gd name="adj" fmla="val 18241"/>
            </a:avLst>
          </a:prstGeom>
          <a:solidFill>
            <a:srgbClr val="CCCC00">
              <a:alpha val="56000"/>
            </a:srgbClr>
          </a:solidFill>
          <a:ln w="508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charset="0"/>
              </a:rPr>
              <a:t>Customs</a:t>
            </a:r>
          </a:p>
        </p:txBody>
      </p:sp>
      <p:sp>
        <p:nvSpPr>
          <p:cNvPr id="12297" name="AutoShape 9"/>
          <p:cNvSpPr>
            <a:spLocks noChangeArrowheads="1"/>
          </p:cNvSpPr>
          <p:nvPr/>
        </p:nvSpPr>
        <p:spPr bwMode="auto">
          <a:xfrm rot="16200000" flipH="1">
            <a:off x="6797675" y="3711576"/>
            <a:ext cx="301625" cy="546100"/>
          </a:xfrm>
          <a:prstGeom prst="rightArrow">
            <a:avLst>
              <a:gd name="adj1" fmla="val 75000"/>
              <a:gd name="adj2" fmla="val 50014"/>
            </a:avLst>
          </a:prstGeom>
          <a:solidFill>
            <a:srgbClr val="0000FF"/>
          </a:solidFill>
          <a:ln w="381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 rot="5400000">
            <a:off x="6743700" y="3924300"/>
            <a:ext cx="781050" cy="2711450"/>
          </a:xfrm>
          <a:prstGeom prst="cube">
            <a:avLst>
              <a:gd name="adj" fmla="val 18241"/>
            </a:avLst>
          </a:prstGeom>
          <a:solidFill>
            <a:srgbClr val="CCCC00">
              <a:alpha val="61000"/>
            </a:srgbClr>
          </a:solidFill>
          <a:ln w="508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charset="0"/>
              </a:rPr>
              <a:t>Mores</a:t>
            </a:r>
          </a:p>
        </p:txBody>
      </p:sp>
      <p:sp>
        <p:nvSpPr>
          <p:cNvPr id="12299" name="AutoShape 11"/>
          <p:cNvSpPr>
            <a:spLocks noChangeArrowheads="1"/>
          </p:cNvSpPr>
          <p:nvPr/>
        </p:nvSpPr>
        <p:spPr bwMode="auto">
          <a:xfrm rot="5400000">
            <a:off x="6743700" y="4686300"/>
            <a:ext cx="781050" cy="2711450"/>
          </a:xfrm>
          <a:prstGeom prst="cube">
            <a:avLst>
              <a:gd name="adj" fmla="val 18241"/>
            </a:avLst>
          </a:prstGeom>
          <a:solidFill>
            <a:srgbClr val="CCCC00">
              <a:alpha val="63000"/>
            </a:srgbClr>
          </a:solidFill>
          <a:ln w="50800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rgbClr val="919191"/>
                  </a:outerShdw>
                </a:effectLst>
              </a14:hiddenEffects>
            </a:ext>
          </a:extLst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charset="0"/>
              </a:rPr>
              <a:t>Conventions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13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44763" y="0"/>
            <a:ext cx="6599237" cy="669925"/>
          </a:xfrm>
          <a:solidFill>
            <a:srgbClr val="063DE8">
              <a:alpha val="41000"/>
            </a:srgbClr>
          </a:solidFill>
          <a:ln w="25400">
            <a:solidFill>
              <a:srgbClr val="FFFF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00279F"/>
                  </a:outerShdw>
                </a:effectLst>
              </a14:hiddenEffects>
            </a:ext>
          </a:extLst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Types of Ritual Experience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53988" y="801688"/>
            <a:ext cx="8836025" cy="1198562"/>
          </a:xfrm>
          <a:prstGeom prst="rect">
            <a:avLst/>
          </a:prstGeom>
          <a:solidFill>
            <a:srgbClr val="FF00FF">
              <a:alpha val="59000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600" b="1">
                <a:solidFill>
                  <a:srgbClr val="000000"/>
                </a:solidFill>
                <a:latin typeface="Helvetica" charset="0"/>
              </a:rPr>
              <a:t>A </a:t>
            </a:r>
            <a:r>
              <a:rPr lang="en-US" sz="26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Ritual</a:t>
            </a:r>
            <a:r>
              <a:rPr lang="en-US" sz="2600" b="1">
                <a:solidFill>
                  <a:srgbClr val="000000"/>
                </a:solidFill>
                <a:latin typeface="Helvetica" charset="0"/>
              </a:rPr>
              <a:t> is a Set of Multiple, Symbolic Behaviors That Occur in a Fixed Sequence and That Tend to Be Repeated Periodically. 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 rot="5400000">
            <a:off x="2222501" y="758825"/>
            <a:ext cx="635000" cy="38639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Religious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908550" y="2378075"/>
            <a:ext cx="3862388" cy="636588"/>
          </a:xfrm>
          <a:prstGeom prst="rect">
            <a:avLst/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pitchFamily="34" charset="0"/>
              </a:rPr>
              <a:t>Baptism, Meditation, Mass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 rot="5400000">
            <a:off x="2214563" y="1285875"/>
            <a:ext cx="635000" cy="38512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Rites of Passage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 rot="5400000">
            <a:off x="2247900" y="1817688"/>
            <a:ext cx="549275" cy="383222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618FFD">
                  <a:gamma/>
                  <a:tint val="0"/>
                  <a:invGamma/>
                </a:srgbClr>
              </a:gs>
              <a:gs pos="100000">
                <a:srgbClr val="618FFD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>
              <a:lnSpc>
                <a:spcPct val="90000"/>
              </a:lnSpc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 latinLnBrk="1">
              <a:lnSpc>
                <a:spcPct val="90000"/>
              </a:lnSpc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 rot="5400000">
            <a:off x="2219325" y="2335213"/>
            <a:ext cx="606425" cy="383222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00B7A5">
                  <a:gamma/>
                  <a:tint val="0"/>
                  <a:invGamma/>
                </a:srgbClr>
              </a:gs>
              <a:gs pos="100000">
                <a:srgbClr val="00B7A5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 eaLnBrk="1">
              <a:lnSpc>
                <a:spcPct val="90000"/>
              </a:lnSpc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4910138" y="2938463"/>
            <a:ext cx="3841750" cy="639762"/>
          </a:xfrm>
          <a:prstGeom prst="rect">
            <a:avLst/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887913" y="3503613"/>
            <a:ext cx="3873500" cy="550862"/>
          </a:xfrm>
          <a:prstGeom prst="rect">
            <a:avLst/>
          </a:prstGeom>
          <a:gradFill rotWithShape="0">
            <a:gsLst>
              <a:gs pos="0">
                <a:srgbClr val="618FFD">
                  <a:gamma/>
                  <a:tint val="40000"/>
                  <a:invGamma/>
                </a:srgbClr>
              </a:gs>
              <a:gs pos="100000">
                <a:srgbClr val="618FFD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pitchFamily="34" charset="0"/>
              </a:rPr>
              <a:t>Festivals, Holidays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4889500" y="3998913"/>
            <a:ext cx="3881438" cy="585787"/>
          </a:xfrm>
          <a:prstGeom prst="rect">
            <a:avLst/>
          </a:prstGeom>
          <a:gradFill rotWithShape="0">
            <a:gsLst>
              <a:gs pos="0">
                <a:srgbClr val="00B7A5">
                  <a:gamma/>
                  <a:tint val="0"/>
                  <a:invGamma/>
                </a:srgbClr>
              </a:gs>
              <a:gs pos="100000">
                <a:srgbClr val="00B7A5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pitchFamily="34" charset="0"/>
              </a:rPr>
              <a:t>Parades, Elections, Trials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4913313" y="3090863"/>
            <a:ext cx="1535112" cy="2825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676767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4937125" y="2944813"/>
            <a:ext cx="1536700" cy="128587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676767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5280025" y="3054350"/>
            <a:ext cx="2995613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pitchFamily="34" charset="0"/>
              </a:rPr>
              <a:t>Graduation, Marriage</a:t>
            </a:r>
          </a:p>
          <a:p>
            <a:pPr algn="ctr" eaLnBrk="1">
              <a:lnSpc>
                <a:spcPct val="90000"/>
              </a:lnSpc>
            </a:pPr>
            <a:endParaRPr lang="en-US" sz="2200" b="1">
              <a:latin typeface="Arial" pitchFamily="34" charset="0"/>
            </a:endParaRP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4913313" y="3533775"/>
            <a:ext cx="2671762" cy="44926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676767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1447800" y="1981200"/>
            <a:ext cx="2133600" cy="455613"/>
          </a:xfrm>
          <a:prstGeom prst="rect">
            <a:avLst/>
          </a:prstGeom>
          <a:solidFill>
            <a:srgbClr val="FF0066"/>
          </a:solidFill>
          <a:ln w="381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Ritual Type</a:t>
            </a:r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6019800" y="1981200"/>
            <a:ext cx="1771650" cy="455613"/>
          </a:xfrm>
          <a:prstGeom prst="rect">
            <a:avLst/>
          </a:prstGeom>
          <a:solidFill>
            <a:srgbClr val="FF0066"/>
          </a:solidFill>
          <a:ln w="38100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latin typeface="Arial" pitchFamily="34" charset="0"/>
              </a:rPr>
              <a:t>Examples</a:t>
            </a:r>
          </a:p>
        </p:txBody>
      </p:sp>
      <p:sp>
        <p:nvSpPr>
          <p:cNvPr id="16402" name="AutoShape 18"/>
          <p:cNvSpPr>
            <a:spLocks noChangeArrowheads="1"/>
          </p:cNvSpPr>
          <p:nvPr/>
        </p:nvSpPr>
        <p:spPr bwMode="auto">
          <a:xfrm>
            <a:off x="4441825" y="3098800"/>
            <a:ext cx="552450" cy="249238"/>
          </a:xfrm>
          <a:prstGeom prst="rightArrow">
            <a:avLst>
              <a:gd name="adj1" fmla="val 50000"/>
              <a:gd name="adj2" fmla="val 81736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676767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3" name="AutoShape 19"/>
          <p:cNvSpPr>
            <a:spLocks noChangeArrowheads="1"/>
          </p:cNvSpPr>
          <p:nvPr/>
        </p:nvSpPr>
        <p:spPr bwMode="auto">
          <a:xfrm>
            <a:off x="4395788" y="3630613"/>
            <a:ext cx="552450" cy="250825"/>
          </a:xfrm>
          <a:prstGeom prst="rightArrow">
            <a:avLst>
              <a:gd name="adj1" fmla="val 50000"/>
              <a:gd name="adj2" fmla="val 81218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676767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4" name="AutoShape 20"/>
          <p:cNvSpPr>
            <a:spLocks noChangeArrowheads="1"/>
          </p:cNvSpPr>
          <p:nvPr/>
        </p:nvSpPr>
        <p:spPr bwMode="auto">
          <a:xfrm>
            <a:off x="4419600" y="4191000"/>
            <a:ext cx="552450" cy="249238"/>
          </a:xfrm>
          <a:prstGeom prst="rightArrow">
            <a:avLst>
              <a:gd name="adj1" fmla="val 50000"/>
              <a:gd name="adj2" fmla="val 81736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676767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5" name="AutoShape 21"/>
          <p:cNvSpPr>
            <a:spLocks noChangeArrowheads="1"/>
          </p:cNvSpPr>
          <p:nvPr/>
        </p:nvSpPr>
        <p:spPr bwMode="auto">
          <a:xfrm>
            <a:off x="4419600" y="2590800"/>
            <a:ext cx="528638" cy="241300"/>
          </a:xfrm>
          <a:prstGeom prst="rightArrow">
            <a:avLst>
              <a:gd name="adj1" fmla="val 50000"/>
              <a:gd name="adj2" fmla="val 80785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676767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6" name="AutoShape 22"/>
          <p:cNvSpPr>
            <a:spLocks noChangeArrowheads="1"/>
          </p:cNvSpPr>
          <p:nvPr/>
        </p:nvSpPr>
        <p:spPr bwMode="auto">
          <a:xfrm rot="5400000">
            <a:off x="2146301" y="2944812"/>
            <a:ext cx="749300" cy="38639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Group</a:t>
            </a: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4889500" y="4530725"/>
            <a:ext cx="3862388" cy="752475"/>
          </a:xfrm>
          <a:prstGeom prst="rect">
            <a:avLst/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pitchFamily="34" charset="0"/>
              </a:rPr>
              <a:t>Business Negotiations</a:t>
            </a:r>
          </a:p>
        </p:txBody>
      </p:sp>
      <p:sp>
        <p:nvSpPr>
          <p:cNvPr id="16408" name="AutoShape 24"/>
          <p:cNvSpPr>
            <a:spLocks noChangeArrowheads="1"/>
          </p:cNvSpPr>
          <p:nvPr/>
        </p:nvSpPr>
        <p:spPr bwMode="auto">
          <a:xfrm rot="5400000">
            <a:off x="2138363" y="3587750"/>
            <a:ext cx="749300" cy="38512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Family</a:t>
            </a:r>
          </a:p>
        </p:txBody>
      </p:sp>
      <p:sp>
        <p:nvSpPr>
          <p:cNvPr id="16409" name="AutoShape 25"/>
          <p:cNvSpPr>
            <a:spLocks noChangeArrowheads="1"/>
          </p:cNvSpPr>
          <p:nvPr/>
        </p:nvSpPr>
        <p:spPr bwMode="auto">
          <a:xfrm rot="5400000">
            <a:off x="2179638" y="4213225"/>
            <a:ext cx="647700" cy="383222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618FFD">
                  <a:gamma/>
                  <a:tint val="0"/>
                  <a:invGamma/>
                </a:srgbClr>
              </a:gs>
              <a:gs pos="100000">
                <a:srgbClr val="618FFD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Personal</a:t>
            </a:r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4891088" y="5191125"/>
            <a:ext cx="3841750" cy="757238"/>
          </a:xfrm>
          <a:prstGeom prst="rect">
            <a:avLst/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11" name="Rectangle 27"/>
          <p:cNvSpPr>
            <a:spLocks noChangeArrowheads="1"/>
          </p:cNvSpPr>
          <p:nvPr/>
        </p:nvSpPr>
        <p:spPr bwMode="auto">
          <a:xfrm>
            <a:off x="4864100" y="5857875"/>
            <a:ext cx="3878263" cy="650875"/>
          </a:xfrm>
          <a:prstGeom prst="rect">
            <a:avLst/>
          </a:prstGeom>
          <a:gradFill rotWithShape="0">
            <a:gsLst>
              <a:gs pos="0">
                <a:srgbClr val="618FFD">
                  <a:gamma/>
                  <a:tint val="40000"/>
                  <a:invGamma/>
                </a:srgbClr>
              </a:gs>
              <a:gs pos="100000">
                <a:srgbClr val="618FFD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pitchFamily="34" charset="0"/>
              </a:rPr>
              <a:t>Grooming, Household</a:t>
            </a:r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4894263" y="5372100"/>
            <a:ext cx="1535112" cy="3333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676767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4918075" y="5200650"/>
            <a:ext cx="1536700" cy="15081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676767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5267325" y="5337175"/>
            <a:ext cx="2979738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pitchFamily="34" charset="0"/>
              </a:rPr>
              <a:t>Mealtimes, Birthdays</a:t>
            </a: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4972050" y="5894388"/>
            <a:ext cx="2593975" cy="528637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676767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655638" y="4276725"/>
            <a:ext cx="35052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4760913" y="4283075"/>
            <a:ext cx="40005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18" name="AutoShape 34"/>
          <p:cNvSpPr>
            <a:spLocks noChangeArrowheads="1"/>
          </p:cNvSpPr>
          <p:nvPr/>
        </p:nvSpPr>
        <p:spPr bwMode="auto">
          <a:xfrm>
            <a:off x="4422775" y="5381625"/>
            <a:ext cx="552450" cy="293688"/>
          </a:xfrm>
          <a:prstGeom prst="rightArrow">
            <a:avLst>
              <a:gd name="adj1" fmla="val 50000"/>
              <a:gd name="adj2" fmla="val 69365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676767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19" name="AutoShape 35"/>
          <p:cNvSpPr>
            <a:spLocks noChangeArrowheads="1"/>
          </p:cNvSpPr>
          <p:nvPr/>
        </p:nvSpPr>
        <p:spPr bwMode="auto">
          <a:xfrm>
            <a:off x="4376738" y="6008688"/>
            <a:ext cx="552450" cy="295275"/>
          </a:xfrm>
          <a:prstGeom prst="rightArrow">
            <a:avLst>
              <a:gd name="adj1" fmla="val 50000"/>
              <a:gd name="adj2" fmla="val 68992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676767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0" name="AutoShape 36"/>
          <p:cNvSpPr>
            <a:spLocks noChangeArrowheads="1"/>
          </p:cNvSpPr>
          <p:nvPr/>
        </p:nvSpPr>
        <p:spPr bwMode="auto">
          <a:xfrm>
            <a:off x="4481513" y="4768850"/>
            <a:ext cx="442912" cy="293688"/>
          </a:xfrm>
          <a:prstGeom prst="rightArrow">
            <a:avLst>
              <a:gd name="adj1" fmla="val 50000"/>
              <a:gd name="adj2" fmla="val 55611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rgbClr val="676767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1239838" y="3544888"/>
            <a:ext cx="2320925" cy="41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Cultural</a:t>
            </a:r>
          </a:p>
        </p:txBody>
      </p: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1277938" y="4021138"/>
            <a:ext cx="2168525" cy="41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EFF72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rPr>
              <a:t>Civic</a:t>
            </a:r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14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3" name="Picture 7" descr="scan0011"/>
          <p:cNvPicPr>
            <a:picLocks noChangeAspect="1" noChangeArrowheads="1"/>
          </p:cNvPicPr>
          <p:nvPr/>
        </p:nvPicPr>
        <p:blipFill>
          <a:blip r:embed="rId2">
            <a:lum bright="-12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0" t="3197" r="23485" b="5682"/>
          <a:stretch>
            <a:fillRect/>
          </a:stretch>
        </p:blipFill>
        <p:spPr bwMode="auto">
          <a:xfrm>
            <a:off x="833438" y="1074738"/>
            <a:ext cx="7396162" cy="4789487"/>
          </a:xfrm>
          <a:prstGeom prst="rect">
            <a:avLst/>
          </a:prstGeom>
          <a:noFill/>
          <a:ln w="127000">
            <a:solidFill>
              <a:srgbClr val="3366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15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Ex 4_11"/>
          <p:cNvPicPr>
            <a:picLocks noChangeAspect="1" noChangeArrowheads="1"/>
          </p:cNvPicPr>
          <p:nvPr/>
        </p:nvPicPr>
        <p:blipFill>
          <a:blip r:embed="rId2">
            <a:lum bright="-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064" t="5858" r="2965" b="5858"/>
          <a:stretch>
            <a:fillRect/>
          </a:stretch>
        </p:blipFill>
        <p:spPr bwMode="auto">
          <a:xfrm>
            <a:off x="457200" y="685800"/>
            <a:ext cx="8220075" cy="5407025"/>
          </a:xfrm>
          <a:prstGeom prst="rect">
            <a:avLst/>
          </a:prstGeom>
          <a:noFill/>
          <a:ln w="114300">
            <a:solidFill>
              <a:srgbClr val="0066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16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scan00015"/>
          <p:cNvPicPr>
            <a:picLocks noChangeAspect="1" noChangeArrowheads="1"/>
          </p:cNvPicPr>
          <p:nvPr/>
        </p:nvPicPr>
        <p:blipFill>
          <a:blip r:embed="rId2">
            <a:lum bright="-24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793" b="10799"/>
          <a:stretch>
            <a:fillRect/>
          </a:stretch>
        </p:blipFill>
        <p:spPr bwMode="auto">
          <a:xfrm>
            <a:off x="685800" y="762000"/>
            <a:ext cx="7772400" cy="5414963"/>
          </a:xfrm>
          <a:prstGeom prst="rect">
            <a:avLst/>
          </a:prstGeom>
          <a:noFill/>
          <a:ln w="127000">
            <a:solidFill>
              <a:srgbClr val="0066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685800" y="838200"/>
            <a:ext cx="76200" cy="76200"/>
          </a:xfrm>
          <a:prstGeom prst="rect">
            <a:avLst/>
          </a:prstGeom>
          <a:solidFill>
            <a:srgbClr val="FEFF72"/>
          </a:solidFill>
          <a:ln w="12700">
            <a:solidFill>
              <a:srgbClr val="C073FA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762000" y="838200"/>
            <a:ext cx="1066800" cy="381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C073F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17</a:t>
            </a:fld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1472214551</TotalTime>
  <Pages>14</Pages>
  <Words>276</Words>
  <Application>Microsoft Office PowerPoint</Application>
  <PresentationFormat>On-screen Show (4:3)</PresentationFormat>
  <Paragraphs>98</Paragraphs>
  <Slides>17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Apex</vt:lpstr>
      <vt:lpstr>Worksheet</vt:lpstr>
      <vt:lpstr>Slide 1</vt:lpstr>
      <vt:lpstr>Slide 2</vt:lpstr>
      <vt:lpstr>Slide 3</vt:lpstr>
      <vt:lpstr>Slide 4</vt:lpstr>
      <vt:lpstr>Slide 5</vt:lpstr>
      <vt:lpstr>Slide 6</vt:lpstr>
      <vt:lpstr>Aspects of Culture</vt:lpstr>
      <vt:lpstr>Other Aspects of Culture</vt:lpstr>
      <vt:lpstr>Slide 9</vt:lpstr>
      <vt:lpstr>Slide 10</vt:lpstr>
      <vt:lpstr>Slide 11</vt:lpstr>
      <vt:lpstr>Slide 12</vt:lpstr>
      <vt:lpstr>Values of a Culture</vt:lpstr>
      <vt:lpstr>Types of Ritual Experience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16: Cultural Influences on Consumer Behavior</dc:title>
  <dc:subject/>
  <dc:creator/>
  <cp:keywords/>
  <dc:description/>
  <cp:lastModifiedBy>NTS</cp:lastModifiedBy>
  <cp:revision>69</cp:revision>
  <cp:lastPrinted>1995-05-22T17:02:22Z</cp:lastPrinted>
  <dcterms:created xsi:type="dcterms:W3CDTF">1998-06-25T08:35:36Z</dcterms:created>
  <dcterms:modified xsi:type="dcterms:W3CDTF">2013-11-07T07:42:18Z</dcterms:modified>
</cp:coreProperties>
</file>