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7" r:id="rId1"/>
  </p:sldMasterIdLst>
  <p:notesMasterIdLst>
    <p:notesMasterId r:id="rId14"/>
  </p:notesMasterIdLst>
  <p:handoutMasterIdLst>
    <p:handoutMasterId r:id="rId15"/>
  </p:handoutMasterIdLst>
  <p:sldIdLst>
    <p:sldId id="326" r:id="rId2"/>
    <p:sldId id="380" r:id="rId3"/>
    <p:sldId id="360" r:id="rId4"/>
    <p:sldId id="388" r:id="rId5"/>
    <p:sldId id="389" r:id="rId6"/>
    <p:sldId id="390" r:id="rId7"/>
    <p:sldId id="361" r:id="rId8"/>
    <p:sldId id="381" r:id="rId9"/>
    <p:sldId id="363" r:id="rId10"/>
    <p:sldId id="364" r:id="rId11"/>
    <p:sldId id="365" r:id="rId12"/>
    <p:sldId id="367" r:id="rId13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FF"/>
    <a:srgbClr val="99FF33"/>
    <a:srgbClr val="9966FF"/>
    <a:srgbClr val="FF0066"/>
    <a:srgbClr val="89C4FF"/>
    <a:srgbClr val="F5D8B9"/>
    <a:srgbClr val="E39641"/>
    <a:srgbClr val="DE8422"/>
    <a:srgbClr val="FFCC66"/>
    <a:srgbClr val="B1B1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283" autoAdjust="0"/>
    <p:restoredTop sz="94687" autoAdjust="0"/>
  </p:normalViewPr>
  <p:slideViewPr>
    <p:cSldViewPr>
      <p:cViewPr varScale="1">
        <p:scale>
          <a:sx n="66" d="100"/>
          <a:sy n="66" d="100"/>
        </p:scale>
        <p:origin x="-15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22"/>
    </p:cViewPr>
  </p:sorter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64205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64205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7F6B5793-2687-4CBE-9E1D-D05A43CC073F}" type="datetimeFigureOut">
              <a:rPr lang="en-US" smtClean="0"/>
              <a:pPr/>
              <a:t>11/7/2013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2972098" cy="464205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830659"/>
            <a:ext cx="2972098" cy="464205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ED0A8C63-1C85-4F88-8563-DDB69D9F7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4249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5790"/>
            <a:ext cx="548640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967"/>
            <a:ext cx="297180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2" tIns="46151" rIns="92302" bIns="4615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14D4E18-48CD-4D8C-A68B-CFBE8E4937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6217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AB88B7-04F8-424A-B4F4-E63FCC12A3AA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447535-C63F-46BB-84D9-71AA2A91957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82BBD4-DB0C-4A2D-8F0D-808E96F71609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37DF68-12C2-4886-B78A-14AE1669268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A4AA32-1090-4675-80CA-FF3FD13F8DBA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A26277-E1C4-43FA-A650-713AAA984067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B4E38-29AB-4EE2-A658-37BE7D391369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2-</a:t>
            </a:r>
            <a:fld id="{1691890B-13F2-4BAB-94FA-9D01EFFEDF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2-</a:t>
            </a:r>
            <a:fld id="{41DA3BF9-AA65-4EE6-B9DD-9CCE40DF67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2-</a:t>
            </a:r>
            <a:fld id="{E3E9F9FA-549B-4F19-BD67-B0E7AA3EA8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2-</a:t>
            </a:r>
            <a:fld id="{AE1A92F3-7DDE-441E-B46F-EA2BC797BC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2-</a:t>
            </a:r>
            <a:fld id="{419FEEB2-9859-49D3-97E2-25DF4A24E1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2-</a:t>
            </a:r>
            <a:fld id="{F5DBBFC2-0265-4594-B52D-6CE7D58096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2-</a:t>
            </a:r>
            <a:fld id="{53AAEA7B-E67F-4E34-A5D4-AFC378C150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2-</a:t>
            </a:r>
            <a:fld id="{A46C7B04-F80B-4548-99E7-B737B98F8E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2-</a:t>
            </a:r>
            <a:fld id="{DDFFCB92-7ECA-459B-AD88-C8594F4D3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2-</a:t>
            </a:r>
            <a:fld id="{988A1FAA-EC78-41DD-A0AA-51EFBA724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2-</a:t>
            </a:r>
            <a:fld id="{070D83D9-EF97-443F-A58B-4C6549C6E6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smtClean="0"/>
              <a:t>2-</a:t>
            </a:r>
            <a:fld id="{1691890B-13F2-4BAB-94FA-9D01EFFEDF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E73BCFF-D5D4-4FF8-9A1E-4913E81F6926}" type="datetimeFigureOut">
              <a:rPr lang="en-GB" smtClean="0"/>
              <a:pPr/>
              <a:t>07/11/2013</a:t>
            </a:fld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3964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04800" y="304800"/>
            <a:ext cx="8534400" cy="6324600"/>
          </a:xfrm>
          <a:prstGeom prst="rect">
            <a:avLst/>
          </a:prstGeom>
          <a:solidFill>
            <a:schemeClr val="accent3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n>
                <a:solidFill>
                  <a:schemeClr val="accent4">
                    <a:lumMod val="50000"/>
                    <a:lumOff val="50000"/>
                  </a:schemeClr>
                </a:solidFill>
              </a:ln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685800" y="1371600"/>
            <a:ext cx="7772400" cy="46038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50629" y="2667000"/>
            <a:ext cx="8052205" cy="830997"/>
          </a:xfrm>
          <a:prstGeom prst="rect">
            <a:avLst/>
          </a:prstGeom>
          <a:solidFill>
            <a:srgbClr val="9966FF">
              <a:alpha val="96863"/>
            </a:srgbClr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Blackadder ITC" pitchFamily="82" charset="0"/>
              </a:rPr>
              <a:t>Advertising and Consumer </a:t>
            </a:r>
            <a:r>
              <a:rPr lang="en-US" sz="4800" b="1" dirty="0" err="1" smtClean="0">
                <a:latin typeface="Blackadder ITC" pitchFamily="82" charset="0"/>
              </a:rPr>
              <a:t>Behaviour</a:t>
            </a:r>
            <a:endParaRPr lang="en-US" sz="4800" b="1" dirty="0">
              <a:latin typeface="Blackadder ITC" pitchFamily="8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5073134"/>
            <a:ext cx="1881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AMAN KI ASHA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Components of  a Marketing Plan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Overall goal(s) of the plan</a:t>
            </a:r>
          </a:p>
          <a:p>
            <a:pPr eaLnBrk="1" hangingPunct="1"/>
            <a:r>
              <a:rPr lang="en-US" dirty="0" smtClean="0"/>
              <a:t>Marketing objectives </a:t>
            </a:r>
          </a:p>
          <a:p>
            <a:pPr eaLnBrk="1" hangingPunct="1"/>
            <a:r>
              <a:rPr lang="en-US" dirty="0" smtClean="0"/>
              <a:t>Marketing strategy</a:t>
            </a:r>
          </a:p>
          <a:p>
            <a:pPr eaLnBrk="1" hangingPunct="1"/>
            <a:r>
              <a:rPr lang="en-US" dirty="0" smtClean="0"/>
              <a:t>Situational analysis</a:t>
            </a:r>
          </a:p>
          <a:p>
            <a:pPr eaLnBrk="1" hangingPunct="1"/>
            <a:r>
              <a:rPr lang="en-US" dirty="0" smtClean="0"/>
              <a:t>Problems and opportunities</a:t>
            </a:r>
          </a:p>
          <a:p>
            <a:pPr eaLnBrk="1" hangingPunct="1"/>
            <a:r>
              <a:rPr lang="en-US" dirty="0" smtClean="0"/>
              <a:t>Financial plan</a:t>
            </a:r>
          </a:p>
          <a:p>
            <a:pPr eaLnBrk="1" hangingPunct="1"/>
            <a:r>
              <a:rPr lang="en-US" dirty="0" smtClean="0"/>
              <a:t>Research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3565" y="5073134"/>
            <a:ext cx="118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FEVICOL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6158" y="507313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INDICA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75394" y="507313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NIRMA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274638"/>
            <a:ext cx="79248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</a:rPr>
              <a:t>Advertising Tasks 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Related to Marketing Plan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752600"/>
            <a:ext cx="3962400" cy="3429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Prospect identification</a:t>
            </a:r>
          </a:p>
          <a:p>
            <a:pPr eaLnBrk="1" hangingPunct="1"/>
            <a:r>
              <a:rPr lang="en-US" sz="2800" dirty="0" smtClean="0"/>
              <a:t>Consumer motivations</a:t>
            </a:r>
          </a:p>
          <a:p>
            <a:pPr eaLnBrk="1" hangingPunct="1"/>
            <a:r>
              <a:rPr lang="en-US" sz="2800" dirty="0" smtClean="0"/>
              <a:t>Advertising execution</a:t>
            </a:r>
          </a:p>
          <a:p>
            <a:pPr eaLnBrk="1" hangingPunct="1"/>
            <a:r>
              <a:rPr lang="en-US" sz="2800" dirty="0" smtClean="0"/>
              <a:t>Advertising budget and allocation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3308" y="5073134"/>
            <a:ext cx="2625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AZME ALISHAN I, II, III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Brand  Awareness Aids Profitability </a:t>
            </a:r>
          </a:p>
        </p:txBody>
      </p:sp>
      <p:pic>
        <p:nvPicPr>
          <p:cNvPr id="2662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28600" y="1981200"/>
            <a:ext cx="8505825" cy="4267200"/>
          </a:xfrm>
          <a:noFill/>
        </p:spPr>
      </p:pic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tx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tx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tx1"/>
              </a:solidFill>
              <a:latin typeface="Harrington" pitchFamily="8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2"/>
          <p:cNvSpPr>
            <a:spLocks noChangeArrowheads="1"/>
          </p:cNvSpPr>
          <p:nvPr/>
        </p:nvSpPr>
        <p:spPr bwMode="auto">
          <a:xfrm>
            <a:off x="914400" y="1981200"/>
            <a:ext cx="2819400" cy="3657600"/>
          </a:xfrm>
          <a:prstGeom prst="roundRect">
            <a:avLst>
              <a:gd name="adj" fmla="val 16667"/>
            </a:avLst>
          </a:prstGeom>
          <a:solidFill>
            <a:srgbClr val="FF0066"/>
          </a:solidFill>
          <a:ln w="76200">
            <a:solidFill>
              <a:schemeClr val="accent4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4"/>
                </a:solidFill>
              </a:rPr>
              <a:t>Integrated Marketing</a:t>
            </a: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288772" name="AutoShape 4"/>
          <p:cNvSpPr>
            <a:spLocks noChangeArrowheads="1"/>
          </p:cNvSpPr>
          <p:nvPr/>
        </p:nvSpPr>
        <p:spPr bwMode="auto">
          <a:xfrm>
            <a:off x="1066800" y="2133600"/>
            <a:ext cx="2438400" cy="762000"/>
          </a:xfrm>
          <a:prstGeom prst="roundRect">
            <a:avLst>
              <a:gd name="adj" fmla="val 16667"/>
            </a:avLst>
          </a:prstGeom>
          <a:solidFill>
            <a:srgbClr val="9966FF"/>
          </a:solidFill>
          <a:ln w="57150">
            <a:solidFill>
              <a:srgbClr val="0070C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Product</a:t>
            </a:r>
          </a:p>
        </p:txBody>
      </p:sp>
      <p:sp>
        <p:nvSpPr>
          <p:cNvPr id="288773" name="AutoShape 5"/>
          <p:cNvSpPr>
            <a:spLocks noChangeArrowheads="1"/>
          </p:cNvSpPr>
          <p:nvPr/>
        </p:nvSpPr>
        <p:spPr bwMode="auto">
          <a:xfrm>
            <a:off x="1066800" y="2971800"/>
            <a:ext cx="2438400" cy="7620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Price</a:t>
            </a:r>
          </a:p>
        </p:txBody>
      </p:sp>
      <p:sp>
        <p:nvSpPr>
          <p:cNvPr id="288774" name="AutoShape 6"/>
          <p:cNvSpPr>
            <a:spLocks noChangeArrowheads="1"/>
          </p:cNvSpPr>
          <p:nvPr/>
        </p:nvSpPr>
        <p:spPr bwMode="auto">
          <a:xfrm>
            <a:off x="1066800" y="3810000"/>
            <a:ext cx="2438400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8100">
            <a:solidFill>
              <a:schemeClr val="bg2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Distribution</a:t>
            </a:r>
          </a:p>
        </p:txBody>
      </p:sp>
      <p:sp>
        <p:nvSpPr>
          <p:cNvPr id="288775" name="AutoShape 7"/>
          <p:cNvSpPr>
            <a:spLocks noChangeArrowheads="1"/>
          </p:cNvSpPr>
          <p:nvPr/>
        </p:nvSpPr>
        <p:spPr bwMode="auto">
          <a:xfrm>
            <a:off x="1066800" y="4648200"/>
            <a:ext cx="2438400" cy="76200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3810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Communication</a:t>
            </a:r>
          </a:p>
        </p:txBody>
      </p:sp>
      <p:sp>
        <p:nvSpPr>
          <p:cNvPr id="27657" name="AutoShape 8"/>
          <p:cNvSpPr>
            <a:spLocks noChangeArrowheads="1"/>
          </p:cNvSpPr>
          <p:nvPr/>
        </p:nvSpPr>
        <p:spPr bwMode="auto">
          <a:xfrm>
            <a:off x="4114800" y="1981200"/>
            <a:ext cx="4114800" cy="3657600"/>
          </a:xfrm>
          <a:prstGeom prst="octagon">
            <a:avLst>
              <a:gd name="adj" fmla="val 29287"/>
            </a:avLst>
          </a:prstGeom>
          <a:solidFill>
            <a:srgbClr val="FFFF00"/>
          </a:solidFill>
          <a:ln w="7620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8777" name="AutoShape 9"/>
          <p:cNvSpPr>
            <a:spLocks noChangeArrowheads="1"/>
          </p:cNvSpPr>
          <p:nvPr/>
        </p:nvSpPr>
        <p:spPr bwMode="auto">
          <a:xfrm>
            <a:off x="4876800" y="2362200"/>
            <a:ext cx="2590800" cy="685800"/>
          </a:xfrm>
          <a:prstGeom prst="octagon">
            <a:avLst>
              <a:gd name="adj" fmla="val 29287"/>
            </a:avLst>
          </a:prstGeom>
          <a:solidFill>
            <a:srgbClr val="00B0F0"/>
          </a:solidFill>
          <a:ln w="3810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Personal selling</a:t>
            </a:r>
          </a:p>
        </p:txBody>
      </p:sp>
      <p:sp>
        <p:nvSpPr>
          <p:cNvPr id="288778" name="AutoShape 10"/>
          <p:cNvSpPr>
            <a:spLocks noChangeArrowheads="1"/>
          </p:cNvSpPr>
          <p:nvPr/>
        </p:nvSpPr>
        <p:spPr bwMode="auto">
          <a:xfrm>
            <a:off x="4876800" y="3124200"/>
            <a:ext cx="2590800" cy="6858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Sales promotion</a:t>
            </a:r>
          </a:p>
        </p:txBody>
      </p:sp>
      <p:sp>
        <p:nvSpPr>
          <p:cNvPr id="288779" name="AutoShape 11"/>
          <p:cNvSpPr>
            <a:spLocks noChangeArrowheads="1"/>
          </p:cNvSpPr>
          <p:nvPr/>
        </p:nvSpPr>
        <p:spPr bwMode="auto">
          <a:xfrm>
            <a:off x="4876800" y="3886200"/>
            <a:ext cx="2590800" cy="685800"/>
          </a:xfrm>
          <a:prstGeom prst="octagon">
            <a:avLst>
              <a:gd name="adj" fmla="val 29287"/>
            </a:avLst>
          </a:prstGeom>
          <a:solidFill>
            <a:srgbClr val="92D050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Public relations</a:t>
            </a:r>
          </a:p>
        </p:txBody>
      </p:sp>
      <p:sp>
        <p:nvSpPr>
          <p:cNvPr id="288780" name="AutoShape 12"/>
          <p:cNvSpPr>
            <a:spLocks noChangeArrowheads="1"/>
          </p:cNvSpPr>
          <p:nvPr/>
        </p:nvSpPr>
        <p:spPr bwMode="auto">
          <a:xfrm>
            <a:off x="4876800" y="4648200"/>
            <a:ext cx="2590800" cy="685800"/>
          </a:xfrm>
          <a:prstGeom prst="octagon">
            <a:avLst>
              <a:gd name="adj" fmla="val 29287"/>
            </a:avLst>
          </a:prstGeom>
          <a:solidFill>
            <a:srgbClr val="9966FF"/>
          </a:solidFill>
          <a:ln w="38100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400"/>
              <a:t>Advertising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4"/>
                </a:solidFill>
              </a:rPr>
              <a:t>Advertising and IMC Defined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20000" cy="2438400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Advertising</a:t>
            </a:r>
            <a:r>
              <a:rPr lang="en-US" sz="2400" dirty="0" smtClean="0"/>
              <a:t> consists of paid notices from identified sponsors normally offered through communication media.</a:t>
            </a:r>
          </a:p>
          <a:p>
            <a:pPr eaLnBrk="1" hangingPunct="1"/>
            <a:r>
              <a:rPr lang="en-US" sz="2400" b="1" dirty="0" smtClean="0"/>
              <a:t>Integrated marketing communication</a:t>
            </a:r>
            <a:r>
              <a:rPr lang="en-US" sz="2400" dirty="0" smtClean="0"/>
              <a:t> (IMC) is the joint planning, execution, and coordination of all areas of marketing communication</a:t>
            </a:r>
            <a:r>
              <a:rPr lang="en-US" dirty="0" smtClean="0">
                <a:solidFill>
                  <a:srgbClr val="99FF33"/>
                </a:solidFill>
              </a:rPr>
              <a:t>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305550"/>
            <a:ext cx="1905000" cy="323850"/>
          </a:xfrm>
        </p:spPr>
        <p:txBody>
          <a:bodyPr/>
          <a:lstStyle/>
          <a:p>
            <a:pPr algn="ctr"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Zeenat</a:t>
            </a:r>
            <a:r>
              <a:rPr lang="en-US" sz="1600" b="1" dirty="0" smtClean="0">
                <a:solidFill>
                  <a:schemeClr val="bg1"/>
                </a:solidFill>
                <a:latin typeface="Harrington" pitchFamily="82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Harrington" pitchFamily="82" charset="0"/>
              </a:rPr>
              <a:t>Jabbar</a:t>
            </a:r>
            <a:endParaRPr lang="en-US" sz="1600" b="1" dirty="0">
              <a:solidFill>
                <a:schemeClr val="bg1"/>
              </a:solidFill>
              <a:latin typeface="Harrington" pitchFamily="82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4"/>
                </a:solidFill>
              </a:rPr>
              <a:t>Advertising to Diverse Stakeholders</a:t>
            </a:r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4038600" y="1828800"/>
            <a:ext cx="4495800" cy="685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5715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Distribution channel</a:t>
            </a:r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4038600" y="2590800"/>
            <a:ext cx="4495800" cy="685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76200">
            <a:solidFill>
              <a:schemeClr val="accent4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Employees</a:t>
            </a:r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4038600" y="3352800"/>
            <a:ext cx="4495800" cy="685800"/>
          </a:xfrm>
          <a:prstGeom prst="roundRect">
            <a:avLst>
              <a:gd name="adj" fmla="val 16667"/>
            </a:avLst>
          </a:prstGeom>
          <a:solidFill>
            <a:srgbClr val="99FF33"/>
          </a:solidFill>
          <a:ln w="7620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Customers</a:t>
            </a:r>
          </a:p>
        </p:txBody>
      </p:sp>
      <p:sp>
        <p:nvSpPr>
          <p:cNvPr id="30727" name="AutoShape 6"/>
          <p:cNvSpPr>
            <a:spLocks noChangeArrowheads="1"/>
          </p:cNvSpPr>
          <p:nvPr/>
        </p:nvSpPr>
        <p:spPr bwMode="auto">
          <a:xfrm>
            <a:off x="4038600" y="4114800"/>
            <a:ext cx="4495800" cy="685800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76200">
            <a:solidFill>
              <a:schemeClr val="accent4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Stockholders</a:t>
            </a:r>
          </a:p>
        </p:txBody>
      </p:sp>
      <p:sp>
        <p:nvSpPr>
          <p:cNvPr id="30728" name="AutoShape 7"/>
          <p:cNvSpPr>
            <a:spLocks noChangeArrowheads="1"/>
          </p:cNvSpPr>
          <p:nvPr/>
        </p:nvSpPr>
        <p:spPr bwMode="auto">
          <a:xfrm>
            <a:off x="4038600" y="4876800"/>
            <a:ext cx="4495800" cy="685800"/>
          </a:xfrm>
          <a:prstGeom prst="roundRect">
            <a:avLst>
              <a:gd name="adj" fmla="val 16667"/>
            </a:avLst>
          </a:prstGeom>
          <a:solidFill>
            <a:srgbClr val="FF00FF"/>
          </a:solidFill>
          <a:ln w="76200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/>
              <a:t>Community at large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1146</TotalTime>
  <Words>149</Words>
  <Application>Microsoft Office PowerPoint</Application>
  <PresentationFormat>On-screen Show (4:3)</PresentationFormat>
  <Paragraphs>55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Adjacency</vt:lpstr>
      <vt:lpstr>Slide 1</vt:lpstr>
      <vt:lpstr>Slide 2</vt:lpstr>
      <vt:lpstr>Components of  a Marketing Plan</vt:lpstr>
      <vt:lpstr>Slide 4</vt:lpstr>
      <vt:lpstr>Slide 5</vt:lpstr>
      <vt:lpstr>Slide 6</vt:lpstr>
      <vt:lpstr>Advertising Tasks  Related to Marketing Plan</vt:lpstr>
      <vt:lpstr>Slide 8</vt:lpstr>
      <vt:lpstr>How Brand  Awareness Aids Profitability </vt:lpstr>
      <vt:lpstr>Integrated Marketing</vt:lpstr>
      <vt:lpstr>Advertising and IMC Defined</vt:lpstr>
      <vt:lpstr>Advertising to Diverse Stakeholders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Lane_02</dc:title>
  <dc:creator>Tracy Tuten</dc:creator>
  <cp:lastModifiedBy>NTS</cp:lastModifiedBy>
  <cp:revision>138</cp:revision>
  <dcterms:created xsi:type="dcterms:W3CDTF">2007-05-17T14:24:02Z</dcterms:created>
  <dcterms:modified xsi:type="dcterms:W3CDTF">2013-11-07T05:56:42Z</dcterms:modified>
</cp:coreProperties>
</file>